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2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7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5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6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5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96D3-B091-44C6-A152-9503B8691B0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2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Answers to the 12 </a:t>
            </a:r>
            <a:r>
              <a:rPr lang="en-US" sz="4800" dirty="0" err="1" smtClean="0"/>
              <a:t>Thermochem</a:t>
            </a:r>
            <a:r>
              <a:rPr lang="en-US" sz="4800" dirty="0" smtClean="0"/>
              <a:t> Questions you practiced while walking around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Grade yourself harshly,  units and SF count dearly.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39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458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9.  At </a:t>
            </a:r>
            <a:r>
              <a:rPr lang="en-US" sz="4000" dirty="0"/>
              <a:t>what temperature in CENTIGRADE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would aluminum </a:t>
            </a:r>
            <a:r>
              <a:rPr lang="en-US" sz="4000" dirty="0"/>
              <a:t>melt?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96976"/>
            <a:ext cx="792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K = C + 273</a:t>
            </a:r>
          </a:p>
          <a:p>
            <a:pPr algn="ctr"/>
            <a:endParaRPr lang="en-US" sz="4400" dirty="0">
              <a:latin typeface="Comic Sans MS" pitchFamily="66" charset="0"/>
            </a:endParaRPr>
          </a:p>
          <a:p>
            <a:pPr algn="ctr"/>
            <a:r>
              <a:rPr lang="en-US" sz="4400" dirty="0" smtClean="0">
                <a:latin typeface="Comic Sans MS" pitchFamily="66" charset="0"/>
              </a:rPr>
              <a:t>933  = C +273</a:t>
            </a:r>
            <a:endParaRPr lang="en-US" sz="4400" dirty="0">
              <a:latin typeface="Comic Sans MS" pitchFamily="66" charset="0"/>
            </a:endParaRPr>
          </a:p>
          <a:p>
            <a:pPr algn="ctr"/>
            <a:r>
              <a:rPr lang="en-US" sz="4400" dirty="0" smtClean="0">
                <a:latin typeface="Comic Sans MS" pitchFamily="66" charset="0"/>
              </a:rPr>
              <a:t>-273   =   -273</a:t>
            </a:r>
          </a:p>
          <a:p>
            <a:pPr algn="ctr"/>
            <a:endParaRPr lang="en-US" sz="4400" dirty="0">
              <a:latin typeface="Comic Sans MS" pitchFamily="66" charset="0"/>
            </a:endParaRPr>
          </a:p>
          <a:p>
            <a:pPr algn="ctr"/>
            <a:r>
              <a:rPr lang="en-US" sz="4400" dirty="0" smtClean="0">
                <a:latin typeface="Comic Sans MS" pitchFamily="66" charset="0"/>
              </a:rPr>
              <a:t>660°C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4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067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10.  The </a:t>
            </a:r>
            <a:r>
              <a:rPr lang="en-US" sz="3200" dirty="0"/>
              <a:t>H</a:t>
            </a:r>
            <a:r>
              <a:rPr lang="en-US" sz="3200" baseline="-25000" dirty="0"/>
              <a:t>F</a:t>
            </a:r>
            <a:r>
              <a:rPr lang="en-US" sz="3200" dirty="0"/>
              <a:t> for aluminum is 403 J/g, which is </a:t>
            </a:r>
            <a:r>
              <a:rPr lang="en-US" sz="3200" dirty="0" smtClean="0"/>
              <a:t>why you </a:t>
            </a:r>
            <a:br>
              <a:rPr lang="en-US" sz="3200" dirty="0" smtClean="0"/>
            </a:br>
            <a:r>
              <a:rPr lang="en-US" sz="3200" dirty="0" smtClean="0"/>
              <a:t>        can’t </a:t>
            </a:r>
            <a:r>
              <a:rPr lang="en-US" sz="3200" dirty="0"/>
              <a:t>melt aluminum in your mouth. </a:t>
            </a:r>
            <a:r>
              <a:rPr lang="en-US" sz="3200" dirty="0" smtClean="0"/>
              <a:t> A soda </a:t>
            </a:r>
            <a:r>
              <a:rPr lang="en-US" sz="3200" dirty="0"/>
              <a:t>can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might </a:t>
            </a:r>
            <a:r>
              <a:rPr lang="en-US" sz="3200" dirty="0"/>
              <a:t>mass at 48.2 grams.  How </a:t>
            </a:r>
            <a:r>
              <a:rPr lang="en-US" sz="3200" dirty="0" smtClean="0"/>
              <a:t>much </a:t>
            </a:r>
            <a:r>
              <a:rPr lang="en-US" sz="3200" dirty="0"/>
              <a:t>energy in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joules </a:t>
            </a:r>
            <a:r>
              <a:rPr lang="en-US" sz="3200" dirty="0"/>
              <a:t>is needed to melt </a:t>
            </a:r>
            <a:r>
              <a:rPr lang="en-US" sz="3200" dirty="0" smtClean="0"/>
              <a:t>that </a:t>
            </a:r>
            <a:r>
              <a:rPr lang="en-US" sz="3200" dirty="0"/>
              <a:t>can into </a:t>
            </a:r>
            <a:r>
              <a:rPr lang="en-US" sz="3200" dirty="0" smtClean="0"/>
              <a:t>liquid?</a:t>
            </a:r>
            <a:br>
              <a:rPr lang="en-US" sz="3200" dirty="0" smtClean="0"/>
            </a:br>
            <a:r>
              <a:rPr lang="en-US" sz="3200" dirty="0" smtClean="0"/>
              <a:t>        (</a:t>
            </a:r>
            <a:r>
              <a:rPr lang="en-US" sz="3200" i="1" dirty="0" smtClean="0"/>
              <a:t>assume </a:t>
            </a:r>
            <a:r>
              <a:rPr lang="en-US" sz="3200" i="1" dirty="0"/>
              <a:t>∆T = 0</a:t>
            </a:r>
            <a:r>
              <a:rPr lang="en-US" sz="3200" dirty="0"/>
              <a:t>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q </a:t>
            </a:r>
            <a:r>
              <a:rPr lang="en-US" sz="3200" dirty="0"/>
              <a:t>= </a:t>
            </a:r>
            <a:r>
              <a:rPr lang="en-US" sz="3200" dirty="0" err="1" smtClean="0"/>
              <a:t>mH</a:t>
            </a:r>
            <a:r>
              <a:rPr lang="en-US" sz="3200" baseline="-25000" dirty="0" err="1" smtClean="0"/>
              <a:t>F</a:t>
            </a:r>
            <a:r>
              <a:rPr lang="en-US" sz="3200" dirty="0" smtClean="0"/>
              <a:t>  </a:t>
            </a:r>
            <a:r>
              <a:rPr lang="en-US" sz="3200" dirty="0"/>
              <a:t>=  (</a:t>
            </a:r>
            <a:r>
              <a:rPr lang="en-US" sz="3200" dirty="0" smtClean="0"/>
              <a:t>48.2g)(403 </a:t>
            </a:r>
            <a:r>
              <a:rPr lang="en-US" sz="3200" dirty="0"/>
              <a:t>J/g)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                =  19,424.6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                = 19,400 J  </a:t>
            </a:r>
            <a:r>
              <a:rPr lang="en-US" sz="3200" dirty="0" smtClean="0">
                <a:solidFill>
                  <a:srgbClr val="FF0000"/>
                </a:solidFill>
              </a:rPr>
              <a:t>with 3 SF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0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99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11.  When </a:t>
            </a:r>
            <a:r>
              <a:rPr lang="en-US" sz="3600" dirty="0"/>
              <a:t>454 g </a:t>
            </a:r>
            <a:r>
              <a:rPr lang="en-US" sz="3600" dirty="0" smtClean="0"/>
              <a:t>bismuth </a:t>
            </a:r>
            <a:r>
              <a:rPr lang="en-US" sz="3600" dirty="0"/>
              <a:t>changes </a:t>
            </a:r>
            <a:r>
              <a:rPr lang="en-US" sz="3600" dirty="0" smtClean="0"/>
              <a:t>temperature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      from 273 K to 296 K, it takes 1284 Joules.  </a:t>
            </a:r>
            <a:br>
              <a:rPr lang="en-US" sz="3600" dirty="0"/>
            </a:br>
            <a:r>
              <a:rPr lang="en-US" sz="3600" dirty="0"/>
              <a:t>       What is the C of </a:t>
            </a:r>
            <a:r>
              <a:rPr lang="en-US" sz="3600" dirty="0" smtClean="0"/>
              <a:t>Bi?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259925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erdana" pitchFamily="34" charset="0"/>
              </a:rPr>
              <a:t>q = </a:t>
            </a:r>
            <a:r>
              <a:rPr lang="en-US" sz="4000" dirty="0" err="1">
                <a:latin typeface="Verdana" pitchFamily="34" charset="0"/>
              </a:rPr>
              <a:t>mC∆</a:t>
            </a:r>
            <a:r>
              <a:rPr lang="en-US" sz="4000" dirty="0" err="1" smtClean="0">
                <a:latin typeface="Verdana" pitchFamily="34" charset="0"/>
              </a:rPr>
              <a:t>T</a:t>
            </a:r>
            <a:r>
              <a:rPr lang="en-US" sz="4000" dirty="0" smtClean="0">
                <a:latin typeface="Verdana" pitchFamily="34" charset="0"/>
              </a:rPr>
              <a:t>   </a:t>
            </a:r>
            <a:br>
              <a:rPr lang="en-US" sz="4000" dirty="0" smtClean="0">
                <a:latin typeface="Verdana" pitchFamily="34" charset="0"/>
              </a:rPr>
            </a:br>
            <a:r>
              <a:rPr lang="en-US" sz="4000" dirty="0" smtClean="0">
                <a:latin typeface="Verdana" pitchFamily="34" charset="0"/>
              </a:rPr>
              <a:t/>
            </a:r>
            <a:br>
              <a:rPr lang="en-US" sz="4000" dirty="0" smtClean="0">
                <a:latin typeface="Verdana" pitchFamily="34" charset="0"/>
              </a:rPr>
            </a:br>
            <a:r>
              <a:rPr lang="en-US" sz="4000" dirty="0" smtClean="0">
                <a:latin typeface="Verdana" pitchFamily="34" charset="0"/>
              </a:rPr>
              <a:t>1284 J = (454g)(</a:t>
            </a:r>
            <a:r>
              <a:rPr lang="en-US" sz="4000" dirty="0" err="1" smtClean="0">
                <a:latin typeface="Verdana" pitchFamily="34" charset="0"/>
              </a:rPr>
              <a:t>C</a:t>
            </a:r>
            <a:r>
              <a:rPr lang="en-US" sz="4000" baseline="-25000" dirty="0" err="1" smtClean="0">
                <a:latin typeface="Verdana" pitchFamily="34" charset="0"/>
              </a:rPr>
              <a:t>Bi</a:t>
            </a:r>
            <a:r>
              <a:rPr lang="en-US" sz="4000" dirty="0" smtClean="0">
                <a:latin typeface="Verdana" pitchFamily="34" charset="0"/>
              </a:rPr>
              <a:t>)(23.0K)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6482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FF0000"/>
                </a:solidFill>
              </a:rPr>
              <a:t>1284 J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10,442 </a:t>
            </a:r>
            <a:r>
              <a:rPr lang="en-US" sz="4000" dirty="0" err="1" smtClean="0">
                <a:solidFill>
                  <a:srgbClr val="FF0000"/>
                </a:solidFill>
              </a:rPr>
              <a:t>g</a:t>
            </a:r>
            <a:r>
              <a:rPr lang="en-US" sz="4000" dirty="0" err="1" smtClean="0">
                <a:solidFill>
                  <a:srgbClr val="FF0000"/>
                </a:solidFill>
                <a:latin typeface="Calibri"/>
                <a:cs typeface="Calibri"/>
              </a:rPr>
              <a:t>·K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48768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</a:t>
            </a:r>
            <a:r>
              <a:rPr lang="en-US" sz="4400" dirty="0" err="1" smtClean="0"/>
              <a:t>C</a:t>
            </a:r>
            <a:r>
              <a:rPr lang="en-US" sz="4400" baseline="-25000" dirty="0" err="1" smtClean="0"/>
              <a:t>Bi</a:t>
            </a:r>
            <a:r>
              <a:rPr lang="en-US" sz="4400" dirty="0" smtClean="0"/>
              <a:t>  =  </a:t>
            </a:r>
            <a:r>
              <a:rPr lang="en-US" sz="4400" dirty="0" smtClean="0">
                <a:solidFill>
                  <a:srgbClr val="FF0000"/>
                </a:solidFill>
              </a:rPr>
              <a:t>0.123 J/</a:t>
            </a:r>
            <a:r>
              <a:rPr lang="en-US" sz="4400" dirty="0" err="1" smtClean="0">
                <a:solidFill>
                  <a:srgbClr val="FF0000"/>
                </a:solidFill>
              </a:rPr>
              <a:t>g</a:t>
            </a:r>
            <a:r>
              <a:rPr lang="en-US" sz="4400" dirty="0" err="1" smtClean="0">
                <a:solidFill>
                  <a:srgbClr val="FF0000"/>
                </a:solidFill>
                <a:latin typeface="Calibri"/>
                <a:cs typeface="Calibri"/>
              </a:rPr>
              <a:t>·K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94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39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ld English Text MT" pitchFamily="66" charset="0"/>
              </a:rPr>
              <a:t>The 13</a:t>
            </a:r>
            <a:r>
              <a:rPr lang="en-US" sz="6600" baseline="30000" dirty="0" smtClean="0">
                <a:latin typeface="Old English Text MT" pitchFamily="66" charset="0"/>
              </a:rPr>
              <a:t>th</a:t>
            </a:r>
            <a:r>
              <a:rPr lang="en-US" sz="6600" dirty="0" smtClean="0">
                <a:latin typeface="Old English Text MT" pitchFamily="66" charset="0"/>
              </a:rPr>
              <a:t> Amendment </a:t>
            </a:r>
            <a:br>
              <a:rPr lang="en-US" sz="6600" dirty="0" smtClean="0">
                <a:latin typeface="Old English Text MT" pitchFamily="66" charset="0"/>
              </a:rPr>
            </a:br>
            <a:r>
              <a:rPr lang="en-US" sz="4000" dirty="0" smtClean="0">
                <a:latin typeface="Old English Text MT" pitchFamily="66" charset="0"/>
              </a:rPr>
              <a:t>to the Constitution of the United States</a:t>
            </a:r>
          </a:p>
          <a:p>
            <a:endParaRPr lang="en-US" dirty="0"/>
          </a:p>
          <a:p>
            <a:r>
              <a:rPr lang="en-US" sz="4000" dirty="0"/>
              <a:t>"Neither slavery nor involuntary servitude, except as a punishment for crime whereof the party shall have been duly convicted, shall exist within the United States, or any place subject to their jurisdiction</a:t>
            </a:r>
            <a:r>
              <a:rPr lang="en-US" sz="4000" dirty="0" smtClean="0"/>
              <a:t>."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5826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12. </a:t>
            </a:r>
            <a:r>
              <a:rPr lang="en-US" sz="3600" dirty="0"/>
              <a:t>The </a:t>
            </a:r>
            <a:r>
              <a:rPr lang="en-US" sz="3600" dirty="0" err="1"/>
              <a:t>C</a:t>
            </a:r>
            <a:r>
              <a:rPr lang="en-US" sz="3600" baseline="-25000" dirty="0" err="1"/>
              <a:t>Fe</a:t>
            </a:r>
            <a:r>
              <a:rPr lang="en-US" sz="3600" dirty="0"/>
              <a:t> = 0.45 J/</a:t>
            </a:r>
            <a:r>
              <a:rPr lang="en-US" sz="3600" dirty="0" err="1"/>
              <a:t>g·K</a:t>
            </a:r>
            <a:r>
              <a:rPr lang="en-US" sz="3600" dirty="0"/>
              <a:t>.  When 2005 Joules is </a:t>
            </a:r>
            <a:br>
              <a:rPr lang="en-US" sz="3600" dirty="0"/>
            </a:br>
            <a:r>
              <a:rPr lang="en-US" sz="3600" dirty="0"/>
              <a:t>      able to change the temperature of iron by</a:t>
            </a:r>
            <a:br>
              <a:rPr lang="en-US" sz="3600" dirty="0"/>
            </a:br>
            <a:r>
              <a:rPr lang="en-US" sz="3600" dirty="0"/>
              <a:t>      67.5 Kelvin, what is the mass of this iron?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336125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Comic Sans MS" pitchFamily="66" charset="0"/>
              </a:rPr>
              <a:t>q = </a:t>
            </a:r>
            <a:r>
              <a:rPr lang="en-US" sz="4000" dirty="0" err="1">
                <a:solidFill>
                  <a:prstClr val="black"/>
                </a:solidFill>
                <a:latin typeface="Comic Sans MS" pitchFamily="66" charset="0"/>
              </a:rPr>
              <a:t>mC∆T</a:t>
            </a:r>
            <a:r>
              <a:rPr lang="en-US" sz="4000" dirty="0">
                <a:solidFill>
                  <a:prstClr val="black"/>
                </a:solidFill>
                <a:latin typeface="Comic Sans MS" pitchFamily="66" charset="0"/>
              </a:rPr>
              <a:t>   </a:t>
            </a:r>
            <a:br>
              <a:rPr lang="en-US" sz="4000" dirty="0">
                <a:solidFill>
                  <a:prstClr val="black"/>
                </a:solidFill>
                <a:latin typeface="Comic Sans MS" pitchFamily="66" charset="0"/>
              </a:rPr>
            </a:br>
            <a:endParaRPr lang="en-US" sz="4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US" sz="4000" dirty="0" smtClean="0">
                <a:solidFill>
                  <a:prstClr val="black"/>
                </a:solidFill>
                <a:latin typeface="Comic Sans MS" pitchFamily="66" charset="0"/>
              </a:rPr>
              <a:t>2005 J = (m)(0.45J/</a:t>
            </a:r>
            <a:r>
              <a:rPr lang="en-US" sz="4000" dirty="0" err="1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4000" dirty="0" err="1" smtClean="0">
                <a:solidFill>
                  <a:prstClr val="black"/>
                </a:solidFill>
                <a:latin typeface="Comic Sans MS" pitchFamily="66" charset="0"/>
                <a:cs typeface="Calibri"/>
              </a:rPr>
              <a:t>·K</a:t>
            </a:r>
            <a:r>
              <a:rPr lang="en-US" sz="4000" dirty="0" smtClean="0">
                <a:solidFill>
                  <a:prstClr val="black"/>
                </a:solidFill>
                <a:latin typeface="Comic Sans MS" pitchFamily="66" charset="0"/>
                <a:cs typeface="Calibri"/>
              </a:rPr>
              <a:t>)(67.5K)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7244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2005 J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(30.375J/g)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172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The “K’s” cancel out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51054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= 66.0 g  with 3 SF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sz="2000" b="1" dirty="0" smtClean="0">
                <a:solidFill>
                  <a:srgbClr val="0000FF"/>
                </a:solidFill>
              </a:rPr>
              <a:t>the “J’s” cancel out, the g of the denominator of</a:t>
            </a:r>
            <a:br>
              <a:rPr lang="en-US" sz="2000" b="1" dirty="0" smtClean="0">
                <a:solidFill>
                  <a:srgbClr val="0000FF"/>
                </a:solidFill>
              </a:rPr>
            </a:br>
            <a:r>
              <a:rPr lang="en-US" sz="2000" b="1" dirty="0" smtClean="0">
                <a:solidFill>
                  <a:srgbClr val="0000FF"/>
                </a:solidFill>
              </a:rPr>
              <a:t>        the  denominator jumps to the numerator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6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</a:t>
            </a:r>
            <a:r>
              <a:rPr lang="en-US" sz="3600" dirty="0"/>
              <a:t>How much energy in joules, is </a:t>
            </a:r>
            <a:r>
              <a:rPr lang="en-US" sz="3600" dirty="0" smtClean="0"/>
              <a:t>required to</a:t>
            </a:r>
            <a:br>
              <a:rPr lang="en-US" sz="3600" dirty="0" smtClean="0"/>
            </a:br>
            <a:r>
              <a:rPr lang="en-US" sz="3600" dirty="0" smtClean="0"/>
              <a:t>    melt </a:t>
            </a:r>
            <a:r>
              <a:rPr lang="en-US" sz="3600" dirty="0"/>
              <a:t>145 grams of solid </a:t>
            </a:r>
            <a:r>
              <a:rPr lang="en-US" sz="3600" dirty="0" smtClean="0"/>
              <a:t>ice </a:t>
            </a:r>
            <a:r>
              <a:rPr lang="en-US" sz="3600" dirty="0"/>
              <a:t>at 273 K into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liquid </a:t>
            </a:r>
            <a:r>
              <a:rPr lang="en-US" sz="3600" dirty="0"/>
              <a:t>water?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602468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 = </a:t>
            </a:r>
            <a:r>
              <a:rPr lang="en-US" sz="4000" dirty="0" err="1" smtClean="0"/>
              <a:t>mH</a:t>
            </a:r>
            <a:r>
              <a:rPr lang="en-US" sz="4000" baseline="-25000" dirty="0" err="1" smtClean="0"/>
              <a:t>F</a:t>
            </a:r>
            <a:r>
              <a:rPr lang="en-US" sz="4000" dirty="0" smtClean="0"/>
              <a:t>  =  (145g)(334 J/g)  </a:t>
            </a:r>
          </a:p>
          <a:p>
            <a:endParaRPr lang="en-US" sz="4000" dirty="0"/>
          </a:p>
          <a:p>
            <a:r>
              <a:rPr lang="en-US" sz="4000" dirty="0" smtClean="0"/>
              <a:t>   =  48,400 J with 3 SF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428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2. </a:t>
            </a:r>
            <a:r>
              <a:rPr lang="en-US" sz="4400" dirty="0"/>
              <a:t>Convert 1895 C into joules</a:t>
            </a:r>
            <a:r>
              <a:rPr lang="en-US" sz="4400" dirty="0" smtClean="0"/>
              <a:t>.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1895 C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7769" y="259699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2190482"/>
            <a:ext cx="20080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1000 </a:t>
            </a:r>
            <a:r>
              <a:rPr lang="en-US" sz="4000" u="sng" dirty="0" err="1" smtClean="0"/>
              <a:t>cal</a:t>
            </a: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dirty="0" smtClean="0"/>
              <a:t>1 C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42771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1,895,000 </a:t>
            </a:r>
            <a:r>
              <a:rPr lang="en-US" sz="4000" dirty="0" err="1" smtClean="0"/>
              <a:t>cal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495800"/>
            <a:ext cx="3097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1,895,000 </a:t>
            </a:r>
            <a:r>
              <a:rPr lang="en-US" sz="4000" u="sng" dirty="0" err="1"/>
              <a:t>cal</a:t>
            </a:r>
            <a:endParaRPr lang="en-US" sz="4000" u="sng" dirty="0"/>
          </a:p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554569" y="4800600"/>
            <a:ext cx="6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70638" y="4466287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4.18 J</a:t>
            </a:r>
            <a:br>
              <a:rPr lang="en-US" sz="4000" u="sng" dirty="0" smtClean="0"/>
            </a:br>
            <a:r>
              <a:rPr lang="en-US" sz="4000" dirty="0" smtClean="0"/>
              <a:t>1 </a:t>
            </a:r>
            <a:r>
              <a:rPr lang="en-US" sz="4000" dirty="0" err="1" smtClean="0"/>
              <a:t>cal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402419" y="4648200"/>
            <a:ext cx="3444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</a:t>
            </a:r>
            <a:r>
              <a:rPr lang="en-US" sz="4000" dirty="0" smtClean="0"/>
              <a:t>7,921,000 </a:t>
            </a:r>
            <a:r>
              <a:rPr lang="en-US" sz="4000" dirty="0" smtClean="0"/>
              <a:t>J                </a:t>
            </a:r>
            <a:br>
              <a:rPr lang="en-US" sz="4000" dirty="0" smtClean="0"/>
            </a:br>
            <a:r>
              <a:rPr lang="en-US" sz="4000" dirty="0" smtClean="0"/>
              <a:t>           </a:t>
            </a:r>
            <a:r>
              <a:rPr lang="en-US" sz="4000" dirty="0" smtClean="0">
                <a:solidFill>
                  <a:srgbClr val="FF0000"/>
                </a:solidFill>
              </a:rPr>
              <a:t>with </a:t>
            </a:r>
            <a:r>
              <a:rPr lang="en-US" sz="4000" dirty="0" smtClean="0">
                <a:solidFill>
                  <a:srgbClr val="FF0000"/>
                </a:solidFill>
              </a:rPr>
              <a:t>4 </a:t>
            </a:r>
            <a:r>
              <a:rPr lang="en-US" sz="4000" dirty="0" smtClean="0">
                <a:solidFill>
                  <a:srgbClr val="FF0000"/>
                </a:solidFill>
              </a:rPr>
              <a:t>SF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9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 How </a:t>
            </a:r>
            <a:r>
              <a:rPr lang="en-US" sz="3600" dirty="0"/>
              <a:t>much energy in joules, is release </a:t>
            </a:r>
            <a:r>
              <a:rPr lang="en-US" sz="3600" dirty="0" smtClean="0"/>
              <a:t>   </a:t>
            </a:r>
            <a:br>
              <a:rPr lang="en-US" sz="3600" dirty="0" smtClean="0"/>
            </a:br>
            <a:r>
              <a:rPr lang="en-US" sz="3600" dirty="0" smtClean="0"/>
              <a:t>     when 432 </a:t>
            </a:r>
            <a:r>
              <a:rPr lang="en-US" sz="3600" dirty="0"/>
              <a:t>grams of steam condenses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into </a:t>
            </a:r>
            <a:r>
              <a:rPr lang="en-US" sz="3600" dirty="0"/>
              <a:t>water</a:t>
            </a:r>
            <a:r>
              <a:rPr lang="en-US" sz="3600" dirty="0" smtClean="0"/>
              <a:t>?</a:t>
            </a:r>
          </a:p>
          <a:p>
            <a:endParaRPr lang="en-US" sz="3600" dirty="0" smtClean="0"/>
          </a:p>
          <a:p>
            <a:r>
              <a:rPr lang="en-US" sz="3600" dirty="0"/>
              <a:t>q = </a:t>
            </a:r>
            <a:r>
              <a:rPr lang="en-US" sz="3600" dirty="0" err="1" smtClean="0"/>
              <a:t>mH</a:t>
            </a:r>
            <a:r>
              <a:rPr lang="en-US" sz="3600" baseline="-25000" dirty="0" err="1" smtClean="0"/>
              <a:t>V</a:t>
            </a:r>
            <a:r>
              <a:rPr lang="en-US" sz="3600" dirty="0" smtClean="0"/>
              <a:t>  </a:t>
            </a:r>
            <a:r>
              <a:rPr lang="en-US" sz="3600" dirty="0"/>
              <a:t>=  </a:t>
            </a:r>
            <a:r>
              <a:rPr lang="en-US" sz="3600" dirty="0" smtClean="0"/>
              <a:t>(432g)(2260 </a:t>
            </a:r>
            <a:r>
              <a:rPr lang="en-US" sz="3600" dirty="0"/>
              <a:t>J/g)  </a:t>
            </a:r>
          </a:p>
          <a:p>
            <a:endParaRPr lang="en-US" sz="3600" dirty="0"/>
          </a:p>
          <a:p>
            <a:r>
              <a:rPr lang="en-US" sz="3600" dirty="0"/>
              <a:t>  </a:t>
            </a:r>
            <a:r>
              <a:rPr lang="en-US" sz="3600" dirty="0" smtClean="0"/>
              <a:t>               </a:t>
            </a:r>
            <a:r>
              <a:rPr lang="en-US" sz="3600" dirty="0"/>
              <a:t>=  </a:t>
            </a:r>
            <a:r>
              <a:rPr lang="en-US" sz="3600" dirty="0" smtClean="0"/>
              <a:t>976,000 </a:t>
            </a:r>
            <a:r>
              <a:rPr lang="en-US" sz="3600" dirty="0"/>
              <a:t>J with </a:t>
            </a:r>
            <a:r>
              <a:rPr lang="en-US" sz="3600" dirty="0">
                <a:solidFill>
                  <a:srgbClr val="FF0000"/>
                </a:solidFill>
              </a:rPr>
              <a:t>3 SF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2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763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4.  Copy </a:t>
            </a:r>
            <a:r>
              <a:rPr lang="en-US" sz="4000" dirty="0"/>
              <a:t>down the 2 correct math </a:t>
            </a:r>
            <a:r>
              <a:rPr lang="en-US" sz="4000" dirty="0" smtClean="0"/>
              <a:t>   </a:t>
            </a:r>
            <a:br>
              <a:rPr lang="en-US" sz="4000" dirty="0" smtClean="0"/>
            </a:br>
            <a:r>
              <a:rPr lang="en-US" sz="4000" dirty="0" smtClean="0"/>
              <a:t>      expressions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 </a:t>
            </a:r>
            <a:r>
              <a:rPr lang="en-US" sz="4000" dirty="0"/>
              <a:t>of Cu &gt; C of H</a:t>
            </a:r>
            <a:r>
              <a:rPr lang="en-US" sz="4000" baseline="-25000" dirty="0"/>
              <a:t>2</a:t>
            </a:r>
            <a:r>
              <a:rPr lang="en-US" sz="4000" dirty="0"/>
              <a:t>O             H</a:t>
            </a:r>
            <a:r>
              <a:rPr lang="en-US" sz="4000" baseline="-25000" dirty="0"/>
              <a:t>V</a:t>
            </a:r>
            <a:r>
              <a:rPr lang="en-US" sz="4000" dirty="0"/>
              <a:t> = H</a:t>
            </a:r>
            <a:r>
              <a:rPr lang="en-US" sz="4000" baseline="-25000" dirty="0"/>
              <a:t>F</a:t>
            </a:r>
            <a:r>
              <a:rPr lang="en-US" sz="4000" dirty="0"/>
              <a:t>          </a:t>
            </a:r>
            <a:br>
              <a:rPr lang="en-US" sz="4000" dirty="0"/>
            </a:b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     H</a:t>
            </a:r>
            <a:r>
              <a:rPr lang="en-US" sz="4000" baseline="-25000" dirty="0"/>
              <a:t>V</a:t>
            </a:r>
            <a:r>
              <a:rPr lang="en-US" sz="4000" dirty="0"/>
              <a:t> &lt; H</a:t>
            </a:r>
            <a:r>
              <a:rPr lang="en-US" sz="4000" baseline="-25000" dirty="0"/>
              <a:t>F                 </a:t>
            </a:r>
            <a:r>
              <a:rPr lang="en-US" sz="4000" baseline="-25000" dirty="0" smtClean="0"/>
              <a:t>                   </a:t>
            </a:r>
            <a:r>
              <a:rPr lang="en-US" sz="4000" dirty="0"/>
              <a:t>C of Cu &lt; C of H</a:t>
            </a:r>
            <a:r>
              <a:rPr lang="en-US" sz="4000" baseline="-25000" dirty="0"/>
              <a:t>2</a:t>
            </a:r>
            <a:r>
              <a:rPr lang="en-US" sz="4000" dirty="0"/>
              <a:t>O         </a:t>
            </a:r>
            <a:br>
              <a:rPr lang="en-US" sz="4000" dirty="0"/>
            </a:br>
            <a:endParaRPr lang="en-US" sz="4000" dirty="0"/>
          </a:p>
          <a:p>
            <a:r>
              <a:rPr lang="en-US" sz="4000" dirty="0"/>
              <a:t>     C</a:t>
            </a:r>
            <a:r>
              <a:rPr lang="en-US" sz="4000" baseline="-25000" dirty="0"/>
              <a:t>ICE</a:t>
            </a:r>
            <a:r>
              <a:rPr lang="en-US" sz="4000" dirty="0"/>
              <a:t> &lt; C</a:t>
            </a:r>
            <a:r>
              <a:rPr lang="en-US" sz="4000" baseline="-25000" dirty="0"/>
              <a:t>WATER                                  </a:t>
            </a:r>
            <a:r>
              <a:rPr lang="en-US" sz="4000" dirty="0"/>
              <a:t>C</a:t>
            </a:r>
            <a:r>
              <a:rPr lang="en-US" sz="4000" baseline="-25000" dirty="0"/>
              <a:t>ICE</a:t>
            </a:r>
            <a:r>
              <a:rPr lang="en-US" sz="4000" dirty="0"/>
              <a:t> &gt; C</a:t>
            </a:r>
            <a:r>
              <a:rPr lang="en-US" sz="4000" baseline="-25000" dirty="0"/>
              <a:t>WATER     </a:t>
            </a:r>
            <a:r>
              <a:rPr lang="en-US" baseline="-25000" dirty="0"/>
              <a:t>   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0" y="2286000"/>
            <a:ext cx="21336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3505200"/>
            <a:ext cx="21336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2286000"/>
            <a:ext cx="25908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2200" y="4800600"/>
            <a:ext cx="21336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91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5.  How </a:t>
            </a:r>
            <a:r>
              <a:rPr lang="en-US" sz="4000" dirty="0"/>
              <a:t>much energy in joules, is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required </a:t>
            </a:r>
            <a:r>
              <a:rPr lang="en-US" sz="4000" dirty="0"/>
              <a:t>to </a:t>
            </a:r>
            <a:r>
              <a:rPr lang="en-US" sz="4000" dirty="0" smtClean="0"/>
              <a:t>raise </a:t>
            </a:r>
            <a:r>
              <a:rPr lang="en-US" sz="4000" dirty="0"/>
              <a:t>the temperature of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75.0 </a:t>
            </a:r>
            <a:r>
              <a:rPr lang="en-US" sz="4000" dirty="0"/>
              <a:t>grams of </a:t>
            </a:r>
            <a:r>
              <a:rPr lang="en-US" sz="4000" dirty="0" smtClean="0"/>
              <a:t>water from </a:t>
            </a:r>
            <a:r>
              <a:rPr lang="en-US" sz="4000" dirty="0"/>
              <a:t>34.5°C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to </a:t>
            </a:r>
            <a:r>
              <a:rPr lang="en-US" sz="4000" dirty="0"/>
              <a:t>45.8°C?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124200"/>
            <a:ext cx="883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itchFamily="34" charset="0"/>
              </a:rPr>
              <a:t>q</a:t>
            </a:r>
            <a:r>
              <a:rPr lang="en-US" sz="3200" dirty="0" smtClean="0">
                <a:latin typeface="Verdana" pitchFamily="34" charset="0"/>
              </a:rPr>
              <a:t> = </a:t>
            </a:r>
            <a:r>
              <a:rPr lang="en-US" sz="3200" dirty="0" err="1" smtClean="0">
                <a:latin typeface="Verdana" pitchFamily="34" charset="0"/>
              </a:rPr>
              <a:t>mC∆T</a:t>
            </a:r>
            <a:r>
              <a:rPr lang="en-US" sz="3200" dirty="0" smtClean="0">
                <a:latin typeface="Verdana" pitchFamily="34" charset="0"/>
              </a:rPr>
              <a:t>  =  (75.0g)(4.18J/</a:t>
            </a:r>
            <a:r>
              <a:rPr lang="en-US" sz="3200" dirty="0" err="1" smtClean="0">
                <a:latin typeface="Verdana" pitchFamily="34" charset="0"/>
              </a:rPr>
              <a:t>g</a:t>
            </a:r>
            <a:r>
              <a:rPr lang="en-US" sz="3200" dirty="0" err="1" smtClean="0">
                <a:latin typeface="Verdana" pitchFamily="34" charset="0"/>
                <a:cs typeface="Calibri"/>
              </a:rPr>
              <a:t>·K</a:t>
            </a:r>
            <a:r>
              <a:rPr lang="en-US" sz="3200" dirty="0" smtClean="0">
                <a:latin typeface="Verdana" pitchFamily="34" charset="0"/>
                <a:cs typeface="Calibri"/>
              </a:rPr>
              <a:t>)(11.3 K)</a:t>
            </a:r>
          </a:p>
          <a:p>
            <a:endParaRPr lang="en-US" sz="3200" dirty="0">
              <a:latin typeface="Verdana" pitchFamily="34" charset="0"/>
              <a:cs typeface="Calibri"/>
            </a:endParaRPr>
          </a:p>
          <a:p>
            <a:r>
              <a:rPr lang="en-US" sz="3200" dirty="0" smtClean="0">
                <a:latin typeface="Verdana" pitchFamily="34" charset="0"/>
                <a:cs typeface="Calibri"/>
              </a:rPr>
              <a:t>                 </a:t>
            </a:r>
            <a:r>
              <a:rPr lang="en-US" sz="3200" smtClean="0">
                <a:latin typeface="Verdana" pitchFamily="34" charset="0"/>
                <a:cs typeface="Calibri"/>
              </a:rPr>
              <a:t>=  </a:t>
            </a:r>
            <a:r>
              <a:rPr lang="en-US" sz="3200" smtClean="0">
                <a:latin typeface="Verdana" pitchFamily="34" charset="0"/>
                <a:cs typeface="Calibri"/>
              </a:rPr>
              <a:t>3542.55  </a:t>
            </a:r>
            <a:r>
              <a:rPr lang="en-US" sz="3200" dirty="0" smtClean="0">
                <a:latin typeface="Verdana" pitchFamily="34" charset="0"/>
                <a:cs typeface="Calibri"/>
              </a:rPr>
              <a:t>=  3540 J  </a:t>
            </a:r>
            <a:br>
              <a:rPr lang="en-US" sz="3200" dirty="0" smtClean="0">
                <a:latin typeface="Verdana" pitchFamily="34" charset="0"/>
                <a:cs typeface="Calibri"/>
              </a:rPr>
            </a:br>
            <a:r>
              <a:rPr lang="en-US" sz="3200" dirty="0" smtClean="0">
                <a:latin typeface="Verdana" pitchFamily="34" charset="0"/>
                <a:cs typeface="Calibri"/>
              </a:rPr>
              <a:t>                                            </a:t>
            </a:r>
            <a:r>
              <a:rPr lang="en-US" sz="3200" i="1" dirty="0" smtClean="0">
                <a:solidFill>
                  <a:srgbClr val="FF0000"/>
                </a:solidFill>
                <a:latin typeface="Verdana" pitchFamily="34" charset="0"/>
                <a:cs typeface="Calibri"/>
              </a:rPr>
              <a:t>with 3 SF</a:t>
            </a:r>
            <a:endParaRPr lang="en-US" sz="3200" i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0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6.  Copy </a:t>
            </a:r>
            <a:r>
              <a:rPr lang="en-US" sz="3600" dirty="0"/>
              <a:t>down the 2 correct math expressions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     </a:t>
            </a:r>
            <a:r>
              <a:rPr lang="en-US" sz="3600" dirty="0" smtClean="0"/>
              <a:t> </a:t>
            </a:r>
            <a:r>
              <a:rPr lang="en-US" sz="3600" dirty="0"/>
              <a:t>H</a:t>
            </a:r>
            <a:r>
              <a:rPr lang="en-US" sz="3600" baseline="-25000" dirty="0"/>
              <a:t>V</a:t>
            </a:r>
            <a:r>
              <a:rPr lang="en-US" sz="3600" dirty="0"/>
              <a:t> &gt; H</a:t>
            </a:r>
            <a:r>
              <a:rPr lang="en-US" sz="3600" baseline="-25000" dirty="0"/>
              <a:t>F</a:t>
            </a:r>
            <a:r>
              <a:rPr lang="en-US" sz="3600" dirty="0"/>
              <a:t>  		</a:t>
            </a:r>
            <a:r>
              <a:rPr lang="en-US" sz="3600" dirty="0" smtClean="0"/>
              <a:t>   </a:t>
            </a:r>
            <a:r>
              <a:rPr lang="en-US" sz="3600" dirty="0"/>
              <a:t>	       H</a:t>
            </a:r>
            <a:r>
              <a:rPr lang="en-US" sz="3600" baseline="-25000" dirty="0"/>
              <a:t>V</a:t>
            </a:r>
            <a:r>
              <a:rPr lang="en-US" sz="3600" dirty="0"/>
              <a:t> = H</a:t>
            </a:r>
            <a:r>
              <a:rPr lang="en-US" sz="3600" baseline="-25000" dirty="0"/>
              <a:t>F</a:t>
            </a:r>
            <a:r>
              <a:rPr lang="en-US" sz="3600" dirty="0"/>
              <a:t>          </a:t>
            </a:r>
            <a:br>
              <a:rPr lang="en-US" sz="36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       H</a:t>
            </a:r>
            <a:r>
              <a:rPr lang="en-US" sz="3600" baseline="-25000" dirty="0"/>
              <a:t>V</a:t>
            </a:r>
            <a:r>
              <a:rPr lang="en-US" sz="3600" dirty="0"/>
              <a:t> &lt; H</a:t>
            </a:r>
            <a:r>
              <a:rPr lang="en-US" sz="3600" baseline="-25000" dirty="0"/>
              <a:t>F           	</a:t>
            </a:r>
            <a:r>
              <a:rPr lang="en-US" sz="3600" baseline="-25000" dirty="0" smtClean="0"/>
              <a:t>                       </a:t>
            </a:r>
            <a:r>
              <a:rPr lang="en-US" sz="3600" dirty="0"/>
              <a:t>KE &gt;  PE              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       C</a:t>
            </a:r>
            <a:r>
              <a:rPr lang="en-US" sz="3600" baseline="-25000" dirty="0"/>
              <a:t>ICE</a:t>
            </a:r>
            <a:r>
              <a:rPr lang="en-US" sz="3600" dirty="0"/>
              <a:t> = C</a:t>
            </a:r>
            <a:r>
              <a:rPr lang="en-US" sz="3600" baseline="-25000" dirty="0"/>
              <a:t>WATER             </a:t>
            </a:r>
            <a:r>
              <a:rPr lang="en-US" sz="3600" baseline="-25000" dirty="0" smtClean="0"/>
              <a:t>                   </a:t>
            </a:r>
            <a:r>
              <a:rPr lang="en-US" sz="3600" dirty="0" smtClean="0"/>
              <a:t> </a:t>
            </a:r>
            <a:r>
              <a:rPr lang="en-US" sz="3600" dirty="0"/>
              <a:t>C</a:t>
            </a:r>
            <a:r>
              <a:rPr lang="en-US" sz="3600" baseline="-25000" dirty="0"/>
              <a:t>ICE</a:t>
            </a:r>
            <a:r>
              <a:rPr lang="en-US" sz="3600" dirty="0"/>
              <a:t> &lt; C</a:t>
            </a:r>
            <a:r>
              <a:rPr lang="en-US" sz="3600" baseline="-25000" dirty="0"/>
              <a:t>WATER</a:t>
            </a:r>
            <a:endParaRPr lang="en-US" sz="3600" dirty="0"/>
          </a:p>
          <a:p>
            <a:r>
              <a:rPr lang="en-US" sz="3600" dirty="0"/>
              <a:t> 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724400" y="1219200"/>
            <a:ext cx="26670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7200" y="2356834"/>
            <a:ext cx="26670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029200" y="2356834"/>
            <a:ext cx="26670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57200" y="3657600"/>
            <a:ext cx="26670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40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203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7. </a:t>
            </a:r>
            <a:r>
              <a:rPr lang="en-US" sz="3600" dirty="0"/>
              <a:t>How much energy in joules, is required to  </a:t>
            </a:r>
            <a:br>
              <a:rPr lang="en-US" sz="3600" dirty="0"/>
            </a:br>
            <a:r>
              <a:rPr lang="en-US" sz="3600" dirty="0"/>
              <a:t>     raise the temperature of 75.0 grams of 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     copper </a:t>
            </a:r>
            <a:r>
              <a:rPr lang="en-US" sz="3600" dirty="0"/>
              <a:t>from 44.5°C to 55.8°C?  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(</a:t>
            </a:r>
            <a:r>
              <a:rPr lang="en-US" sz="3600" dirty="0" err="1"/>
              <a:t>C</a:t>
            </a:r>
            <a:r>
              <a:rPr lang="en-US" sz="3600" i="1" baseline="-25000" dirty="0" err="1"/>
              <a:t>Cu</a:t>
            </a:r>
            <a:r>
              <a:rPr lang="en-US" sz="3600" dirty="0"/>
              <a:t> = 0.391 J/</a:t>
            </a:r>
            <a:r>
              <a:rPr lang="en-US" sz="3600" dirty="0" err="1"/>
              <a:t>g·K</a:t>
            </a:r>
            <a:r>
              <a:rPr lang="en-US" sz="3600" dirty="0" smtClean="0"/>
              <a:t>)</a:t>
            </a:r>
          </a:p>
          <a:p>
            <a:endParaRPr lang="en-US" sz="3600" dirty="0"/>
          </a:p>
          <a:p>
            <a:r>
              <a:rPr lang="en-US" sz="3600" dirty="0">
                <a:latin typeface="Verdana" pitchFamily="34" charset="0"/>
              </a:rPr>
              <a:t>q = </a:t>
            </a:r>
            <a:r>
              <a:rPr lang="en-US" sz="3600" dirty="0" err="1">
                <a:latin typeface="Verdana" pitchFamily="34" charset="0"/>
              </a:rPr>
              <a:t>mC∆T</a:t>
            </a:r>
            <a:r>
              <a:rPr lang="en-US" sz="3600" dirty="0">
                <a:latin typeface="Verdana" pitchFamily="34" charset="0"/>
              </a:rPr>
              <a:t> </a:t>
            </a:r>
            <a:r>
              <a:rPr lang="en-US" sz="3600" dirty="0" smtClean="0">
                <a:latin typeface="Verdana" pitchFamily="34" charset="0"/>
              </a:rPr>
              <a:t>= </a:t>
            </a:r>
            <a:r>
              <a:rPr lang="en-US" sz="3200" dirty="0" smtClean="0">
                <a:latin typeface="Verdana" pitchFamily="34" charset="0"/>
              </a:rPr>
              <a:t>(</a:t>
            </a:r>
            <a:r>
              <a:rPr lang="en-US" sz="3200" dirty="0">
                <a:latin typeface="Verdana" pitchFamily="34" charset="0"/>
              </a:rPr>
              <a:t>75.0g</a:t>
            </a:r>
            <a:r>
              <a:rPr lang="en-US" sz="3200" dirty="0" smtClean="0">
                <a:latin typeface="Verdana" pitchFamily="34" charset="0"/>
              </a:rPr>
              <a:t>)(0.391J/</a:t>
            </a:r>
            <a:r>
              <a:rPr lang="en-US" sz="3200" dirty="0" err="1" smtClean="0">
                <a:latin typeface="Verdana" pitchFamily="34" charset="0"/>
              </a:rPr>
              <a:t>g</a:t>
            </a:r>
            <a:r>
              <a:rPr lang="en-US" sz="3200" dirty="0" err="1" smtClean="0">
                <a:latin typeface="Verdana" pitchFamily="34" charset="0"/>
                <a:cs typeface="Calibri"/>
              </a:rPr>
              <a:t>·K</a:t>
            </a:r>
            <a:r>
              <a:rPr lang="en-US" sz="3200" dirty="0">
                <a:latin typeface="Verdana" pitchFamily="34" charset="0"/>
                <a:cs typeface="Calibri"/>
              </a:rPr>
              <a:t>)(11.3 K</a:t>
            </a:r>
            <a:r>
              <a:rPr lang="en-US" sz="3200" dirty="0" smtClean="0">
                <a:latin typeface="Verdana" pitchFamily="34" charset="0"/>
                <a:cs typeface="Calibri"/>
              </a:rPr>
              <a:t>)</a:t>
            </a:r>
          </a:p>
          <a:p>
            <a:endParaRPr lang="en-US" sz="3200" dirty="0">
              <a:latin typeface="Verdana" pitchFamily="34" charset="0"/>
              <a:cs typeface="Calibri"/>
            </a:endParaRPr>
          </a:p>
          <a:p>
            <a:r>
              <a:rPr lang="en-US" sz="3200" dirty="0" smtClean="0">
                <a:latin typeface="Verdana" pitchFamily="34" charset="0"/>
                <a:cs typeface="Calibri"/>
              </a:rPr>
              <a:t>                  = 331.3725  =  331 J             </a:t>
            </a:r>
            <a:br>
              <a:rPr lang="en-US" sz="3200" dirty="0" smtClean="0">
                <a:latin typeface="Verdana" pitchFamily="34" charset="0"/>
                <a:cs typeface="Calibri"/>
              </a:rPr>
            </a:br>
            <a:r>
              <a:rPr lang="en-US" sz="3200" dirty="0" smtClean="0">
                <a:latin typeface="Verdana" pitchFamily="34" charset="0"/>
                <a:cs typeface="Calibri"/>
              </a:rPr>
              <a:t>                                         </a:t>
            </a:r>
            <a:r>
              <a:rPr lang="en-US" sz="3200" i="1" dirty="0" smtClean="0">
                <a:solidFill>
                  <a:srgbClr val="FF0000"/>
                </a:solidFill>
                <a:latin typeface="Verdana" pitchFamily="34" charset="0"/>
                <a:cs typeface="Calibri"/>
              </a:rPr>
              <a:t>with 3 SF</a:t>
            </a:r>
            <a:endParaRPr lang="en-US" sz="3200" i="1" dirty="0">
              <a:solidFill>
                <a:srgbClr val="FF0000"/>
              </a:solidFill>
              <a:latin typeface="Verdana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513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8.  Convert </a:t>
            </a:r>
            <a:r>
              <a:rPr lang="en-US" sz="3600" dirty="0"/>
              <a:t>the number of joules in your </a:t>
            </a:r>
            <a:r>
              <a:rPr lang="en-US" sz="3600" dirty="0" smtClean="0"/>
              <a:t>  </a:t>
            </a:r>
            <a:br>
              <a:rPr lang="en-US" sz="3600" dirty="0" smtClean="0"/>
            </a:br>
            <a:r>
              <a:rPr lang="en-US" sz="3600" dirty="0" smtClean="0"/>
              <a:t>     answer to </a:t>
            </a:r>
            <a:r>
              <a:rPr lang="en-US" sz="3600" dirty="0"/>
              <a:t>question #7 into kilojoules </a:t>
            </a:r>
            <a:r>
              <a:rPr lang="en-US" sz="3600" dirty="0" smtClean="0"/>
              <a:t>and</a:t>
            </a:r>
            <a:br>
              <a:rPr lang="en-US" sz="3600" dirty="0" smtClean="0"/>
            </a:br>
            <a:r>
              <a:rPr lang="en-US" sz="3600" dirty="0" smtClean="0"/>
              <a:t>     </a:t>
            </a:r>
            <a:r>
              <a:rPr lang="en-US" sz="3600" dirty="0"/>
              <a:t>into calories </a:t>
            </a:r>
            <a:r>
              <a:rPr lang="en-US" sz="3600" dirty="0" smtClean="0"/>
              <a:t>(</a:t>
            </a:r>
            <a:r>
              <a:rPr lang="en-US" sz="3600" dirty="0"/>
              <a:t>small “c</a:t>
            </a:r>
            <a:r>
              <a:rPr lang="en-US" sz="3600" dirty="0" smtClean="0"/>
              <a:t>”)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0203" y="2514600"/>
            <a:ext cx="1778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331 J</a:t>
            </a:r>
            <a:br>
              <a:rPr lang="en-US" sz="4000" u="sng" dirty="0" smtClean="0"/>
            </a:br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21665" y="299165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5392" y="2506014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1 kJ</a:t>
            </a:r>
            <a:br>
              <a:rPr lang="en-US" sz="4000" u="sng" dirty="0" smtClean="0"/>
            </a:br>
            <a:r>
              <a:rPr lang="en-US" sz="4000" dirty="0" smtClean="0"/>
              <a:t>1000 J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653099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</a:t>
            </a:r>
            <a:r>
              <a:rPr lang="en-US" sz="4000" dirty="0" smtClean="0">
                <a:solidFill>
                  <a:srgbClr val="FF0000"/>
                </a:solidFill>
              </a:rPr>
              <a:t>0.331 kilojoules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772" y="4580586"/>
            <a:ext cx="1778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331 J</a:t>
            </a:r>
            <a:br>
              <a:rPr lang="en-US" sz="4000" u="sng" dirty="0" smtClean="0"/>
            </a:br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747234" y="505763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50961" y="4572000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1 </a:t>
            </a:r>
            <a:r>
              <a:rPr lang="en-US" sz="4000" u="sng" dirty="0" err="1" smtClean="0"/>
              <a:t>cal</a:t>
            </a: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dirty="0" smtClean="0"/>
              <a:t>4.18 J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879761" y="4879776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</a:t>
            </a:r>
            <a:r>
              <a:rPr lang="en-US" sz="4000" dirty="0" smtClean="0">
                <a:solidFill>
                  <a:srgbClr val="FF0000"/>
                </a:solidFill>
              </a:rPr>
              <a:t>79.2 </a:t>
            </a:r>
            <a:r>
              <a:rPr lang="en-US" sz="4000" dirty="0" err="1" smtClean="0">
                <a:solidFill>
                  <a:srgbClr val="FF0000"/>
                </a:solidFill>
              </a:rPr>
              <a:t>cal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257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26</cp:revision>
  <dcterms:created xsi:type="dcterms:W3CDTF">2012-11-04T18:37:25Z</dcterms:created>
  <dcterms:modified xsi:type="dcterms:W3CDTF">2013-01-14T22:18:39Z</dcterms:modified>
</cp:coreProperties>
</file>