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821" r:id="rId9"/>
    <p:sldMasterId id="2147483833" r:id="rId10"/>
    <p:sldMasterId id="2147483857" r:id="rId11"/>
    <p:sldMasterId id="2147483917" r:id="rId12"/>
    <p:sldMasterId id="2147483977" r:id="rId13"/>
    <p:sldMasterId id="2147483989" r:id="rId14"/>
    <p:sldMasterId id="2147484001" r:id="rId15"/>
    <p:sldMasterId id="2147484013" r:id="rId16"/>
    <p:sldMasterId id="2147484049" r:id="rId17"/>
  </p:sldMasterIdLst>
  <p:notesMasterIdLst>
    <p:notesMasterId r:id="rId150"/>
  </p:notesMasterIdLst>
  <p:sldIdLst>
    <p:sldId id="348" r:id="rId18"/>
    <p:sldId id="437" r:id="rId19"/>
    <p:sldId id="344" r:id="rId20"/>
    <p:sldId id="438" r:id="rId21"/>
    <p:sldId id="458" r:id="rId22"/>
    <p:sldId id="436" r:id="rId23"/>
    <p:sldId id="345" r:id="rId24"/>
    <p:sldId id="258" r:id="rId25"/>
    <p:sldId id="259" r:id="rId26"/>
    <p:sldId id="260" r:id="rId27"/>
    <p:sldId id="439" r:id="rId28"/>
    <p:sldId id="261" r:id="rId29"/>
    <p:sldId id="440" r:id="rId30"/>
    <p:sldId id="262" r:id="rId31"/>
    <p:sldId id="346" r:id="rId32"/>
    <p:sldId id="267" r:id="rId33"/>
    <p:sldId id="459" r:id="rId34"/>
    <p:sldId id="263" r:id="rId35"/>
    <p:sldId id="441" r:id="rId36"/>
    <p:sldId id="442" r:id="rId37"/>
    <p:sldId id="443" r:id="rId38"/>
    <p:sldId id="444" r:id="rId39"/>
    <p:sldId id="268" r:id="rId40"/>
    <p:sldId id="264" r:id="rId41"/>
    <p:sldId id="445" r:id="rId42"/>
    <p:sldId id="447" r:id="rId43"/>
    <p:sldId id="448" r:id="rId44"/>
    <p:sldId id="446" r:id="rId45"/>
    <p:sldId id="449" r:id="rId46"/>
    <p:sldId id="266" r:id="rId47"/>
    <p:sldId id="451" r:id="rId48"/>
    <p:sldId id="452" r:id="rId49"/>
    <p:sldId id="453" r:id="rId50"/>
    <p:sldId id="454" r:id="rId51"/>
    <p:sldId id="455" r:id="rId52"/>
    <p:sldId id="456" r:id="rId53"/>
    <p:sldId id="280" r:id="rId54"/>
    <p:sldId id="281" r:id="rId55"/>
    <p:sldId id="385" r:id="rId56"/>
    <p:sldId id="460" r:id="rId57"/>
    <p:sldId id="461" r:id="rId58"/>
    <p:sldId id="462" r:id="rId59"/>
    <p:sldId id="464" r:id="rId60"/>
    <p:sldId id="465" r:id="rId61"/>
    <p:sldId id="282" r:id="rId62"/>
    <p:sldId id="466" r:id="rId63"/>
    <p:sldId id="386" r:id="rId64"/>
    <p:sldId id="387" r:id="rId65"/>
    <p:sldId id="388" r:id="rId66"/>
    <p:sldId id="389" r:id="rId67"/>
    <p:sldId id="390" r:id="rId68"/>
    <p:sldId id="284" r:id="rId69"/>
    <p:sldId id="391" r:id="rId70"/>
    <p:sldId id="392" r:id="rId71"/>
    <p:sldId id="467" r:id="rId72"/>
    <p:sldId id="468" r:id="rId73"/>
    <p:sldId id="469" r:id="rId74"/>
    <p:sldId id="285" r:id="rId75"/>
    <p:sldId id="470" r:id="rId76"/>
    <p:sldId id="471" r:id="rId77"/>
    <p:sldId id="472" r:id="rId78"/>
    <p:sldId id="286" r:id="rId79"/>
    <p:sldId id="287" r:id="rId80"/>
    <p:sldId id="288" r:id="rId81"/>
    <p:sldId id="398" r:id="rId82"/>
    <p:sldId id="396" r:id="rId83"/>
    <p:sldId id="399" r:id="rId84"/>
    <p:sldId id="400" r:id="rId85"/>
    <p:sldId id="401" r:id="rId86"/>
    <p:sldId id="402" r:id="rId87"/>
    <p:sldId id="403" r:id="rId88"/>
    <p:sldId id="404" r:id="rId89"/>
    <p:sldId id="405" r:id="rId90"/>
    <p:sldId id="406" r:id="rId91"/>
    <p:sldId id="407" r:id="rId92"/>
    <p:sldId id="408" r:id="rId93"/>
    <p:sldId id="409" r:id="rId94"/>
    <p:sldId id="410" r:id="rId95"/>
    <p:sldId id="411" r:id="rId96"/>
    <p:sldId id="412" r:id="rId97"/>
    <p:sldId id="413" r:id="rId98"/>
    <p:sldId id="362" r:id="rId99"/>
    <p:sldId id="363" r:id="rId100"/>
    <p:sldId id="414" r:id="rId101"/>
    <p:sldId id="293" r:id="rId102"/>
    <p:sldId id="415" r:id="rId103"/>
    <p:sldId id="416" r:id="rId104"/>
    <p:sldId id="417" r:id="rId105"/>
    <p:sldId id="418" r:id="rId106"/>
    <p:sldId id="419" r:id="rId107"/>
    <p:sldId id="420" r:id="rId108"/>
    <p:sldId id="421" r:id="rId109"/>
    <p:sldId id="422" r:id="rId110"/>
    <p:sldId id="423" r:id="rId111"/>
    <p:sldId id="424" r:id="rId112"/>
    <p:sldId id="425" r:id="rId113"/>
    <p:sldId id="426" r:id="rId114"/>
    <p:sldId id="427" r:id="rId115"/>
    <p:sldId id="296" r:id="rId116"/>
    <p:sldId id="298" r:id="rId117"/>
    <p:sldId id="299" r:id="rId118"/>
    <p:sldId id="365" r:id="rId119"/>
    <p:sldId id="366" r:id="rId120"/>
    <p:sldId id="367" r:id="rId121"/>
    <p:sldId id="368" r:id="rId122"/>
    <p:sldId id="301" r:id="rId123"/>
    <p:sldId id="302" r:id="rId124"/>
    <p:sldId id="304" r:id="rId125"/>
    <p:sldId id="305" r:id="rId126"/>
    <p:sldId id="432" r:id="rId127"/>
    <p:sldId id="433" r:id="rId128"/>
    <p:sldId id="307" r:id="rId129"/>
    <p:sldId id="306" r:id="rId130"/>
    <p:sldId id="308" r:id="rId131"/>
    <p:sldId id="428" r:id="rId132"/>
    <p:sldId id="339" r:id="rId133"/>
    <p:sldId id="341" r:id="rId134"/>
    <p:sldId id="342" r:id="rId135"/>
    <p:sldId id="334" r:id="rId136"/>
    <p:sldId id="434" r:id="rId137"/>
    <p:sldId id="315" r:id="rId138"/>
    <p:sldId id="335" r:id="rId139"/>
    <p:sldId id="435" r:id="rId140"/>
    <p:sldId id="343" r:id="rId141"/>
    <p:sldId id="320" r:id="rId142"/>
    <p:sldId id="321" r:id="rId143"/>
    <p:sldId id="322" r:id="rId144"/>
    <p:sldId id="323" r:id="rId145"/>
    <p:sldId id="328" r:id="rId146"/>
    <p:sldId id="431" r:id="rId147"/>
    <p:sldId id="429" r:id="rId148"/>
    <p:sldId id="430" r:id="rId1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ie" initials="C" lastIdx="1" clrIdx="0">
    <p:extLst>
      <p:ext uri="{19B8F6BF-5375-455C-9EA6-DF929625EA0E}">
        <p15:presenceInfo xmlns:p15="http://schemas.microsoft.com/office/powerpoint/2012/main" userId="Char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FFD9D9"/>
    <a:srgbClr val="FFF7DD"/>
    <a:srgbClr val="FFE285"/>
    <a:srgbClr val="000099"/>
    <a:srgbClr val="4A7EBB"/>
    <a:srgbClr val="CC9900"/>
    <a:srgbClr val="DDDDDD"/>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03" autoAdjust="0"/>
    <p:restoredTop sz="94660"/>
  </p:normalViewPr>
  <p:slideViewPr>
    <p:cSldViewPr>
      <p:cViewPr varScale="1">
        <p:scale>
          <a:sx n="68" d="100"/>
          <a:sy n="68" d="100"/>
        </p:scale>
        <p:origin x="11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00.xml"/><Relationship Id="rId21" Type="http://schemas.openxmlformats.org/officeDocument/2006/relationships/slide" Target="slides/slide4.xml"/><Relationship Id="rId42" Type="http://schemas.openxmlformats.org/officeDocument/2006/relationships/slide" Target="slides/slide25.xml"/><Relationship Id="rId63" Type="http://schemas.openxmlformats.org/officeDocument/2006/relationships/slide" Target="slides/slide46.xml"/><Relationship Id="rId84" Type="http://schemas.openxmlformats.org/officeDocument/2006/relationships/slide" Target="slides/slide67.xml"/><Relationship Id="rId138" Type="http://schemas.openxmlformats.org/officeDocument/2006/relationships/slide" Target="slides/slide121.xml"/><Relationship Id="rId107" Type="http://schemas.openxmlformats.org/officeDocument/2006/relationships/slide" Target="slides/slide90.xml"/><Relationship Id="rId11" Type="http://schemas.openxmlformats.org/officeDocument/2006/relationships/slideMaster" Target="slideMasters/slideMaster11.xml"/><Relationship Id="rId32" Type="http://schemas.openxmlformats.org/officeDocument/2006/relationships/slide" Target="slides/slide15.xml"/><Relationship Id="rId53" Type="http://schemas.openxmlformats.org/officeDocument/2006/relationships/slide" Target="slides/slide36.xml"/><Relationship Id="rId74" Type="http://schemas.openxmlformats.org/officeDocument/2006/relationships/slide" Target="slides/slide57.xml"/><Relationship Id="rId128" Type="http://schemas.openxmlformats.org/officeDocument/2006/relationships/slide" Target="slides/slide111.xml"/><Relationship Id="rId149" Type="http://schemas.openxmlformats.org/officeDocument/2006/relationships/slide" Target="slides/slide132.xml"/><Relationship Id="rId5" Type="http://schemas.openxmlformats.org/officeDocument/2006/relationships/slideMaster" Target="slideMasters/slideMaster5.xml"/><Relationship Id="rId95" Type="http://schemas.openxmlformats.org/officeDocument/2006/relationships/slide" Target="slides/slide78.xml"/><Relationship Id="rId22" Type="http://schemas.openxmlformats.org/officeDocument/2006/relationships/slide" Target="slides/slide5.xml"/><Relationship Id="rId27" Type="http://schemas.openxmlformats.org/officeDocument/2006/relationships/slide" Target="slides/slide10.xml"/><Relationship Id="rId43" Type="http://schemas.openxmlformats.org/officeDocument/2006/relationships/slide" Target="slides/slide26.xml"/><Relationship Id="rId48" Type="http://schemas.openxmlformats.org/officeDocument/2006/relationships/slide" Target="slides/slide31.xml"/><Relationship Id="rId64" Type="http://schemas.openxmlformats.org/officeDocument/2006/relationships/slide" Target="slides/slide47.xml"/><Relationship Id="rId69" Type="http://schemas.openxmlformats.org/officeDocument/2006/relationships/slide" Target="slides/slide52.xml"/><Relationship Id="rId113" Type="http://schemas.openxmlformats.org/officeDocument/2006/relationships/slide" Target="slides/slide96.xml"/><Relationship Id="rId118" Type="http://schemas.openxmlformats.org/officeDocument/2006/relationships/slide" Target="slides/slide101.xml"/><Relationship Id="rId134" Type="http://schemas.openxmlformats.org/officeDocument/2006/relationships/slide" Target="slides/slide117.xml"/><Relationship Id="rId139" Type="http://schemas.openxmlformats.org/officeDocument/2006/relationships/slide" Target="slides/slide122.xml"/><Relationship Id="rId80" Type="http://schemas.openxmlformats.org/officeDocument/2006/relationships/slide" Target="slides/slide63.xml"/><Relationship Id="rId85" Type="http://schemas.openxmlformats.org/officeDocument/2006/relationships/slide" Target="slides/slide68.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33" Type="http://schemas.openxmlformats.org/officeDocument/2006/relationships/slide" Target="slides/slide16.xml"/><Relationship Id="rId38" Type="http://schemas.openxmlformats.org/officeDocument/2006/relationships/slide" Target="slides/slide21.xml"/><Relationship Id="rId59" Type="http://schemas.openxmlformats.org/officeDocument/2006/relationships/slide" Target="slides/slide42.xml"/><Relationship Id="rId103" Type="http://schemas.openxmlformats.org/officeDocument/2006/relationships/slide" Target="slides/slide86.xml"/><Relationship Id="rId108" Type="http://schemas.openxmlformats.org/officeDocument/2006/relationships/slide" Target="slides/slide91.xml"/><Relationship Id="rId124" Type="http://schemas.openxmlformats.org/officeDocument/2006/relationships/slide" Target="slides/slide107.xml"/><Relationship Id="rId129" Type="http://schemas.openxmlformats.org/officeDocument/2006/relationships/slide" Target="slides/slide112.xml"/><Relationship Id="rId54" Type="http://schemas.openxmlformats.org/officeDocument/2006/relationships/slide" Target="slides/slide37.xml"/><Relationship Id="rId70" Type="http://schemas.openxmlformats.org/officeDocument/2006/relationships/slide" Target="slides/slide53.xml"/><Relationship Id="rId75" Type="http://schemas.openxmlformats.org/officeDocument/2006/relationships/slide" Target="slides/slide58.xml"/><Relationship Id="rId91" Type="http://schemas.openxmlformats.org/officeDocument/2006/relationships/slide" Target="slides/slide74.xml"/><Relationship Id="rId96" Type="http://schemas.openxmlformats.org/officeDocument/2006/relationships/slide" Target="slides/slide79.xml"/><Relationship Id="rId140" Type="http://schemas.openxmlformats.org/officeDocument/2006/relationships/slide" Target="slides/slide123.xml"/><Relationship Id="rId145" Type="http://schemas.openxmlformats.org/officeDocument/2006/relationships/slide" Target="slides/slide128.xml"/><Relationship Id="rId1" Type="http://schemas.openxmlformats.org/officeDocument/2006/relationships/slideMaster" Target="slideMasters/slideMaster1.xml"/><Relationship Id="rId6" Type="http://schemas.openxmlformats.org/officeDocument/2006/relationships/slideMaster" Target="slideMasters/slideMaster6.xml"/><Relationship Id="rId23" Type="http://schemas.openxmlformats.org/officeDocument/2006/relationships/slide" Target="slides/slide6.xml"/><Relationship Id="rId28" Type="http://schemas.openxmlformats.org/officeDocument/2006/relationships/slide" Target="slides/slide11.xml"/><Relationship Id="rId49" Type="http://schemas.openxmlformats.org/officeDocument/2006/relationships/slide" Target="slides/slide32.xml"/><Relationship Id="rId114" Type="http://schemas.openxmlformats.org/officeDocument/2006/relationships/slide" Target="slides/slide97.xml"/><Relationship Id="rId119" Type="http://schemas.openxmlformats.org/officeDocument/2006/relationships/slide" Target="slides/slide102.xml"/><Relationship Id="rId44" Type="http://schemas.openxmlformats.org/officeDocument/2006/relationships/slide" Target="slides/slide27.xml"/><Relationship Id="rId60" Type="http://schemas.openxmlformats.org/officeDocument/2006/relationships/slide" Target="slides/slide43.xml"/><Relationship Id="rId65" Type="http://schemas.openxmlformats.org/officeDocument/2006/relationships/slide" Target="slides/slide48.xml"/><Relationship Id="rId81" Type="http://schemas.openxmlformats.org/officeDocument/2006/relationships/slide" Target="slides/slide64.xml"/><Relationship Id="rId86" Type="http://schemas.openxmlformats.org/officeDocument/2006/relationships/slide" Target="slides/slide69.xml"/><Relationship Id="rId130" Type="http://schemas.openxmlformats.org/officeDocument/2006/relationships/slide" Target="slides/slide113.xml"/><Relationship Id="rId135" Type="http://schemas.openxmlformats.org/officeDocument/2006/relationships/slide" Target="slides/slide118.xml"/><Relationship Id="rId151" Type="http://schemas.openxmlformats.org/officeDocument/2006/relationships/commentAuthors" Target="commentAuthors.xml"/><Relationship Id="rId13" Type="http://schemas.openxmlformats.org/officeDocument/2006/relationships/slideMaster" Target="slideMasters/slideMaster13.xml"/><Relationship Id="rId18" Type="http://schemas.openxmlformats.org/officeDocument/2006/relationships/slide" Target="slides/slide1.xml"/><Relationship Id="rId39" Type="http://schemas.openxmlformats.org/officeDocument/2006/relationships/slide" Target="slides/slide22.xml"/><Relationship Id="rId109" Type="http://schemas.openxmlformats.org/officeDocument/2006/relationships/slide" Target="slides/slide92.xml"/><Relationship Id="rId34" Type="http://schemas.openxmlformats.org/officeDocument/2006/relationships/slide" Target="slides/slide17.xml"/><Relationship Id="rId50" Type="http://schemas.openxmlformats.org/officeDocument/2006/relationships/slide" Target="slides/slide33.xml"/><Relationship Id="rId55" Type="http://schemas.openxmlformats.org/officeDocument/2006/relationships/slide" Target="slides/slide38.xml"/><Relationship Id="rId76" Type="http://schemas.openxmlformats.org/officeDocument/2006/relationships/slide" Target="slides/slide59.xml"/><Relationship Id="rId97" Type="http://schemas.openxmlformats.org/officeDocument/2006/relationships/slide" Target="slides/slide80.xml"/><Relationship Id="rId104" Type="http://schemas.openxmlformats.org/officeDocument/2006/relationships/slide" Target="slides/slide87.xml"/><Relationship Id="rId120" Type="http://schemas.openxmlformats.org/officeDocument/2006/relationships/slide" Target="slides/slide103.xml"/><Relationship Id="rId125" Type="http://schemas.openxmlformats.org/officeDocument/2006/relationships/slide" Target="slides/slide108.xml"/><Relationship Id="rId141" Type="http://schemas.openxmlformats.org/officeDocument/2006/relationships/slide" Target="slides/slide124.xml"/><Relationship Id="rId146" Type="http://schemas.openxmlformats.org/officeDocument/2006/relationships/slide" Target="slides/slide129.xml"/><Relationship Id="rId7" Type="http://schemas.openxmlformats.org/officeDocument/2006/relationships/slideMaster" Target="slideMasters/slideMaster7.xml"/><Relationship Id="rId71" Type="http://schemas.openxmlformats.org/officeDocument/2006/relationships/slide" Target="slides/slide54.xml"/><Relationship Id="rId92" Type="http://schemas.openxmlformats.org/officeDocument/2006/relationships/slide" Target="slides/slide75.xml"/><Relationship Id="rId2" Type="http://schemas.openxmlformats.org/officeDocument/2006/relationships/slideMaster" Target="slideMasters/slideMaster2.xml"/><Relationship Id="rId29" Type="http://schemas.openxmlformats.org/officeDocument/2006/relationships/slide" Target="slides/slide12.xml"/><Relationship Id="rId24" Type="http://schemas.openxmlformats.org/officeDocument/2006/relationships/slide" Target="slides/slide7.xml"/><Relationship Id="rId40" Type="http://schemas.openxmlformats.org/officeDocument/2006/relationships/slide" Target="slides/slide23.xml"/><Relationship Id="rId45" Type="http://schemas.openxmlformats.org/officeDocument/2006/relationships/slide" Target="slides/slide28.xml"/><Relationship Id="rId66" Type="http://schemas.openxmlformats.org/officeDocument/2006/relationships/slide" Target="slides/slide49.xml"/><Relationship Id="rId87" Type="http://schemas.openxmlformats.org/officeDocument/2006/relationships/slide" Target="slides/slide70.xml"/><Relationship Id="rId110" Type="http://schemas.openxmlformats.org/officeDocument/2006/relationships/slide" Target="slides/slide93.xml"/><Relationship Id="rId115" Type="http://schemas.openxmlformats.org/officeDocument/2006/relationships/slide" Target="slides/slide98.xml"/><Relationship Id="rId131" Type="http://schemas.openxmlformats.org/officeDocument/2006/relationships/slide" Target="slides/slide114.xml"/><Relationship Id="rId136" Type="http://schemas.openxmlformats.org/officeDocument/2006/relationships/slide" Target="slides/slide119.xml"/><Relationship Id="rId61" Type="http://schemas.openxmlformats.org/officeDocument/2006/relationships/slide" Target="slides/slide44.xml"/><Relationship Id="rId82" Type="http://schemas.openxmlformats.org/officeDocument/2006/relationships/slide" Target="slides/slide65.xml"/><Relationship Id="rId152" Type="http://schemas.openxmlformats.org/officeDocument/2006/relationships/presProps" Target="presProps.xml"/><Relationship Id="rId19" Type="http://schemas.openxmlformats.org/officeDocument/2006/relationships/slide" Target="slides/slide2.xml"/><Relationship Id="rId14" Type="http://schemas.openxmlformats.org/officeDocument/2006/relationships/slideMaster" Target="slideMasters/slideMaster14.xml"/><Relationship Id="rId30" Type="http://schemas.openxmlformats.org/officeDocument/2006/relationships/slide" Target="slides/slide13.xml"/><Relationship Id="rId35" Type="http://schemas.openxmlformats.org/officeDocument/2006/relationships/slide" Target="slides/slide18.xml"/><Relationship Id="rId56" Type="http://schemas.openxmlformats.org/officeDocument/2006/relationships/slide" Target="slides/slide39.xml"/><Relationship Id="rId77" Type="http://schemas.openxmlformats.org/officeDocument/2006/relationships/slide" Target="slides/slide60.xml"/><Relationship Id="rId100" Type="http://schemas.openxmlformats.org/officeDocument/2006/relationships/slide" Target="slides/slide83.xml"/><Relationship Id="rId105" Type="http://schemas.openxmlformats.org/officeDocument/2006/relationships/slide" Target="slides/slide88.xml"/><Relationship Id="rId126" Type="http://schemas.openxmlformats.org/officeDocument/2006/relationships/slide" Target="slides/slide109.xml"/><Relationship Id="rId147" Type="http://schemas.openxmlformats.org/officeDocument/2006/relationships/slide" Target="slides/slide130.xml"/><Relationship Id="rId8" Type="http://schemas.openxmlformats.org/officeDocument/2006/relationships/slideMaster" Target="slideMasters/slideMaster8.xml"/><Relationship Id="rId51" Type="http://schemas.openxmlformats.org/officeDocument/2006/relationships/slide" Target="slides/slide34.xml"/><Relationship Id="rId72" Type="http://schemas.openxmlformats.org/officeDocument/2006/relationships/slide" Target="slides/slide55.xml"/><Relationship Id="rId93" Type="http://schemas.openxmlformats.org/officeDocument/2006/relationships/slide" Target="slides/slide76.xml"/><Relationship Id="rId98" Type="http://schemas.openxmlformats.org/officeDocument/2006/relationships/slide" Target="slides/slide81.xml"/><Relationship Id="rId121" Type="http://schemas.openxmlformats.org/officeDocument/2006/relationships/slide" Target="slides/slide104.xml"/><Relationship Id="rId142" Type="http://schemas.openxmlformats.org/officeDocument/2006/relationships/slide" Target="slides/slide125.xml"/><Relationship Id="rId3" Type="http://schemas.openxmlformats.org/officeDocument/2006/relationships/slideMaster" Target="slideMasters/slideMaster3.xml"/><Relationship Id="rId25" Type="http://schemas.openxmlformats.org/officeDocument/2006/relationships/slide" Target="slides/slide8.xml"/><Relationship Id="rId46" Type="http://schemas.openxmlformats.org/officeDocument/2006/relationships/slide" Target="slides/slide29.xml"/><Relationship Id="rId67" Type="http://schemas.openxmlformats.org/officeDocument/2006/relationships/slide" Target="slides/slide50.xml"/><Relationship Id="rId116" Type="http://schemas.openxmlformats.org/officeDocument/2006/relationships/slide" Target="slides/slide99.xml"/><Relationship Id="rId137" Type="http://schemas.openxmlformats.org/officeDocument/2006/relationships/slide" Target="slides/slide120.xml"/><Relationship Id="rId20" Type="http://schemas.openxmlformats.org/officeDocument/2006/relationships/slide" Target="slides/slide3.xml"/><Relationship Id="rId41" Type="http://schemas.openxmlformats.org/officeDocument/2006/relationships/slide" Target="slides/slide24.xml"/><Relationship Id="rId62" Type="http://schemas.openxmlformats.org/officeDocument/2006/relationships/slide" Target="slides/slide45.xml"/><Relationship Id="rId83" Type="http://schemas.openxmlformats.org/officeDocument/2006/relationships/slide" Target="slides/slide66.xml"/><Relationship Id="rId88" Type="http://schemas.openxmlformats.org/officeDocument/2006/relationships/slide" Target="slides/slide71.xml"/><Relationship Id="rId111" Type="http://schemas.openxmlformats.org/officeDocument/2006/relationships/slide" Target="slides/slide94.xml"/><Relationship Id="rId132" Type="http://schemas.openxmlformats.org/officeDocument/2006/relationships/slide" Target="slides/slide115.xml"/><Relationship Id="rId153" Type="http://schemas.openxmlformats.org/officeDocument/2006/relationships/viewProps" Target="viewProps.xml"/><Relationship Id="rId15" Type="http://schemas.openxmlformats.org/officeDocument/2006/relationships/slideMaster" Target="slideMasters/slideMaster15.xml"/><Relationship Id="rId36" Type="http://schemas.openxmlformats.org/officeDocument/2006/relationships/slide" Target="slides/slide19.xml"/><Relationship Id="rId57" Type="http://schemas.openxmlformats.org/officeDocument/2006/relationships/slide" Target="slides/slide40.xml"/><Relationship Id="rId106" Type="http://schemas.openxmlformats.org/officeDocument/2006/relationships/slide" Target="slides/slide89.xml"/><Relationship Id="rId127" Type="http://schemas.openxmlformats.org/officeDocument/2006/relationships/slide" Target="slides/slide110.xml"/><Relationship Id="rId10" Type="http://schemas.openxmlformats.org/officeDocument/2006/relationships/slideMaster" Target="slideMasters/slideMaster10.xml"/><Relationship Id="rId31" Type="http://schemas.openxmlformats.org/officeDocument/2006/relationships/slide" Target="slides/slide14.xml"/><Relationship Id="rId52" Type="http://schemas.openxmlformats.org/officeDocument/2006/relationships/slide" Target="slides/slide35.xml"/><Relationship Id="rId73" Type="http://schemas.openxmlformats.org/officeDocument/2006/relationships/slide" Target="slides/slide56.xml"/><Relationship Id="rId78" Type="http://schemas.openxmlformats.org/officeDocument/2006/relationships/slide" Target="slides/slide61.xml"/><Relationship Id="rId94" Type="http://schemas.openxmlformats.org/officeDocument/2006/relationships/slide" Target="slides/slide77.xml"/><Relationship Id="rId99" Type="http://schemas.openxmlformats.org/officeDocument/2006/relationships/slide" Target="slides/slide82.xml"/><Relationship Id="rId101" Type="http://schemas.openxmlformats.org/officeDocument/2006/relationships/slide" Target="slides/slide84.xml"/><Relationship Id="rId122" Type="http://schemas.openxmlformats.org/officeDocument/2006/relationships/slide" Target="slides/slide105.xml"/><Relationship Id="rId143" Type="http://schemas.openxmlformats.org/officeDocument/2006/relationships/slide" Target="slides/slide126.xml"/><Relationship Id="rId148" Type="http://schemas.openxmlformats.org/officeDocument/2006/relationships/slide" Target="slides/slide131.xml"/><Relationship Id="rId4" Type="http://schemas.openxmlformats.org/officeDocument/2006/relationships/slideMaster" Target="slideMasters/slideMaster4.xml"/><Relationship Id="rId9" Type="http://schemas.openxmlformats.org/officeDocument/2006/relationships/slideMaster" Target="slideMasters/slideMaster9.xml"/><Relationship Id="rId26" Type="http://schemas.openxmlformats.org/officeDocument/2006/relationships/slide" Target="slides/slide9.xml"/><Relationship Id="rId47" Type="http://schemas.openxmlformats.org/officeDocument/2006/relationships/slide" Target="slides/slide30.xml"/><Relationship Id="rId68" Type="http://schemas.openxmlformats.org/officeDocument/2006/relationships/slide" Target="slides/slide51.xml"/><Relationship Id="rId89" Type="http://schemas.openxmlformats.org/officeDocument/2006/relationships/slide" Target="slides/slide72.xml"/><Relationship Id="rId112" Type="http://schemas.openxmlformats.org/officeDocument/2006/relationships/slide" Target="slides/slide95.xml"/><Relationship Id="rId133" Type="http://schemas.openxmlformats.org/officeDocument/2006/relationships/slide" Target="slides/slide116.xml"/><Relationship Id="rId154" Type="http://schemas.openxmlformats.org/officeDocument/2006/relationships/theme" Target="theme/theme1.xml"/><Relationship Id="rId16" Type="http://schemas.openxmlformats.org/officeDocument/2006/relationships/slideMaster" Target="slideMasters/slideMaster16.xml"/><Relationship Id="rId37" Type="http://schemas.openxmlformats.org/officeDocument/2006/relationships/slide" Target="slides/slide20.xml"/><Relationship Id="rId58" Type="http://schemas.openxmlformats.org/officeDocument/2006/relationships/slide" Target="slides/slide41.xml"/><Relationship Id="rId79" Type="http://schemas.openxmlformats.org/officeDocument/2006/relationships/slide" Target="slides/slide62.xml"/><Relationship Id="rId102" Type="http://schemas.openxmlformats.org/officeDocument/2006/relationships/slide" Target="slides/slide85.xml"/><Relationship Id="rId123" Type="http://schemas.openxmlformats.org/officeDocument/2006/relationships/slide" Target="slides/slide106.xml"/><Relationship Id="rId144" Type="http://schemas.openxmlformats.org/officeDocument/2006/relationships/slide" Target="slides/slide127.xml"/><Relationship Id="rId90" Type="http://schemas.openxmlformats.org/officeDocument/2006/relationships/slide" Target="slides/slide7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1547690E-2B08-448E-BBCC-6E0D96056984}" type="datetimeFigureOut">
              <a:rPr lang="en-US"/>
              <a:pPr>
                <a:defRPr/>
              </a:pPr>
              <a:t>5/31/2020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98E51F71-66E9-44E0-BDA1-8588E191AD47}" type="slidenum">
              <a:rPr lang="en-US" altLang="en-US"/>
              <a:pPr/>
              <a:t>‹#›</a:t>
            </a:fld>
            <a:endParaRPr lang="en-US" altLang="en-US"/>
          </a:p>
        </p:txBody>
      </p:sp>
    </p:spTree>
    <p:extLst>
      <p:ext uri="{BB962C8B-B14F-4D97-AF65-F5344CB8AC3E}">
        <p14:creationId xmlns:p14="http://schemas.microsoft.com/office/powerpoint/2010/main" val="2819374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F86600F-2317-436C-B6D3-F3E575A805E4}" type="slidenum">
              <a:rPr lang="en-US" altLang="en-US">
                <a:solidFill>
                  <a:srgbClr val="000000"/>
                </a:solidFill>
              </a:rPr>
              <a:pPr>
                <a:spcBef>
                  <a:spcPct val="0"/>
                </a:spcBef>
              </a:pPr>
              <a:t>127</a:t>
            </a:fld>
            <a:endParaRPr lang="en-US"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9DE16F12-63AA-4427-B2CD-D01491D44EE7}" type="slidenum">
              <a:rPr lang="en-US" altLang="en-US">
                <a:solidFill>
                  <a:srgbClr val="000000"/>
                </a:solidFill>
              </a:rPr>
              <a:pPr>
                <a:spcBef>
                  <a:spcPct val="0"/>
                </a:spcBef>
              </a:pPr>
              <a:t>128</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0C23139-5BF5-4354-A67C-CBEA835EE995}" type="slidenum">
              <a:rPr lang="en-US" altLang="en-US">
                <a:solidFill>
                  <a:srgbClr val="000000"/>
                </a:solidFill>
              </a:rPr>
              <a:pPr>
                <a:spcBef>
                  <a:spcPct val="0"/>
                </a:spcBef>
              </a:pPr>
              <a:t>129</a:t>
            </a:fld>
            <a:endParaRPr lang="en-US"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0C23139-5BF5-4354-A67C-CBEA835EE995}" type="slidenum">
              <a:rPr lang="en-US" altLang="en-US">
                <a:solidFill>
                  <a:srgbClr val="000000"/>
                </a:solidFill>
              </a:rPr>
              <a:pPr>
                <a:spcBef>
                  <a:spcPct val="0"/>
                </a:spcBef>
              </a:pPr>
              <a:t>130</a:t>
            </a:fld>
            <a:endParaRPr lang="en-US" altLang="en-US">
              <a:solidFill>
                <a:srgbClr val="000000"/>
              </a:solidFill>
            </a:endParaRPr>
          </a:p>
        </p:txBody>
      </p:sp>
    </p:spTree>
    <p:extLst>
      <p:ext uri="{BB962C8B-B14F-4D97-AF65-F5344CB8AC3E}">
        <p14:creationId xmlns:p14="http://schemas.microsoft.com/office/powerpoint/2010/main" val="3776710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AEFD696-6781-42AC-812F-C11B936A7FC5}"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DB0FF8C-4377-4CCC-BE54-CCF01BEE09E3}" type="slidenum">
              <a:rPr lang="en-US" altLang="en-US"/>
              <a:pPr/>
              <a:t>‹#›</a:t>
            </a:fld>
            <a:endParaRPr lang="en-US" altLang="en-US"/>
          </a:p>
        </p:txBody>
      </p:sp>
    </p:spTree>
    <p:extLst>
      <p:ext uri="{BB962C8B-B14F-4D97-AF65-F5344CB8AC3E}">
        <p14:creationId xmlns:p14="http://schemas.microsoft.com/office/powerpoint/2010/main" val="244924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E2A0ED6-6976-4669-8BFB-3138D016F600}"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B9F092-8102-4D62-8EE5-255C815FBC14}" type="slidenum">
              <a:rPr lang="en-US" altLang="en-US"/>
              <a:pPr/>
              <a:t>‹#›</a:t>
            </a:fld>
            <a:endParaRPr lang="en-US" altLang="en-US"/>
          </a:p>
        </p:txBody>
      </p:sp>
    </p:spTree>
    <p:extLst>
      <p:ext uri="{BB962C8B-B14F-4D97-AF65-F5344CB8AC3E}">
        <p14:creationId xmlns:p14="http://schemas.microsoft.com/office/powerpoint/2010/main" val="215821773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CCDFFE2-6FC0-486B-A5CE-179813BBD0A3}"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D2736F6-3A68-4770-BD11-3206471C6741}" type="slidenum">
              <a:rPr lang="en-US" altLang="en-US"/>
              <a:pPr/>
              <a:t>‹#›</a:t>
            </a:fld>
            <a:endParaRPr lang="en-US" altLang="en-US"/>
          </a:p>
        </p:txBody>
      </p:sp>
    </p:spTree>
    <p:extLst>
      <p:ext uri="{BB962C8B-B14F-4D97-AF65-F5344CB8AC3E}">
        <p14:creationId xmlns:p14="http://schemas.microsoft.com/office/powerpoint/2010/main" val="122644012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F94674C-F977-464B-B8D3-573D1685E135}"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9063AAD-C987-4C22-AE7B-B94512027CB6}" type="slidenum">
              <a:rPr lang="en-US" altLang="en-US"/>
              <a:pPr/>
              <a:t>‹#›</a:t>
            </a:fld>
            <a:endParaRPr lang="en-US" altLang="en-US"/>
          </a:p>
        </p:txBody>
      </p:sp>
    </p:spTree>
    <p:extLst>
      <p:ext uri="{BB962C8B-B14F-4D97-AF65-F5344CB8AC3E}">
        <p14:creationId xmlns:p14="http://schemas.microsoft.com/office/powerpoint/2010/main" val="314502684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2684A4-AA2C-4400-8850-B4247390C0E2}"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15A91E-CF35-4439-A237-349C8E431657}" type="slidenum">
              <a:rPr lang="en-US" altLang="en-US"/>
              <a:pPr/>
              <a:t>‹#›</a:t>
            </a:fld>
            <a:endParaRPr lang="en-US" altLang="en-US"/>
          </a:p>
        </p:txBody>
      </p:sp>
    </p:spTree>
    <p:extLst>
      <p:ext uri="{BB962C8B-B14F-4D97-AF65-F5344CB8AC3E}">
        <p14:creationId xmlns:p14="http://schemas.microsoft.com/office/powerpoint/2010/main" val="250904965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5415ACE-4494-4366-AC20-767BCC14C65E}"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5712005-CBB1-4024-8380-DF84FD9A6BAB}" type="slidenum">
              <a:rPr lang="en-US" altLang="en-US"/>
              <a:pPr/>
              <a:t>‹#›</a:t>
            </a:fld>
            <a:endParaRPr lang="en-US" altLang="en-US"/>
          </a:p>
        </p:txBody>
      </p:sp>
    </p:spTree>
    <p:extLst>
      <p:ext uri="{BB962C8B-B14F-4D97-AF65-F5344CB8AC3E}">
        <p14:creationId xmlns:p14="http://schemas.microsoft.com/office/powerpoint/2010/main" val="166666722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4398AE3-4F7E-4C0B-82DC-454D2F424488}" type="datetimeFigureOut">
              <a:rPr lang="en-US"/>
              <a:pPr>
                <a:defRPr/>
              </a:pPr>
              <a:t>5/31/2020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BA42617-C0D2-4126-9263-AB93DDDEECE1}" type="slidenum">
              <a:rPr lang="en-US" altLang="en-US"/>
              <a:pPr/>
              <a:t>‹#›</a:t>
            </a:fld>
            <a:endParaRPr lang="en-US" altLang="en-US"/>
          </a:p>
        </p:txBody>
      </p:sp>
    </p:spTree>
    <p:extLst>
      <p:ext uri="{BB962C8B-B14F-4D97-AF65-F5344CB8AC3E}">
        <p14:creationId xmlns:p14="http://schemas.microsoft.com/office/powerpoint/2010/main" val="108630102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85B968E-6C77-4329-A803-3F60DFF99215}" type="datetimeFigureOut">
              <a:rPr lang="en-US"/>
              <a:pPr>
                <a:defRPr/>
              </a:pPr>
              <a:t>5/31/2020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AAC4BB1-84C0-4092-B210-90A1EE9F1C5A}" type="slidenum">
              <a:rPr lang="en-US" altLang="en-US"/>
              <a:pPr/>
              <a:t>‹#›</a:t>
            </a:fld>
            <a:endParaRPr lang="en-US" altLang="en-US"/>
          </a:p>
        </p:txBody>
      </p:sp>
    </p:spTree>
    <p:extLst>
      <p:ext uri="{BB962C8B-B14F-4D97-AF65-F5344CB8AC3E}">
        <p14:creationId xmlns:p14="http://schemas.microsoft.com/office/powerpoint/2010/main" val="254811833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95C9EC5-026B-484B-908A-32EED4B3E90B}" type="datetimeFigureOut">
              <a:rPr lang="en-US"/>
              <a:pPr>
                <a:defRPr/>
              </a:pPr>
              <a:t>5/31/2020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626D5AF-15D7-4BFB-81C8-CB99D0B65CC6}" type="slidenum">
              <a:rPr lang="en-US" altLang="en-US"/>
              <a:pPr/>
              <a:t>‹#›</a:t>
            </a:fld>
            <a:endParaRPr lang="en-US" altLang="en-US"/>
          </a:p>
        </p:txBody>
      </p:sp>
    </p:spTree>
    <p:extLst>
      <p:ext uri="{BB962C8B-B14F-4D97-AF65-F5344CB8AC3E}">
        <p14:creationId xmlns:p14="http://schemas.microsoft.com/office/powerpoint/2010/main" val="202161329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4CCFFA-CDB6-46AB-A339-AB1AC58DB43B}"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1EF80CC-20DD-48D2-8D62-AF084ABF5AC8}" type="slidenum">
              <a:rPr lang="en-US" altLang="en-US"/>
              <a:pPr/>
              <a:t>‹#›</a:t>
            </a:fld>
            <a:endParaRPr lang="en-US" altLang="en-US"/>
          </a:p>
        </p:txBody>
      </p:sp>
    </p:spTree>
    <p:extLst>
      <p:ext uri="{BB962C8B-B14F-4D97-AF65-F5344CB8AC3E}">
        <p14:creationId xmlns:p14="http://schemas.microsoft.com/office/powerpoint/2010/main" val="104402403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7AFB76B-F263-4B8E-A7A8-29BEC69AB006}"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84434F4-74FE-4AE0-926E-61469FF8F54B}" type="slidenum">
              <a:rPr lang="en-US" altLang="en-US"/>
              <a:pPr/>
              <a:t>‹#›</a:t>
            </a:fld>
            <a:endParaRPr lang="en-US" altLang="en-US"/>
          </a:p>
        </p:txBody>
      </p:sp>
    </p:spTree>
    <p:extLst>
      <p:ext uri="{BB962C8B-B14F-4D97-AF65-F5344CB8AC3E}">
        <p14:creationId xmlns:p14="http://schemas.microsoft.com/office/powerpoint/2010/main" val="169240561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6E5C4BF-75DF-488B-A4A0-75D12BB55D39}"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C85059C-AC9B-4A4D-8A0F-F4FBDE292679}" type="slidenum">
              <a:rPr lang="en-US" altLang="en-US"/>
              <a:pPr/>
              <a:t>‹#›</a:t>
            </a:fld>
            <a:endParaRPr lang="en-US" altLang="en-US"/>
          </a:p>
        </p:txBody>
      </p:sp>
    </p:spTree>
    <p:extLst>
      <p:ext uri="{BB962C8B-B14F-4D97-AF65-F5344CB8AC3E}">
        <p14:creationId xmlns:p14="http://schemas.microsoft.com/office/powerpoint/2010/main" val="932039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F4D44C4-78CA-444F-8FE2-34D0CA96C9B5}"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C4FCA85-16EC-4070-ACBF-53F7252CF562}" type="slidenum">
              <a:rPr lang="en-US" altLang="en-US"/>
              <a:pPr/>
              <a:t>‹#›</a:t>
            </a:fld>
            <a:endParaRPr lang="en-US" altLang="en-US"/>
          </a:p>
        </p:txBody>
      </p:sp>
    </p:spTree>
    <p:extLst>
      <p:ext uri="{BB962C8B-B14F-4D97-AF65-F5344CB8AC3E}">
        <p14:creationId xmlns:p14="http://schemas.microsoft.com/office/powerpoint/2010/main" val="103891022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85FFB7E-18EA-4070-94F4-10F5537950D0}"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A7112EF-FFD6-45FE-8909-091954516A01}" type="slidenum">
              <a:rPr lang="en-US" altLang="en-US"/>
              <a:pPr/>
              <a:t>‹#›</a:t>
            </a:fld>
            <a:endParaRPr lang="en-US" altLang="en-US"/>
          </a:p>
        </p:txBody>
      </p:sp>
    </p:spTree>
    <p:extLst>
      <p:ext uri="{BB962C8B-B14F-4D97-AF65-F5344CB8AC3E}">
        <p14:creationId xmlns:p14="http://schemas.microsoft.com/office/powerpoint/2010/main" val="208763728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299EAB0-ABB6-4AC4-8598-FA6D06FB0249}"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3FA6971-3992-41DC-A722-BC5905646D8B}" type="slidenum">
              <a:rPr lang="en-US" altLang="en-US"/>
              <a:pPr/>
              <a:t>‹#›</a:t>
            </a:fld>
            <a:endParaRPr lang="en-US" altLang="en-US"/>
          </a:p>
        </p:txBody>
      </p:sp>
    </p:spTree>
    <p:extLst>
      <p:ext uri="{BB962C8B-B14F-4D97-AF65-F5344CB8AC3E}">
        <p14:creationId xmlns:p14="http://schemas.microsoft.com/office/powerpoint/2010/main" val="35552947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1F77C32-C278-481C-B243-FF7C45AA5D9A}"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B15AA0-97A9-4016-B148-D12FF16050E8}" type="slidenum">
              <a:rPr lang="en-US" altLang="en-US"/>
              <a:pPr/>
              <a:t>‹#›</a:t>
            </a:fld>
            <a:endParaRPr lang="en-US" altLang="en-US"/>
          </a:p>
        </p:txBody>
      </p:sp>
    </p:spTree>
    <p:extLst>
      <p:ext uri="{BB962C8B-B14F-4D97-AF65-F5344CB8AC3E}">
        <p14:creationId xmlns:p14="http://schemas.microsoft.com/office/powerpoint/2010/main" val="250323739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038AB1E-A6EF-4025-A13E-61ED3E17B8DB}"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35D0EA-A504-41E1-807D-EE5D20E2F69E}" type="slidenum">
              <a:rPr lang="en-US" altLang="en-US"/>
              <a:pPr/>
              <a:t>‹#›</a:t>
            </a:fld>
            <a:endParaRPr lang="en-US" altLang="en-US"/>
          </a:p>
        </p:txBody>
      </p:sp>
    </p:spTree>
    <p:extLst>
      <p:ext uri="{BB962C8B-B14F-4D97-AF65-F5344CB8AC3E}">
        <p14:creationId xmlns:p14="http://schemas.microsoft.com/office/powerpoint/2010/main" val="210636679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89833CB-0FFE-4EFB-A74F-A4A1C1E9BD16}"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3BC5B5D-D629-4156-87D1-99133B4DF89E}" type="slidenum">
              <a:rPr lang="en-US" altLang="en-US"/>
              <a:pPr/>
              <a:t>‹#›</a:t>
            </a:fld>
            <a:endParaRPr lang="en-US" altLang="en-US"/>
          </a:p>
        </p:txBody>
      </p:sp>
    </p:spTree>
    <p:extLst>
      <p:ext uri="{BB962C8B-B14F-4D97-AF65-F5344CB8AC3E}">
        <p14:creationId xmlns:p14="http://schemas.microsoft.com/office/powerpoint/2010/main" val="19294753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1E4444F-7EB8-482E-8998-425FE3F6AC05}" type="datetimeFigureOut">
              <a:rPr lang="en-US"/>
              <a:pPr>
                <a:defRPr/>
              </a:pPr>
              <a:t>5/31/2020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3CEC8BB-C132-442A-84AE-158FCC7DFF83}" type="slidenum">
              <a:rPr lang="en-US" altLang="en-US"/>
              <a:pPr/>
              <a:t>‹#›</a:t>
            </a:fld>
            <a:endParaRPr lang="en-US" altLang="en-US"/>
          </a:p>
        </p:txBody>
      </p:sp>
    </p:spTree>
    <p:extLst>
      <p:ext uri="{BB962C8B-B14F-4D97-AF65-F5344CB8AC3E}">
        <p14:creationId xmlns:p14="http://schemas.microsoft.com/office/powerpoint/2010/main" val="15809951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1A76CF2-ADCD-4B32-A3BF-EDA76F30D694}" type="datetimeFigureOut">
              <a:rPr lang="en-US"/>
              <a:pPr>
                <a:defRPr/>
              </a:pPr>
              <a:t>5/31/2020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F6B2EE1-1DDB-40D2-96F8-6C8DAEAA3A2F}" type="slidenum">
              <a:rPr lang="en-US" altLang="en-US"/>
              <a:pPr/>
              <a:t>‹#›</a:t>
            </a:fld>
            <a:endParaRPr lang="en-US" altLang="en-US"/>
          </a:p>
        </p:txBody>
      </p:sp>
    </p:spTree>
    <p:extLst>
      <p:ext uri="{BB962C8B-B14F-4D97-AF65-F5344CB8AC3E}">
        <p14:creationId xmlns:p14="http://schemas.microsoft.com/office/powerpoint/2010/main" val="277037732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0E101A-3086-4F7A-88C5-C089E319A89A}" type="datetimeFigureOut">
              <a:rPr lang="en-US"/>
              <a:pPr>
                <a:defRPr/>
              </a:pPr>
              <a:t>5/31/2020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B0A37E0-76FC-4189-BE75-4F7A35D44B34}" type="slidenum">
              <a:rPr lang="en-US" altLang="en-US"/>
              <a:pPr/>
              <a:t>‹#›</a:t>
            </a:fld>
            <a:endParaRPr lang="en-US" altLang="en-US"/>
          </a:p>
        </p:txBody>
      </p:sp>
    </p:spTree>
    <p:extLst>
      <p:ext uri="{BB962C8B-B14F-4D97-AF65-F5344CB8AC3E}">
        <p14:creationId xmlns:p14="http://schemas.microsoft.com/office/powerpoint/2010/main" val="28183256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A419F5A-0CE5-49A5-85DA-E328214A3B61}"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223004-0BE6-442B-A2EB-1524379D37ED}" type="slidenum">
              <a:rPr lang="en-US" altLang="en-US"/>
              <a:pPr/>
              <a:t>‹#›</a:t>
            </a:fld>
            <a:endParaRPr lang="en-US" altLang="en-US"/>
          </a:p>
        </p:txBody>
      </p:sp>
    </p:spTree>
    <p:extLst>
      <p:ext uri="{BB962C8B-B14F-4D97-AF65-F5344CB8AC3E}">
        <p14:creationId xmlns:p14="http://schemas.microsoft.com/office/powerpoint/2010/main" val="160701327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E8A90C3-292C-4690-8905-F0D07FF99AA9}"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D8C5F5C-A4E8-4DA1-9B5A-5DAA58558718}" type="slidenum">
              <a:rPr lang="en-US" altLang="en-US"/>
              <a:pPr/>
              <a:t>‹#›</a:t>
            </a:fld>
            <a:endParaRPr lang="en-US" altLang="en-US"/>
          </a:p>
        </p:txBody>
      </p:sp>
    </p:spTree>
    <p:extLst>
      <p:ext uri="{BB962C8B-B14F-4D97-AF65-F5344CB8AC3E}">
        <p14:creationId xmlns:p14="http://schemas.microsoft.com/office/powerpoint/2010/main" val="1462828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F80CED2-1A97-468B-AD5D-7C264E301F57}"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AD4A38-0E6E-47CB-AB86-35A1401DCD3A}" type="slidenum">
              <a:rPr lang="en-US" altLang="en-US"/>
              <a:pPr/>
              <a:t>‹#›</a:t>
            </a:fld>
            <a:endParaRPr lang="en-US" altLang="en-US"/>
          </a:p>
        </p:txBody>
      </p:sp>
    </p:spTree>
    <p:extLst>
      <p:ext uri="{BB962C8B-B14F-4D97-AF65-F5344CB8AC3E}">
        <p14:creationId xmlns:p14="http://schemas.microsoft.com/office/powerpoint/2010/main" val="135125249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690F572-084D-48E2-9F0D-8550792D67E5}"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D8BE96-504C-4358-BFD1-815D27794B52}" type="slidenum">
              <a:rPr lang="en-US" altLang="en-US"/>
              <a:pPr/>
              <a:t>‹#›</a:t>
            </a:fld>
            <a:endParaRPr lang="en-US" altLang="en-US"/>
          </a:p>
        </p:txBody>
      </p:sp>
    </p:spTree>
    <p:extLst>
      <p:ext uri="{BB962C8B-B14F-4D97-AF65-F5344CB8AC3E}">
        <p14:creationId xmlns:p14="http://schemas.microsoft.com/office/powerpoint/2010/main" val="342024025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B40B11E-A13F-458E-9E4D-882D08C204E1}"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B5392C7-4E26-4483-A501-4C2F36AF0D91}" type="slidenum">
              <a:rPr lang="en-US" altLang="en-US"/>
              <a:pPr/>
              <a:t>‹#›</a:t>
            </a:fld>
            <a:endParaRPr lang="en-US" altLang="en-US"/>
          </a:p>
        </p:txBody>
      </p:sp>
    </p:spTree>
    <p:extLst>
      <p:ext uri="{BB962C8B-B14F-4D97-AF65-F5344CB8AC3E}">
        <p14:creationId xmlns:p14="http://schemas.microsoft.com/office/powerpoint/2010/main" val="58289229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6FFDDB1-EEDA-4E94-8E5B-41F3DE873FE4}"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8873F78-F7A5-42F3-B5B0-7BF6A79AE2AC}" type="slidenum">
              <a:rPr lang="en-US" altLang="en-US"/>
              <a:pPr/>
              <a:t>‹#›</a:t>
            </a:fld>
            <a:endParaRPr lang="en-US" altLang="en-US"/>
          </a:p>
        </p:txBody>
      </p:sp>
    </p:spTree>
    <p:extLst>
      <p:ext uri="{BB962C8B-B14F-4D97-AF65-F5344CB8AC3E}">
        <p14:creationId xmlns:p14="http://schemas.microsoft.com/office/powerpoint/2010/main" val="193737174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A0E964B-75BD-4D42-8B4C-C80539A2F7E2}"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A7F58B9-AD57-41EB-909F-4C3E1EF24911}" type="slidenum">
              <a:rPr lang="en-US" altLang="en-US"/>
              <a:pPr/>
              <a:t>‹#›</a:t>
            </a:fld>
            <a:endParaRPr lang="en-US" altLang="en-US"/>
          </a:p>
        </p:txBody>
      </p:sp>
    </p:spTree>
    <p:extLst>
      <p:ext uri="{BB962C8B-B14F-4D97-AF65-F5344CB8AC3E}">
        <p14:creationId xmlns:p14="http://schemas.microsoft.com/office/powerpoint/2010/main" val="147374176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E69A595-4B20-4475-B42D-70CFF20355F5}"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8B8C0E5-4010-48B9-A943-49B16681F4D4}" type="slidenum">
              <a:rPr lang="en-US" altLang="en-US"/>
              <a:pPr/>
              <a:t>‹#›</a:t>
            </a:fld>
            <a:endParaRPr lang="en-US" altLang="en-US"/>
          </a:p>
        </p:txBody>
      </p:sp>
    </p:spTree>
    <p:extLst>
      <p:ext uri="{BB962C8B-B14F-4D97-AF65-F5344CB8AC3E}">
        <p14:creationId xmlns:p14="http://schemas.microsoft.com/office/powerpoint/2010/main" val="66134120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34D1E43-3D4A-4CDE-BB0A-167BF35FD03A}"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9B2352-5C98-41E7-8DCA-921B3DCDBB75}" type="slidenum">
              <a:rPr lang="en-US" altLang="en-US"/>
              <a:pPr/>
              <a:t>‹#›</a:t>
            </a:fld>
            <a:endParaRPr lang="en-US" altLang="en-US"/>
          </a:p>
        </p:txBody>
      </p:sp>
    </p:spTree>
    <p:extLst>
      <p:ext uri="{BB962C8B-B14F-4D97-AF65-F5344CB8AC3E}">
        <p14:creationId xmlns:p14="http://schemas.microsoft.com/office/powerpoint/2010/main" val="152548078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4A0078C-CBB3-486F-BA74-02BAB6C705A4}" type="datetimeFigureOut">
              <a:rPr lang="en-US"/>
              <a:pPr>
                <a:defRPr/>
              </a:pPr>
              <a:t>5/31/2020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335E2A4-E1A4-41E8-8195-0E37BB5234CD}" type="slidenum">
              <a:rPr lang="en-US" altLang="en-US"/>
              <a:pPr/>
              <a:t>‹#›</a:t>
            </a:fld>
            <a:endParaRPr lang="en-US" altLang="en-US"/>
          </a:p>
        </p:txBody>
      </p:sp>
    </p:spTree>
    <p:extLst>
      <p:ext uri="{BB962C8B-B14F-4D97-AF65-F5344CB8AC3E}">
        <p14:creationId xmlns:p14="http://schemas.microsoft.com/office/powerpoint/2010/main" val="429151441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7D8F3F6-A16E-41A0-95B5-BDDC856A2202}" type="datetimeFigureOut">
              <a:rPr lang="en-US"/>
              <a:pPr>
                <a:defRPr/>
              </a:pPr>
              <a:t>5/31/2020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2A14E48-B530-46F9-98AA-1AB4E4D3BE69}" type="slidenum">
              <a:rPr lang="en-US" altLang="en-US"/>
              <a:pPr/>
              <a:t>‹#›</a:t>
            </a:fld>
            <a:endParaRPr lang="en-US" altLang="en-US"/>
          </a:p>
        </p:txBody>
      </p:sp>
    </p:spTree>
    <p:extLst>
      <p:ext uri="{BB962C8B-B14F-4D97-AF65-F5344CB8AC3E}">
        <p14:creationId xmlns:p14="http://schemas.microsoft.com/office/powerpoint/2010/main" val="9508604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0A6DEA-BE58-4AC8-A5F5-15A1D218D1CA}" type="datetimeFigureOut">
              <a:rPr lang="en-US"/>
              <a:pPr>
                <a:defRPr/>
              </a:pPr>
              <a:t>5/31/2020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E6328F1-110B-41E3-8ABA-AB78C9F13750}" type="slidenum">
              <a:rPr lang="en-US" altLang="en-US"/>
              <a:pPr/>
              <a:t>‹#›</a:t>
            </a:fld>
            <a:endParaRPr lang="en-US" altLang="en-US"/>
          </a:p>
        </p:txBody>
      </p:sp>
    </p:spTree>
    <p:extLst>
      <p:ext uri="{BB962C8B-B14F-4D97-AF65-F5344CB8AC3E}">
        <p14:creationId xmlns:p14="http://schemas.microsoft.com/office/powerpoint/2010/main" val="195017038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DE47B95-000B-431C-B960-085A599C6F10}"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50A86E1-2DA4-4727-BF3F-A866F2D77F79}" type="slidenum">
              <a:rPr lang="en-US" altLang="en-US"/>
              <a:pPr/>
              <a:t>‹#›</a:t>
            </a:fld>
            <a:endParaRPr lang="en-US" altLang="en-US"/>
          </a:p>
        </p:txBody>
      </p:sp>
    </p:spTree>
    <p:extLst>
      <p:ext uri="{BB962C8B-B14F-4D97-AF65-F5344CB8AC3E}">
        <p14:creationId xmlns:p14="http://schemas.microsoft.com/office/powerpoint/2010/main" val="3760221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C9768DC-61BB-4073-A217-99B04A720DA0}"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DF4C67-45E0-4BB6-8118-054A1ACB377D}" type="slidenum">
              <a:rPr lang="en-US" altLang="en-US"/>
              <a:pPr/>
              <a:t>‹#›</a:t>
            </a:fld>
            <a:endParaRPr lang="en-US" altLang="en-US"/>
          </a:p>
        </p:txBody>
      </p:sp>
    </p:spTree>
    <p:extLst>
      <p:ext uri="{BB962C8B-B14F-4D97-AF65-F5344CB8AC3E}">
        <p14:creationId xmlns:p14="http://schemas.microsoft.com/office/powerpoint/2010/main" val="354098956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9B2F8A1-3BDD-4EAD-ABD7-425326299FEE}"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D65D8F9-A519-427F-AAB6-53148DC19427}" type="slidenum">
              <a:rPr lang="en-US" altLang="en-US"/>
              <a:pPr/>
              <a:t>‹#›</a:t>
            </a:fld>
            <a:endParaRPr lang="en-US" altLang="en-US"/>
          </a:p>
        </p:txBody>
      </p:sp>
    </p:spTree>
    <p:extLst>
      <p:ext uri="{BB962C8B-B14F-4D97-AF65-F5344CB8AC3E}">
        <p14:creationId xmlns:p14="http://schemas.microsoft.com/office/powerpoint/2010/main" val="135835370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3E689EE-07A6-4DE7-AF22-DE2F4A430898}"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BB6021-E5D2-48A2-8568-21939165E40F}" type="slidenum">
              <a:rPr lang="en-US" altLang="en-US"/>
              <a:pPr/>
              <a:t>‹#›</a:t>
            </a:fld>
            <a:endParaRPr lang="en-US" altLang="en-US"/>
          </a:p>
        </p:txBody>
      </p:sp>
    </p:spTree>
    <p:extLst>
      <p:ext uri="{BB962C8B-B14F-4D97-AF65-F5344CB8AC3E}">
        <p14:creationId xmlns:p14="http://schemas.microsoft.com/office/powerpoint/2010/main" val="254111480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4811E57-320A-41F7-9671-B6C34413BAA7}"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484451-E462-4B68-98AD-2CE39C82758A}" type="slidenum">
              <a:rPr lang="en-US" altLang="en-US"/>
              <a:pPr/>
              <a:t>‹#›</a:t>
            </a:fld>
            <a:endParaRPr lang="en-US" altLang="en-US"/>
          </a:p>
        </p:txBody>
      </p:sp>
    </p:spTree>
    <p:extLst>
      <p:ext uri="{BB962C8B-B14F-4D97-AF65-F5344CB8AC3E}">
        <p14:creationId xmlns:p14="http://schemas.microsoft.com/office/powerpoint/2010/main" val="281376914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B7B4415-D9B9-4605-944A-297492229DE3}"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5B06F1-86F5-4E78-A91B-F764AAAABF83}" type="slidenum">
              <a:rPr lang="en-US" altLang="en-US"/>
              <a:pPr/>
              <a:t>‹#›</a:t>
            </a:fld>
            <a:endParaRPr lang="en-US" altLang="en-US"/>
          </a:p>
        </p:txBody>
      </p:sp>
    </p:spTree>
    <p:extLst>
      <p:ext uri="{BB962C8B-B14F-4D97-AF65-F5344CB8AC3E}">
        <p14:creationId xmlns:p14="http://schemas.microsoft.com/office/powerpoint/2010/main" val="2160560653"/>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6DDDC4-D22E-47C0-A6CE-536E2082BDA5}"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E5FFF65-D537-4C8A-BCB7-EC37381E50A8}" type="slidenum">
              <a:rPr lang="en-US" altLang="en-US"/>
              <a:pPr/>
              <a:t>‹#›</a:t>
            </a:fld>
            <a:endParaRPr lang="en-US" altLang="en-US"/>
          </a:p>
        </p:txBody>
      </p:sp>
    </p:spTree>
    <p:extLst>
      <p:ext uri="{BB962C8B-B14F-4D97-AF65-F5344CB8AC3E}">
        <p14:creationId xmlns:p14="http://schemas.microsoft.com/office/powerpoint/2010/main" val="286563225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87964BB-1564-49D1-B649-9A4FB8914DA8}"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24CEADC-195A-4029-B3A9-E25F19E6F9E1}" type="slidenum">
              <a:rPr lang="en-US" altLang="en-US"/>
              <a:pPr/>
              <a:t>‹#›</a:t>
            </a:fld>
            <a:endParaRPr lang="en-US" altLang="en-US"/>
          </a:p>
        </p:txBody>
      </p:sp>
    </p:spTree>
    <p:extLst>
      <p:ext uri="{BB962C8B-B14F-4D97-AF65-F5344CB8AC3E}">
        <p14:creationId xmlns:p14="http://schemas.microsoft.com/office/powerpoint/2010/main" val="204404324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B020869-5C8A-47D0-ADB4-E9473C58BAAE}"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C49FE42-72F9-410B-9EF6-9DE0A8F79051}" type="slidenum">
              <a:rPr lang="en-US" altLang="en-US"/>
              <a:pPr/>
              <a:t>‹#›</a:t>
            </a:fld>
            <a:endParaRPr lang="en-US" altLang="en-US"/>
          </a:p>
        </p:txBody>
      </p:sp>
    </p:spTree>
    <p:extLst>
      <p:ext uri="{BB962C8B-B14F-4D97-AF65-F5344CB8AC3E}">
        <p14:creationId xmlns:p14="http://schemas.microsoft.com/office/powerpoint/2010/main" val="325295697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0D6CAEA-2255-4A98-81FD-432BE6DCBB2D}"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188D06E-51C4-4F12-976E-3C996E6D6297}" type="slidenum">
              <a:rPr lang="en-US" altLang="en-US"/>
              <a:pPr/>
              <a:t>‹#›</a:t>
            </a:fld>
            <a:endParaRPr lang="en-US" altLang="en-US"/>
          </a:p>
        </p:txBody>
      </p:sp>
    </p:spTree>
    <p:extLst>
      <p:ext uri="{BB962C8B-B14F-4D97-AF65-F5344CB8AC3E}">
        <p14:creationId xmlns:p14="http://schemas.microsoft.com/office/powerpoint/2010/main" val="236229935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E7A25C3-9631-42E4-A541-94989DF16C7E}"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B0B289B-BD26-4070-A0A8-CE4BBB1B9C04}" type="slidenum">
              <a:rPr lang="en-US" altLang="en-US"/>
              <a:pPr/>
              <a:t>‹#›</a:t>
            </a:fld>
            <a:endParaRPr lang="en-US" altLang="en-US"/>
          </a:p>
        </p:txBody>
      </p:sp>
    </p:spTree>
    <p:extLst>
      <p:ext uri="{BB962C8B-B14F-4D97-AF65-F5344CB8AC3E}">
        <p14:creationId xmlns:p14="http://schemas.microsoft.com/office/powerpoint/2010/main" val="334048067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A2A284-D324-4E2C-A31F-5363CF4E7ECF}"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6A1D70C-CD8D-416A-81F4-1A098F072793}" type="slidenum">
              <a:rPr lang="en-US" altLang="en-US"/>
              <a:pPr/>
              <a:t>‹#›</a:t>
            </a:fld>
            <a:endParaRPr lang="en-US" altLang="en-US"/>
          </a:p>
        </p:txBody>
      </p:sp>
    </p:spTree>
    <p:extLst>
      <p:ext uri="{BB962C8B-B14F-4D97-AF65-F5344CB8AC3E}">
        <p14:creationId xmlns:p14="http://schemas.microsoft.com/office/powerpoint/2010/main" val="419905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E5B6156-5E19-4721-A72A-C9B51FF0BA3C}"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0C7CD49-C7B8-4E1C-8AEE-2BE0D21F31D7}" type="slidenum">
              <a:rPr lang="en-US" altLang="en-US"/>
              <a:pPr/>
              <a:t>‹#›</a:t>
            </a:fld>
            <a:endParaRPr lang="en-US" altLang="en-US"/>
          </a:p>
        </p:txBody>
      </p:sp>
    </p:spTree>
    <p:extLst>
      <p:ext uri="{BB962C8B-B14F-4D97-AF65-F5344CB8AC3E}">
        <p14:creationId xmlns:p14="http://schemas.microsoft.com/office/powerpoint/2010/main" val="405847997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32A67-2908-4D18-8DB2-C4E71194CD8A}"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3A878EA-B324-42E8-8614-338A8ED832D9}" type="slidenum">
              <a:rPr lang="en-US" altLang="en-US"/>
              <a:pPr/>
              <a:t>‹#›</a:t>
            </a:fld>
            <a:endParaRPr lang="en-US" altLang="en-US"/>
          </a:p>
        </p:txBody>
      </p:sp>
    </p:spTree>
    <p:extLst>
      <p:ext uri="{BB962C8B-B14F-4D97-AF65-F5344CB8AC3E}">
        <p14:creationId xmlns:p14="http://schemas.microsoft.com/office/powerpoint/2010/main" val="424690505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EFE11B2-2CE1-493F-BFF4-59C575845A4B}"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4E7E437-63EC-4C31-A1D2-64F39657CA05}" type="slidenum">
              <a:rPr lang="en-US" altLang="en-US"/>
              <a:pPr/>
              <a:t>‹#›</a:t>
            </a:fld>
            <a:endParaRPr lang="en-US" altLang="en-US"/>
          </a:p>
        </p:txBody>
      </p:sp>
    </p:spTree>
    <p:extLst>
      <p:ext uri="{BB962C8B-B14F-4D97-AF65-F5344CB8AC3E}">
        <p14:creationId xmlns:p14="http://schemas.microsoft.com/office/powerpoint/2010/main" val="200370392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9595483-8F8C-4230-860C-029671E15045}"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F60FE8-7D84-4643-8C60-BCAFC8279C30}" type="slidenum">
              <a:rPr lang="en-US" altLang="en-US"/>
              <a:pPr/>
              <a:t>‹#›</a:t>
            </a:fld>
            <a:endParaRPr lang="en-US" altLang="en-US"/>
          </a:p>
        </p:txBody>
      </p:sp>
    </p:spTree>
    <p:extLst>
      <p:ext uri="{BB962C8B-B14F-4D97-AF65-F5344CB8AC3E}">
        <p14:creationId xmlns:p14="http://schemas.microsoft.com/office/powerpoint/2010/main" val="175797175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69B00C-3C76-4262-8A31-10805E7E0D63}"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1EDA3A4-37CE-4866-B150-512CEA46A2F7}" type="slidenum">
              <a:rPr lang="en-US" altLang="en-US"/>
              <a:pPr/>
              <a:t>‹#›</a:t>
            </a:fld>
            <a:endParaRPr lang="en-US" altLang="en-US"/>
          </a:p>
        </p:txBody>
      </p:sp>
    </p:spTree>
    <p:extLst>
      <p:ext uri="{BB962C8B-B14F-4D97-AF65-F5344CB8AC3E}">
        <p14:creationId xmlns:p14="http://schemas.microsoft.com/office/powerpoint/2010/main" val="136818418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DEF7AD9-9D86-4679-9D8A-A98EDC417948}"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9CF7DC9-AD2D-43C8-9BEB-B09BBD018431}" type="slidenum">
              <a:rPr lang="en-US" altLang="en-US"/>
              <a:pPr/>
              <a:t>‹#›</a:t>
            </a:fld>
            <a:endParaRPr lang="en-US" altLang="en-US"/>
          </a:p>
        </p:txBody>
      </p:sp>
    </p:spTree>
    <p:extLst>
      <p:ext uri="{BB962C8B-B14F-4D97-AF65-F5344CB8AC3E}">
        <p14:creationId xmlns:p14="http://schemas.microsoft.com/office/powerpoint/2010/main" val="351342383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8EDCDC-BBA6-44CF-92A2-71960BE841C0}"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2EC53D2-9950-45A6-915A-2BC662099F06}" type="slidenum">
              <a:rPr lang="en-US" altLang="en-US"/>
              <a:pPr/>
              <a:t>‹#›</a:t>
            </a:fld>
            <a:endParaRPr lang="en-US" altLang="en-US"/>
          </a:p>
        </p:txBody>
      </p:sp>
    </p:spTree>
    <p:extLst>
      <p:ext uri="{BB962C8B-B14F-4D97-AF65-F5344CB8AC3E}">
        <p14:creationId xmlns:p14="http://schemas.microsoft.com/office/powerpoint/2010/main" val="157703550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E429624-7D42-4894-8DF5-EC6524553694}"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F7F4519-7D95-45A2-9AA5-1AF67724ED0E}" type="slidenum">
              <a:rPr lang="en-US" altLang="en-US"/>
              <a:pPr/>
              <a:t>‹#›</a:t>
            </a:fld>
            <a:endParaRPr lang="en-US" altLang="en-US"/>
          </a:p>
        </p:txBody>
      </p:sp>
    </p:spTree>
    <p:extLst>
      <p:ext uri="{BB962C8B-B14F-4D97-AF65-F5344CB8AC3E}">
        <p14:creationId xmlns:p14="http://schemas.microsoft.com/office/powerpoint/2010/main" val="237628451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7892E40-BB5D-4047-A113-3B806450025E}"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AB00B0E-C3B8-4BD6-8F19-60FE0A6F5983}" type="slidenum">
              <a:rPr lang="en-US" altLang="en-US"/>
              <a:pPr/>
              <a:t>‹#›</a:t>
            </a:fld>
            <a:endParaRPr lang="en-US" altLang="en-US"/>
          </a:p>
        </p:txBody>
      </p:sp>
    </p:spTree>
    <p:extLst>
      <p:ext uri="{BB962C8B-B14F-4D97-AF65-F5344CB8AC3E}">
        <p14:creationId xmlns:p14="http://schemas.microsoft.com/office/powerpoint/2010/main" val="4247464797"/>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70564EB-9AE4-4663-8DD0-E09598975F3E}"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DF7BED0-7509-4CC9-A8F8-EAC7B84F1D55}" type="slidenum">
              <a:rPr lang="en-US" altLang="en-US"/>
              <a:pPr/>
              <a:t>‹#›</a:t>
            </a:fld>
            <a:endParaRPr lang="en-US" altLang="en-US"/>
          </a:p>
        </p:txBody>
      </p:sp>
    </p:spTree>
    <p:extLst>
      <p:ext uri="{BB962C8B-B14F-4D97-AF65-F5344CB8AC3E}">
        <p14:creationId xmlns:p14="http://schemas.microsoft.com/office/powerpoint/2010/main" val="277994200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9A88955-3C35-46EB-91BE-AB94E5D5264D}"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F2C9CF2-E81B-43A2-BBF6-B2E12F5003FF}" type="slidenum">
              <a:rPr lang="en-US" altLang="en-US"/>
              <a:pPr/>
              <a:t>‹#›</a:t>
            </a:fld>
            <a:endParaRPr lang="en-US" altLang="en-US"/>
          </a:p>
        </p:txBody>
      </p:sp>
    </p:spTree>
    <p:extLst>
      <p:ext uri="{BB962C8B-B14F-4D97-AF65-F5344CB8AC3E}">
        <p14:creationId xmlns:p14="http://schemas.microsoft.com/office/powerpoint/2010/main" val="4176701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5C5D9A1-202B-450B-BF09-F79DB81B99F0}"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75342C8-867B-42C6-9CFE-7C1E0F47ECA8}" type="slidenum">
              <a:rPr lang="en-US" altLang="en-US"/>
              <a:pPr/>
              <a:t>‹#›</a:t>
            </a:fld>
            <a:endParaRPr lang="en-US" altLang="en-US"/>
          </a:p>
        </p:txBody>
      </p:sp>
    </p:spTree>
    <p:extLst>
      <p:ext uri="{BB962C8B-B14F-4D97-AF65-F5344CB8AC3E}">
        <p14:creationId xmlns:p14="http://schemas.microsoft.com/office/powerpoint/2010/main" val="242466771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6F1FC2-1989-40EB-B6D2-F391E7F3E97B}"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31FFA04-F5A1-489B-A70D-8BEA888CA0FD}" type="slidenum">
              <a:rPr lang="en-US" altLang="en-US"/>
              <a:pPr/>
              <a:t>‹#›</a:t>
            </a:fld>
            <a:endParaRPr lang="en-US" altLang="en-US"/>
          </a:p>
        </p:txBody>
      </p:sp>
    </p:spTree>
    <p:extLst>
      <p:ext uri="{BB962C8B-B14F-4D97-AF65-F5344CB8AC3E}">
        <p14:creationId xmlns:p14="http://schemas.microsoft.com/office/powerpoint/2010/main" val="4711678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89431C6-6D87-4D38-84F8-56688027BC5D}"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BEC0D26-33BB-43D9-AA13-3D41DF66FA08}" type="slidenum">
              <a:rPr lang="en-US" altLang="en-US"/>
              <a:pPr/>
              <a:t>‹#›</a:t>
            </a:fld>
            <a:endParaRPr lang="en-US" altLang="en-US"/>
          </a:p>
        </p:txBody>
      </p:sp>
    </p:spTree>
    <p:extLst>
      <p:ext uri="{BB962C8B-B14F-4D97-AF65-F5344CB8AC3E}">
        <p14:creationId xmlns:p14="http://schemas.microsoft.com/office/powerpoint/2010/main" val="75112909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0555BBE-5155-4A04-ABBA-2C2F245BB908}"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A2884FC-EE8E-49C8-BD3D-102FC4E316C2}" type="slidenum">
              <a:rPr lang="en-US" altLang="en-US"/>
              <a:pPr/>
              <a:t>‹#›</a:t>
            </a:fld>
            <a:endParaRPr lang="en-US" altLang="en-US"/>
          </a:p>
        </p:txBody>
      </p:sp>
    </p:spTree>
    <p:extLst>
      <p:ext uri="{BB962C8B-B14F-4D97-AF65-F5344CB8AC3E}">
        <p14:creationId xmlns:p14="http://schemas.microsoft.com/office/powerpoint/2010/main" val="278650799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AD7FCE-724B-4853-AE77-5C51C812965E}"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4D208AC-1317-4F5E-A63C-4FB245548EE4}" type="slidenum">
              <a:rPr lang="en-US" altLang="en-US"/>
              <a:pPr/>
              <a:t>‹#›</a:t>
            </a:fld>
            <a:endParaRPr lang="en-US" altLang="en-US"/>
          </a:p>
        </p:txBody>
      </p:sp>
    </p:spTree>
    <p:extLst>
      <p:ext uri="{BB962C8B-B14F-4D97-AF65-F5344CB8AC3E}">
        <p14:creationId xmlns:p14="http://schemas.microsoft.com/office/powerpoint/2010/main" val="397794665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9FAC8F2-5E4D-48F6-9CC5-8B846D27E61B}"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453B087-B486-4B60-993E-94FA57491614}" type="slidenum">
              <a:rPr lang="en-US" altLang="en-US"/>
              <a:pPr/>
              <a:t>‹#›</a:t>
            </a:fld>
            <a:endParaRPr lang="en-US" altLang="en-US"/>
          </a:p>
        </p:txBody>
      </p:sp>
    </p:spTree>
    <p:extLst>
      <p:ext uri="{BB962C8B-B14F-4D97-AF65-F5344CB8AC3E}">
        <p14:creationId xmlns:p14="http://schemas.microsoft.com/office/powerpoint/2010/main" val="56704406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9348BC5-BC46-476B-95E5-C6CB542D22DC}"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2FDDB4-21E4-4868-9474-7F5733C60004}" type="slidenum">
              <a:rPr lang="en-US" altLang="en-US"/>
              <a:pPr/>
              <a:t>‹#›</a:t>
            </a:fld>
            <a:endParaRPr lang="en-US" altLang="en-US"/>
          </a:p>
        </p:txBody>
      </p:sp>
    </p:spTree>
    <p:extLst>
      <p:ext uri="{BB962C8B-B14F-4D97-AF65-F5344CB8AC3E}">
        <p14:creationId xmlns:p14="http://schemas.microsoft.com/office/powerpoint/2010/main" val="2231497795"/>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1C09E7F-4393-465C-A376-8D71635A80C7}"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9511E02-B4F4-44F7-9579-C54B9E3D1F41}" type="slidenum">
              <a:rPr lang="en-US" altLang="en-US"/>
              <a:pPr/>
              <a:t>‹#›</a:t>
            </a:fld>
            <a:endParaRPr lang="en-US" altLang="en-US"/>
          </a:p>
        </p:txBody>
      </p:sp>
    </p:spTree>
    <p:extLst>
      <p:ext uri="{BB962C8B-B14F-4D97-AF65-F5344CB8AC3E}">
        <p14:creationId xmlns:p14="http://schemas.microsoft.com/office/powerpoint/2010/main" val="3479545849"/>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63C7FFC-7ED9-4BFC-800B-27D6F28993EA}"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51F94A-0F61-417C-A162-06C2A541846A}" type="slidenum">
              <a:rPr lang="en-US" altLang="en-US"/>
              <a:pPr/>
              <a:t>‹#›</a:t>
            </a:fld>
            <a:endParaRPr lang="en-US" altLang="en-US"/>
          </a:p>
        </p:txBody>
      </p:sp>
    </p:spTree>
    <p:extLst>
      <p:ext uri="{BB962C8B-B14F-4D97-AF65-F5344CB8AC3E}">
        <p14:creationId xmlns:p14="http://schemas.microsoft.com/office/powerpoint/2010/main" val="272301898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79B8A8-79D0-43BB-B3C7-38DBDC3A5F32}"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197D2B3-E23D-4C25-9B2B-9C16E59D80C2}" type="slidenum">
              <a:rPr lang="en-US" altLang="en-US"/>
              <a:pPr/>
              <a:t>‹#›</a:t>
            </a:fld>
            <a:endParaRPr lang="en-US" altLang="en-US"/>
          </a:p>
        </p:txBody>
      </p:sp>
    </p:spTree>
    <p:extLst>
      <p:ext uri="{BB962C8B-B14F-4D97-AF65-F5344CB8AC3E}">
        <p14:creationId xmlns:p14="http://schemas.microsoft.com/office/powerpoint/2010/main" val="3365564882"/>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E562BA2-61E3-4664-80A7-A58068FB9F38}"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653FC2C-8833-4994-BA1B-C26F7E95C2F4}" type="slidenum">
              <a:rPr lang="en-US" altLang="en-US"/>
              <a:pPr/>
              <a:t>‹#›</a:t>
            </a:fld>
            <a:endParaRPr lang="en-US" altLang="en-US"/>
          </a:p>
        </p:txBody>
      </p:sp>
    </p:spTree>
    <p:extLst>
      <p:ext uri="{BB962C8B-B14F-4D97-AF65-F5344CB8AC3E}">
        <p14:creationId xmlns:p14="http://schemas.microsoft.com/office/powerpoint/2010/main" val="674093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16C9BE-3BCA-4304-B77C-716D3BEF7887}" type="datetimeFigureOut">
              <a:rPr lang="en-US"/>
              <a:pPr>
                <a:defRPr/>
              </a:pPr>
              <a:t>5/31/2020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955D83F-92D9-49F3-BA1E-7FD7F1AEF9D2}" type="slidenum">
              <a:rPr lang="en-US" altLang="en-US"/>
              <a:pPr/>
              <a:t>‹#›</a:t>
            </a:fld>
            <a:endParaRPr lang="en-US" altLang="en-US"/>
          </a:p>
        </p:txBody>
      </p:sp>
    </p:spTree>
    <p:extLst>
      <p:ext uri="{BB962C8B-B14F-4D97-AF65-F5344CB8AC3E}">
        <p14:creationId xmlns:p14="http://schemas.microsoft.com/office/powerpoint/2010/main" val="3007066262"/>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628B5C9-CAED-4580-A767-6B1C52D2C7B4}"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6198C82-DD03-4926-A020-27331ED85AD2}" type="slidenum">
              <a:rPr lang="en-US" altLang="en-US"/>
              <a:pPr/>
              <a:t>‹#›</a:t>
            </a:fld>
            <a:endParaRPr lang="en-US" altLang="en-US"/>
          </a:p>
        </p:txBody>
      </p:sp>
    </p:spTree>
    <p:extLst>
      <p:ext uri="{BB962C8B-B14F-4D97-AF65-F5344CB8AC3E}">
        <p14:creationId xmlns:p14="http://schemas.microsoft.com/office/powerpoint/2010/main" val="151773377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057C87-ED0B-4306-A6C9-7BA1C317789A}"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1B68AC2-AB9A-4838-9D7E-7133A9F5A5E5}" type="slidenum">
              <a:rPr lang="en-US" altLang="en-US"/>
              <a:pPr/>
              <a:t>‹#›</a:t>
            </a:fld>
            <a:endParaRPr lang="en-US" altLang="en-US"/>
          </a:p>
        </p:txBody>
      </p:sp>
    </p:spTree>
    <p:extLst>
      <p:ext uri="{BB962C8B-B14F-4D97-AF65-F5344CB8AC3E}">
        <p14:creationId xmlns:p14="http://schemas.microsoft.com/office/powerpoint/2010/main" val="703128732"/>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54CA1C-60FE-43B1-893E-BC2F64D92D66}"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5EB0B5A-D170-4C17-8666-BA1C6A1860F5}" type="slidenum">
              <a:rPr lang="en-US" altLang="en-US"/>
              <a:pPr/>
              <a:t>‹#›</a:t>
            </a:fld>
            <a:endParaRPr lang="en-US" altLang="en-US"/>
          </a:p>
        </p:txBody>
      </p:sp>
    </p:spTree>
    <p:extLst>
      <p:ext uri="{BB962C8B-B14F-4D97-AF65-F5344CB8AC3E}">
        <p14:creationId xmlns:p14="http://schemas.microsoft.com/office/powerpoint/2010/main" val="150687730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B8FCA9F-445F-420E-8E43-ACA9E3E6D3F9}"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C84717-A5CE-4D89-847C-64296561302D}" type="slidenum">
              <a:rPr lang="en-US" altLang="en-US"/>
              <a:pPr/>
              <a:t>‹#›</a:t>
            </a:fld>
            <a:endParaRPr lang="en-US" altLang="en-US"/>
          </a:p>
        </p:txBody>
      </p:sp>
    </p:spTree>
    <p:extLst>
      <p:ext uri="{BB962C8B-B14F-4D97-AF65-F5344CB8AC3E}">
        <p14:creationId xmlns:p14="http://schemas.microsoft.com/office/powerpoint/2010/main" val="103530536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E8234D-7DD2-43BC-ADD7-76F90A0A7DB8}"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AAEA57E-B184-4851-AE6D-B7E0C88557F3}" type="slidenum">
              <a:rPr lang="en-US" altLang="en-US"/>
              <a:pPr/>
              <a:t>‹#›</a:t>
            </a:fld>
            <a:endParaRPr lang="en-US" altLang="en-US"/>
          </a:p>
        </p:txBody>
      </p:sp>
    </p:spTree>
    <p:extLst>
      <p:ext uri="{BB962C8B-B14F-4D97-AF65-F5344CB8AC3E}">
        <p14:creationId xmlns:p14="http://schemas.microsoft.com/office/powerpoint/2010/main" val="949794790"/>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112C00F-2E02-4E74-B8E2-5476902C65C6}"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5A0CC74-323E-4674-BC58-E01AF300063D}" type="slidenum">
              <a:rPr lang="en-US" altLang="en-US"/>
              <a:pPr/>
              <a:t>‹#›</a:t>
            </a:fld>
            <a:endParaRPr lang="en-US" altLang="en-US"/>
          </a:p>
        </p:txBody>
      </p:sp>
    </p:spTree>
    <p:extLst>
      <p:ext uri="{BB962C8B-B14F-4D97-AF65-F5344CB8AC3E}">
        <p14:creationId xmlns:p14="http://schemas.microsoft.com/office/powerpoint/2010/main" val="2760199429"/>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F9A2FC3-A9FD-40BA-A201-DFC4DC784CD0}"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E9FFA0-B7A7-46A1-81CF-03CBAFB4A6FA}" type="slidenum">
              <a:rPr lang="en-US" altLang="en-US"/>
              <a:pPr/>
              <a:t>‹#›</a:t>
            </a:fld>
            <a:endParaRPr lang="en-US" altLang="en-US"/>
          </a:p>
        </p:txBody>
      </p:sp>
    </p:spTree>
    <p:extLst>
      <p:ext uri="{BB962C8B-B14F-4D97-AF65-F5344CB8AC3E}">
        <p14:creationId xmlns:p14="http://schemas.microsoft.com/office/powerpoint/2010/main" val="2870603334"/>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92F9222-CDC5-46B4-B14D-C9B7F5AB5003}"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23A1310-5E33-41B6-A122-32EAF347681C}" type="slidenum">
              <a:rPr lang="en-US" altLang="en-US"/>
              <a:pPr/>
              <a:t>‹#›</a:t>
            </a:fld>
            <a:endParaRPr lang="en-US" altLang="en-US"/>
          </a:p>
        </p:txBody>
      </p:sp>
    </p:spTree>
    <p:extLst>
      <p:ext uri="{BB962C8B-B14F-4D97-AF65-F5344CB8AC3E}">
        <p14:creationId xmlns:p14="http://schemas.microsoft.com/office/powerpoint/2010/main" val="2312947934"/>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BFBFEBB-B2C2-4B52-B50E-22EB2825E3D9}"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6201E2-C54F-4421-85AB-0946FC199CA7}" type="slidenum">
              <a:rPr lang="en-US" altLang="en-US"/>
              <a:pPr/>
              <a:t>‹#›</a:t>
            </a:fld>
            <a:endParaRPr lang="en-US" altLang="en-US"/>
          </a:p>
        </p:txBody>
      </p:sp>
    </p:spTree>
    <p:extLst>
      <p:ext uri="{BB962C8B-B14F-4D97-AF65-F5344CB8AC3E}">
        <p14:creationId xmlns:p14="http://schemas.microsoft.com/office/powerpoint/2010/main" val="146543422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E9CA910-7635-456F-B7CC-66F361879097}"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2BC5A3D-7754-4F22-99F8-DEBB2B3BB43D}" type="slidenum">
              <a:rPr lang="en-US" altLang="en-US"/>
              <a:pPr/>
              <a:t>‹#›</a:t>
            </a:fld>
            <a:endParaRPr lang="en-US" altLang="en-US"/>
          </a:p>
        </p:txBody>
      </p:sp>
    </p:spTree>
    <p:extLst>
      <p:ext uri="{BB962C8B-B14F-4D97-AF65-F5344CB8AC3E}">
        <p14:creationId xmlns:p14="http://schemas.microsoft.com/office/powerpoint/2010/main" val="2697021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7F63846-69B7-40D9-AC4C-F73ED62E6281}" type="datetimeFigureOut">
              <a:rPr lang="en-US"/>
              <a:pPr>
                <a:defRPr/>
              </a:pPr>
              <a:t>5/31/2020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8356342-5059-4901-A813-3F3537B8CB19}" type="slidenum">
              <a:rPr lang="en-US" altLang="en-US"/>
              <a:pPr/>
              <a:t>‹#›</a:t>
            </a:fld>
            <a:endParaRPr lang="en-US" altLang="en-US"/>
          </a:p>
        </p:txBody>
      </p:sp>
    </p:spTree>
    <p:extLst>
      <p:ext uri="{BB962C8B-B14F-4D97-AF65-F5344CB8AC3E}">
        <p14:creationId xmlns:p14="http://schemas.microsoft.com/office/powerpoint/2010/main" val="1397351534"/>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7DC37F7-2FAC-4C8D-82AA-2698631058E2}"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A05763E-796B-4DEA-B749-6A583B777C16}" type="slidenum">
              <a:rPr lang="en-US" altLang="en-US"/>
              <a:pPr/>
              <a:t>‹#›</a:t>
            </a:fld>
            <a:endParaRPr lang="en-US" altLang="en-US"/>
          </a:p>
        </p:txBody>
      </p:sp>
    </p:spTree>
    <p:extLst>
      <p:ext uri="{BB962C8B-B14F-4D97-AF65-F5344CB8AC3E}">
        <p14:creationId xmlns:p14="http://schemas.microsoft.com/office/powerpoint/2010/main" val="2321288138"/>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D80E659-9845-434D-8613-D239F0B34C2A}"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AEC700B-999A-414B-97FE-AC363592929B}" type="slidenum">
              <a:rPr lang="en-US" altLang="en-US"/>
              <a:pPr/>
              <a:t>‹#›</a:t>
            </a:fld>
            <a:endParaRPr lang="en-US" altLang="en-US"/>
          </a:p>
        </p:txBody>
      </p:sp>
    </p:spTree>
    <p:extLst>
      <p:ext uri="{BB962C8B-B14F-4D97-AF65-F5344CB8AC3E}">
        <p14:creationId xmlns:p14="http://schemas.microsoft.com/office/powerpoint/2010/main" val="2289997137"/>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DB5949-2E49-4C02-8E9C-B389515914B4}"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9EEC3BD-2B56-4A97-AEC5-4C49E7282B49}" type="slidenum">
              <a:rPr lang="en-US" altLang="en-US"/>
              <a:pPr/>
              <a:t>‹#›</a:t>
            </a:fld>
            <a:endParaRPr lang="en-US" altLang="en-US"/>
          </a:p>
        </p:txBody>
      </p:sp>
    </p:spTree>
    <p:extLst>
      <p:ext uri="{BB962C8B-B14F-4D97-AF65-F5344CB8AC3E}">
        <p14:creationId xmlns:p14="http://schemas.microsoft.com/office/powerpoint/2010/main" val="406223913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49620-3D58-4A49-AFB3-C9B08164E04C}"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321121-EADA-4088-8C2A-3B93CB81A65C}" type="slidenum">
              <a:rPr lang="en-US" altLang="en-US"/>
              <a:pPr/>
              <a:t>‹#›</a:t>
            </a:fld>
            <a:endParaRPr lang="en-US" altLang="en-US"/>
          </a:p>
        </p:txBody>
      </p:sp>
    </p:spTree>
    <p:extLst>
      <p:ext uri="{BB962C8B-B14F-4D97-AF65-F5344CB8AC3E}">
        <p14:creationId xmlns:p14="http://schemas.microsoft.com/office/powerpoint/2010/main" val="106870546"/>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3B65697-4AA3-4947-9CB2-337DDAD9D5F3}"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DC98E7-7235-4089-9D70-E5B792F6CAC3}" type="slidenum">
              <a:rPr lang="en-US" altLang="en-US"/>
              <a:pPr/>
              <a:t>‹#›</a:t>
            </a:fld>
            <a:endParaRPr lang="en-US" altLang="en-US"/>
          </a:p>
        </p:txBody>
      </p:sp>
    </p:spTree>
    <p:extLst>
      <p:ext uri="{BB962C8B-B14F-4D97-AF65-F5344CB8AC3E}">
        <p14:creationId xmlns:p14="http://schemas.microsoft.com/office/powerpoint/2010/main" val="2236591233"/>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09B5F8F-D530-4136-A488-52F73AEE8CEB}"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DDA10DD-D06A-4659-BF33-8282853F5515}" type="slidenum">
              <a:rPr lang="en-US" altLang="en-US"/>
              <a:pPr/>
              <a:t>‹#›</a:t>
            </a:fld>
            <a:endParaRPr lang="en-US" altLang="en-US"/>
          </a:p>
        </p:txBody>
      </p:sp>
    </p:spTree>
    <p:extLst>
      <p:ext uri="{BB962C8B-B14F-4D97-AF65-F5344CB8AC3E}">
        <p14:creationId xmlns:p14="http://schemas.microsoft.com/office/powerpoint/2010/main" val="22669788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85F4F0E-976F-4BE5-B5FB-C97BA0EA2FA8}"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52B2A2-EF00-4DE2-A0AA-F48E1E6B8F8B}" type="slidenum">
              <a:rPr lang="en-US" altLang="en-US"/>
              <a:pPr/>
              <a:t>‹#›</a:t>
            </a:fld>
            <a:endParaRPr lang="en-US" altLang="en-US"/>
          </a:p>
        </p:txBody>
      </p:sp>
    </p:spTree>
    <p:extLst>
      <p:ext uri="{BB962C8B-B14F-4D97-AF65-F5344CB8AC3E}">
        <p14:creationId xmlns:p14="http://schemas.microsoft.com/office/powerpoint/2010/main" val="3884714779"/>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71DDA1A-695E-4A5C-B213-0545AF28A449}"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2F6469-B85B-49EA-AAB1-FBC661B41895}" type="slidenum">
              <a:rPr lang="en-US" altLang="en-US"/>
              <a:pPr/>
              <a:t>‹#›</a:t>
            </a:fld>
            <a:endParaRPr lang="en-US" altLang="en-US"/>
          </a:p>
        </p:txBody>
      </p:sp>
    </p:spTree>
    <p:extLst>
      <p:ext uri="{BB962C8B-B14F-4D97-AF65-F5344CB8AC3E}">
        <p14:creationId xmlns:p14="http://schemas.microsoft.com/office/powerpoint/2010/main" val="3270269990"/>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EA3F278-C83A-4C9F-8B89-A45C1943F40C}"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68870A-5365-4B24-9F8A-2D48A21DC689}" type="slidenum">
              <a:rPr lang="en-US" altLang="en-US"/>
              <a:pPr/>
              <a:t>‹#›</a:t>
            </a:fld>
            <a:endParaRPr lang="en-US" altLang="en-US"/>
          </a:p>
        </p:txBody>
      </p:sp>
    </p:spTree>
    <p:extLst>
      <p:ext uri="{BB962C8B-B14F-4D97-AF65-F5344CB8AC3E}">
        <p14:creationId xmlns:p14="http://schemas.microsoft.com/office/powerpoint/2010/main" val="2800524779"/>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89F0978-441E-4489-832A-DDD800707F82}"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B39BE4A-BD1D-4537-A3D8-9FA2F4520DF0}" type="slidenum">
              <a:rPr lang="en-US" altLang="en-US"/>
              <a:pPr/>
              <a:t>‹#›</a:t>
            </a:fld>
            <a:endParaRPr lang="en-US" altLang="en-US"/>
          </a:p>
        </p:txBody>
      </p:sp>
    </p:spTree>
    <p:extLst>
      <p:ext uri="{BB962C8B-B14F-4D97-AF65-F5344CB8AC3E}">
        <p14:creationId xmlns:p14="http://schemas.microsoft.com/office/powerpoint/2010/main" val="2566538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60793F-204C-40C8-841E-9B897F72AFCA}" type="datetimeFigureOut">
              <a:rPr lang="en-US"/>
              <a:pPr>
                <a:defRPr/>
              </a:pPr>
              <a:t>5/31/2020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F5A7D8B-5920-475D-901C-4F6B78588E91}" type="slidenum">
              <a:rPr lang="en-US" altLang="en-US"/>
              <a:pPr/>
              <a:t>‹#›</a:t>
            </a:fld>
            <a:endParaRPr lang="en-US" altLang="en-US"/>
          </a:p>
        </p:txBody>
      </p:sp>
    </p:spTree>
    <p:extLst>
      <p:ext uri="{BB962C8B-B14F-4D97-AF65-F5344CB8AC3E}">
        <p14:creationId xmlns:p14="http://schemas.microsoft.com/office/powerpoint/2010/main" val="2106442821"/>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CE57F92-DF5E-41CC-913C-EBD0C935F630}"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ABA871C-4CC6-4827-A501-8D829D3AB72C}" type="slidenum">
              <a:rPr lang="en-US" altLang="en-US"/>
              <a:pPr/>
              <a:t>‹#›</a:t>
            </a:fld>
            <a:endParaRPr lang="en-US" altLang="en-US"/>
          </a:p>
        </p:txBody>
      </p:sp>
    </p:spTree>
    <p:extLst>
      <p:ext uri="{BB962C8B-B14F-4D97-AF65-F5344CB8AC3E}">
        <p14:creationId xmlns:p14="http://schemas.microsoft.com/office/powerpoint/2010/main" val="4153812086"/>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9F28BB7-CCCD-4D71-A577-4FC1434B2220}"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7393C02-90B9-4C24-ABCD-65672D44C018}" type="slidenum">
              <a:rPr lang="en-US" altLang="en-US"/>
              <a:pPr/>
              <a:t>‹#›</a:t>
            </a:fld>
            <a:endParaRPr lang="en-US" altLang="en-US"/>
          </a:p>
        </p:txBody>
      </p:sp>
    </p:spTree>
    <p:extLst>
      <p:ext uri="{BB962C8B-B14F-4D97-AF65-F5344CB8AC3E}">
        <p14:creationId xmlns:p14="http://schemas.microsoft.com/office/powerpoint/2010/main" val="1531771083"/>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FCA9861-03FF-40CF-B50F-9FB3FCB8F74C}"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7D526F1-25E4-4C25-BAC4-F2298EC07425}" type="slidenum">
              <a:rPr lang="en-US" altLang="en-US"/>
              <a:pPr/>
              <a:t>‹#›</a:t>
            </a:fld>
            <a:endParaRPr lang="en-US" altLang="en-US"/>
          </a:p>
        </p:txBody>
      </p:sp>
    </p:spTree>
    <p:extLst>
      <p:ext uri="{BB962C8B-B14F-4D97-AF65-F5344CB8AC3E}">
        <p14:creationId xmlns:p14="http://schemas.microsoft.com/office/powerpoint/2010/main" val="544516711"/>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4DD829-AF1C-4085-B7FC-8FF13A07C53A}"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C1C3240-4821-47E6-A2A8-9601237F6826}" type="slidenum">
              <a:rPr lang="en-US" altLang="en-US"/>
              <a:pPr/>
              <a:t>‹#›</a:t>
            </a:fld>
            <a:endParaRPr lang="en-US" altLang="en-US"/>
          </a:p>
        </p:txBody>
      </p:sp>
    </p:spTree>
    <p:extLst>
      <p:ext uri="{BB962C8B-B14F-4D97-AF65-F5344CB8AC3E}">
        <p14:creationId xmlns:p14="http://schemas.microsoft.com/office/powerpoint/2010/main" val="2014511546"/>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F97F9F9-9307-42A7-BE37-1608DB7DBFB8}"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E10ECA2-11EC-40CA-BF71-2560AA20DFCE}" type="slidenum">
              <a:rPr lang="en-US" altLang="en-US"/>
              <a:pPr/>
              <a:t>‹#›</a:t>
            </a:fld>
            <a:endParaRPr lang="en-US" altLang="en-US"/>
          </a:p>
        </p:txBody>
      </p:sp>
    </p:spTree>
    <p:extLst>
      <p:ext uri="{BB962C8B-B14F-4D97-AF65-F5344CB8AC3E}">
        <p14:creationId xmlns:p14="http://schemas.microsoft.com/office/powerpoint/2010/main" val="2100952334"/>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70BC0B-2D47-402D-AB6B-696E1182F608}"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173A4C0-DD68-4746-82FB-2B52DB612E8E}" type="slidenum">
              <a:rPr lang="en-US" altLang="en-US"/>
              <a:pPr/>
              <a:t>‹#›</a:t>
            </a:fld>
            <a:endParaRPr lang="en-US" altLang="en-US"/>
          </a:p>
        </p:txBody>
      </p:sp>
    </p:spTree>
    <p:extLst>
      <p:ext uri="{BB962C8B-B14F-4D97-AF65-F5344CB8AC3E}">
        <p14:creationId xmlns:p14="http://schemas.microsoft.com/office/powerpoint/2010/main" val="1683090037"/>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A22302C-A430-421C-9879-B88FBB87623B}"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C24809-A6E2-4BBD-B197-909F7543DD66}" type="slidenum">
              <a:rPr lang="en-US" altLang="en-US"/>
              <a:pPr/>
              <a:t>‹#›</a:t>
            </a:fld>
            <a:endParaRPr lang="en-US" altLang="en-US"/>
          </a:p>
        </p:txBody>
      </p:sp>
    </p:spTree>
    <p:extLst>
      <p:ext uri="{BB962C8B-B14F-4D97-AF65-F5344CB8AC3E}">
        <p14:creationId xmlns:p14="http://schemas.microsoft.com/office/powerpoint/2010/main" val="91860906"/>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7E610E-F130-46B6-8D18-A8419CB7105B}"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609ADF6-FC8A-4751-BA88-5FF3F58E38AD}" type="slidenum">
              <a:rPr lang="en-US" altLang="en-US"/>
              <a:pPr/>
              <a:t>‹#›</a:t>
            </a:fld>
            <a:endParaRPr lang="en-US" altLang="en-US"/>
          </a:p>
        </p:txBody>
      </p:sp>
    </p:spTree>
    <p:extLst>
      <p:ext uri="{BB962C8B-B14F-4D97-AF65-F5344CB8AC3E}">
        <p14:creationId xmlns:p14="http://schemas.microsoft.com/office/powerpoint/2010/main" val="854952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E31A2A8-669D-4675-BC39-2EEBF420AAEF}"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303CA10-4765-4947-A14C-0B59354B7003}" type="slidenum">
              <a:rPr lang="en-US" altLang="en-US"/>
              <a:pPr/>
              <a:t>‹#›</a:t>
            </a:fld>
            <a:endParaRPr lang="en-US" altLang="en-US"/>
          </a:p>
        </p:txBody>
      </p:sp>
    </p:spTree>
    <p:extLst>
      <p:ext uri="{BB962C8B-B14F-4D97-AF65-F5344CB8AC3E}">
        <p14:creationId xmlns:p14="http://schemas.microsoft.com/office/powerpoint/2010/main" val="167301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4B6C112-CCD7-4CBC-A0D0-7772626382C0}"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E19B299-A7FA-4A42-B3F8-9700D3BB68AA}" type="slidenum">
              <a:rPr lang="en-US" altLang="en-US"/>
              <a:pPr/>
              <a:t>‹#›</a:t>
            </a:fld>
            <a:endParaRPr lang="en-US" altLang="en-US"/>
          </a:p>
        </p:txBody>
      </p:sp>
    </p:spTree>
    <p:extLst>
      <p:ext uri="{BB962C8B-B14F-4D97-AF65-F5344CB8AC3E}">
        <p14:creationId xmlns:p14="http://schemas.microsoft.com/office/powerpoint/2010/main" val="3165327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72216B-8C5E-4C06-8567-67FAA8A7F9FB}"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89F8557-466C-4E37-9B80-F9E026739303}" type="slidenum">
              <a:rPr lang="en-US" altLang="en-US"/>
              <a:pPr/>
              <a:t>‹#›</a:t>
            </a:fld>
            <a:endParaRPr lang="en-US" altLang="en-US"/>
          </a:p>
        </p:txBody>
      </p:sp>
    </p:spTree>
    <p:extLst>
      <p:ext uri="{BB962C8B-B14F-4D97-AF65-F5344CB8AC3E}">
        <p14:creationId xmlns:p14="http://schemas.microsoft.com/office/powerpoint/2010/main" val="3427828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C0E324B-4F22-46DA-A158-F6FB710E55AA}"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576A3B-F790-43A0-B329-383C6BA21408}" type="slidenum">
              <a:rPr lang="en-US" altLang="en-US"/>
              <a:pPr/>
              <a:t>‹#›</a:t>
            </a:fld>
            <a:endParaRPr lang="en-US" altLang="en-US"/>
          </a:p>
        </p:txBody>
      </p:sp>
    </p:spTree>
    <p:extLst>
      <p:ext uri="{BB962C8B-B14F-4D97-AF65-F5344CB8AC3E}">
        <p14:creationId xmlns:p14="http://schemas.microsoft.com/office/powerpoint/2010/main" val="3943196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5DD8235-ADCA-4DD6-8574-FEB5C6CB0C1A}"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D94E24-0593-4E30-941D-CBA1130DF4C1}" type="slidenum">
              <a:rPr lang="en-US" altLang="en-US"/>
              <a:pPr/>
              <a:t>‹#›</a:t>
            </a:fld>
            <a:endParaRPr lang="en-US" altLang="en-US"/>
          </a:p>
        </p:txBody>
      </p:sp>
    </p:spTree>
    <p:extLst>
      <p:ext uri="{BB962C8B-B14F-4D97-AF65-F5344CB8AC3E}">
        <p14:creationId xmlns:p14="http://schemas.microsoft.com/office/powerpoint/2010/main" val="4288482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E735A7B-9FD9-4D87-8D08-DF00ACCB8961}"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1DBC2D6-1927-42B6-AC9A-7D6227547EF5}" type="slidenum">
              <a:rPr lang="en-US" altLang="en-US"/>
              <a:pPr/>
              <a:t>‹#›</a:t>
            </a:fld>
            <a:endParaRPr lang="en-US" altLang="en-US"/>
          </a:p>
        </p:txBody>
      </p:sp>
    </p:spTree>
    <p:extLst>
      <p:ext uri="{BB962C8B-B14F-4D97-AF65-F5344CB8AC3E}">
        <p14:creationId xmlns:p14="http://schemas.microsoft.com/office/powerpoint/2010/main" val="2941870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273FB6F-39EC-4CD4-A60E-52700BA25E25}"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846AB-6A07-4263-B219-AE0F73760CFB}" type="slidenum">
              <a:rPr lang="en-US" altLang="en-US"/>
              <a:pPr/>
              <a:t>‹#›</a:t>
            </a:fld>
            <a:endParaRPr lang="en-US" altLang="en-US"/>
          </a:p>
        </p:txBody>
      </p:sp>
    </p:spTree>
    <p:extLst>
      <p:ext uri="{BB962C8B-B14F-4D97-AF65-F5344CB8AC3E}">
        <p14:creationId xmlns:p14="http://schemas.microsoft.com/office/powerpoint/2010/main" val="14612278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A434018-43D6-44A0-9DCC-CE38117777AE}"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9FDEE6D-15BE-4FA2-99AA-F8881A8F1AB9}" type="slidenum">
              <a:rPr lang="en-US" altLang="en-US"/>
              <a:pPr/>
              <a:t>‹#›</a:t>
            </a:fld>
            <a:endParaRPr lang="en-US" altLang="en-US"/>
          </a:p>
        </p:txBody>
      </p:sp>
    </p:spTree>
    <p:extLst>
      <p:ext uri="{BB962C8B-B14F-4D97-AF65-F5344CB8AC3E}">
        <p14:creationId xmlns:p14="http://schemas.microsoft.com/office/powerpoint/2010/main" val="7824244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32354C3-47F7-4AAD-B1CB-349F083772ED}"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C4C5E14-D2CE-4061-8559-903D69801C77}" type="slidenum">
              <a:rPr lang="en-US" altLang="en-US"/>
              <a:pPr/>
              <a:t>‹#›</a:t>
            </a:fld>
            <a:endParaRPr lang="en-US" altLang="en-US"/>
          </a:p>
        </p:txBody>
      </p:sp>
    </p:spTree>
    <p:extLst>
      <p:ext uri="{BB962C8B-B14F-4D97-AF65-F5344CB8AC3E}">
        <p14:creationId xmlns:p14="http://schemas.microsoft.com/office/powerpoint/2010/main" val="1682897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0BD42BA-D566-45D1-A7D0-3B633AB8D471}" type="datetimeFigureOut">
              <a:rPr lang="en-US"/>
              <a:pPr>
                <a:defRPr/>
              </a:pPr>
              <a:t>5/31/2020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F229DBC-C1F0-4B92-A2A3-69469F6C695F}" type="slidenum">
              <a:rPr lang="en-US" altLang="en-US"/>
              <a:pPr/>
              <a:t>‹#›</a:t>
            </a:fld>
            <a:endParaRPr lang="en-US" altLang="en-US"/>
          </a:p>
        </p:txBody>
      </p:sp>
    </p:spTree>
    <p:extLst>
      <p:ext uri="{BB962C8B-B14F-4D97-AF65-F5344CB8AC3E}">
        <p14:creationId xmlns:p14="http://schemas.microsoft.com/office/powerpoint/2010/main" val="8476761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72D3368-418E-4BBD-A7C4-1B13223CF167}" type="datetimeFigureOut">
              <a:rPr lang="en-US"/>
              <a:pPr>
                <a:defRPr/>
              </a:pPr>
              <a:t>5/31/2020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1453695-1898-47F2-911D-CB0209F2DC44}" type="slidenum">
              <a:rPr lang="en-US" altLang="en-US"/>
              <a:pPr/>
              <a:t>‹#›</a:t>
            </a:fld>
            <a:endParaRPr lang="en-US" altLang="en-US"/>
          </a:p>
        </p:txBody>
      </p:sp>
    </p:spTree>
    <p:extLst>
      <p:ext uri="{BB962C8B-B14F-4D97-AF65-F5344CB8AC3E}">
        <p14:creationId xmlns:p14="http://schemas.microsoft.com/office/powerpoint/2010/main" val="3956941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A7F59B-3BD0-45D5-AE5A-41198DB65987}" type="datetimeFigureOut">
              <a:rPr lang="en-US"/>
              <a:pPr>
                <a:defRPr/>
              </a:pPr>
              <a:t>5/31/2020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F8EE9C2-0A35-41EF-82EB-52D339AAE6F3}" type="slidenum">
              <a:rPr lang="en-US" altLang="en-US"/>
              <a:pPr/>
              <a:t>‹#›</a:t>
            </a:fld>
            <a:endParaRPr lang="en-US" altLang="en-US"/>
          </a:p>
        </p:txBody>
      </p:sp>
    </p:spTree>
    <p:extLst>
      <p:ext uri="{BB962C8B-B14F-4D97-AF65-F5344CB8AC3E}">
        <p14:creationId xmlns:p14="http://schemas.microsoft.com/office/powerpoint/2010/main" val="2679719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31FDC9F-B9A5-4F13-8EE2-C712629A25F8}"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F73D588-52A7-4929-9185-C8C44C5E0B8A}" type="slidenum">
              <a:rPr lang="en-US" altLang="en-US"/>
              <a:pPr/>
              <a:t>‹#›</a:t>
            </a:fld>
            <a:endParaRPr lang="en-US" altLang="en-US"/>
          </a:p>
        </p:txBody>
      </p:sp>
    </p:spTree>
    <p:extLst>
      <p:ext uri="{BB962C8B-B14F-4D97-AF65-F5344CB8AC3E}">
        <p14:creationId xmlns:p14="http://schemas.microsoft.com/office/powerpoint/2010/main" val="4117243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71F91CB-117C-489B-8B4C-036E2D8C1C29}"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0BF97D2-9BB3-4601-B586-2A3141BBDD49}" type="slidenum">
              <a:rPr lang="en-US" altLang="en-US"/>
              <a:pPr/>
              <a:t>‹#›</a:t>
            </a:fld>
            <a:endParaRPr lang="en-US" altLang="en-US"/>
          </a:p>
        </p:txBody>
      </p:sp>
    </p:spTree>
    <p:extLst>
      <p:ext uri="{BB962C8B-B14F-4D97-AF65-F5344CB8AC3E}">
        <p14:creationId xmlns:p14="http://schemas.microsoft.com/office/powerpoint/2010/main" val="19320765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860C7EF-C311-49B2-86CB-F8E135551107}"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795003A-CCFC-4E69-A0E7-A2612EAEDD5B}" type="slidenum">
              <a:rPr lang="en-US" altLang="en-US"/>
              <a:pPr/>
              <a:t>‹#›</a:t>
            </a:fld>
            <a:endParaRPr lang="en-US" altLang="en-US"/>
          </a:p>
        </p:txBody>
      </p:sp>
    </p:spTree>
    <p:extLst>
      <p:ext uri="{BB962C8B-B14F-4D97-AF65-F5344CB8AC3E}">
        <p14:creationId xmlns:p14="http://schemas.microsoft.com/office/powerpoint/2010/main" val="7776953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F345929-0AE8-4E36-90FB-C35A171ABDF4}"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2F8CCF-ACB2-440B-8455-2C7747806E5A}" type="slidenum">
              <a:rPr lang="en-US" altLang="en-US"/>
              <a:pPr/>
              <a:t>‹#›</a:t>
            </a:fld>
            <a:endParaRPr lang="en-US" altLang="en-US"/>
          </a:p>
        </p:txBody>
      </p:sp>
    </p:spTree>
    <p:extLst>
      <p:ext uri="{BB962C8B-B14F-4D97-AF65-F5344CB8AC3E}">
        <p14:creationId xmlns:p14="http://schemas.microsoft.com/office/powerpoint/2010/main" val="21060317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BCC19A7-3335-4B30-B2D0-0F201378BEA5}"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E8B3659-FCBB-48BC-A24D-760A7F227A4C}" type="slidenum">
              <a:rPr lang="en-US" altLang="en-US"/>
              <a:pPr/>
              <a:t>‹#›</a:t>
            </a:fld>
            <a:endParaRPr lang="en-US" altLang="en-US"/>
          </a:p>
        </p:txBody>
      </p:sp>
    </p:spTree>
    <p:extLst>
      <p:ext uri="{BB962C8B-B14F-4D97-AF65-F5344CB8AC3E}">
        <p14:creationId xmlns:p14="http://schemas.microsoft.com/office/powerpoint/2010/main" val="20340334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9B91BD4-8DB4-4BC4-A65D-F222082E5B24}"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2082643-075F-4B56-B05B-A9E8F84B3055}" type="slidenum">
              <a:rPr lang="en-US" altLang="en-US"/>
              <a:pPr/>
              <a:t>‹#›</a:t>
            </a:fld>
            <a:endParaRPr lang="en-US" altLang="en-US"/>
          </a:p>
        </p:txBody>
      </p:sp>
    </p:spTree>
    <p:extLst>
      <p:ext uri="{BB962C8B-B14F-4D97-AF65-F5344CB8AC3E}">
        <p14:creationId xmlns:p14="http://schemas.microsoft.com/office/powerpoint/2010/main" val="8000781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987F9CB-8458-482D-93F0-97738B178C38}"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B86CB45-CF76-4A3F-ACB5-DE435ABD09EA}" type="slidenum">
              <a:rPr lang="en-US" altLang="en-US"/>
              <a:pPr/>
              <a:t>‹#›</a:t>
            </a:fld>
            <a:endParaRPr lang="en-US" altLang="en-US"/>
          </a:p>
        </p:txBody>
      </p:sp>
    </p:spTree>
    <p:extLst>
      <p:ext uri="{BB962C8B-B14F-4D97-AF65-F5344CB8AC3E}">
        <p14:creationId xmlns:p14="http://schemas.microsoft.com/office/powerpoint/2010/main" val="30106441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E175992-5709-4953-9144-53A0513278E2}"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22771E0-D9FF-4FF2-BE99-173DD92CD8AA}" type="slidenum">
              <a:rPr lang="en-US" altLang="en-US"/>
              <a:pPr/>
              <a:t>‹#›</a:t>
            </a:fld>
            <a:endParaRPr lang="en-US" altLang="en-US"/>
          </a:p>
        </p:txBody>
      </p:sp>
    </p:spTree>
    <p:extLst>
      <p:ext uri="{BB962C8B-B14F-4D97-AF65-F5344CB8AC3E}">
        <p14:creationId xmlns:p14="http://schemas.microsoft.com/office/powerpoint/2010/main" val="10616386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496DA51-6432-4927-8339-608FD66EBE7A}"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5FD1937-6DF3-4FDB-ACBE-126104FE2DEB}" type="slidenum">
              <a:rPr lang="en-US" altLang="en-US"/>
              <a:pPr/>
              <a:t>‹#›</a:t>
            </a:fld>
            <a:endParaRPr lang="en-US" altLang="en-US"/>
          </a:p>
        </p:txBody>
      </p:sp>
    </p:spTree>
    <p:extLst>
      <p:ext uri="{BB962C8B-B14F-4D97-AF65-F5344CB8AC3E}">
        <p14:creationId xmlns:p14="http://schemas.microsoft.com/office/powerpoint/2010/main" val="19857516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9807FFC-F0E8-4068-8285-4ACB42B26173}"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EC0E949-871C-4D5E-9D41-0BA8BF862241}" type="slidenum">
              <a:rPr lang="en-US" altLang="en-US"/>
              <a:pPr/>
              <a:t>‹#›</a:t>
            </a:fld>
            <a:endParaRPr lang="en-US" altLang="en-US"/>
          </a:p>
        </p:txBody>
      </p:sp>
    </p:spTree>
    <p:extLst>
      <p:ext uri="{BB962C8B-B14F-4D97-AF65-F5344CB8AC3E}">
        <p14:creationId xmlns:p14="http://schemas.microsoft.com/office/powerpoint/2010/main" val="4807551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7BA1FC7-411C-4FCD-8B22-B3E16D68B583}"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2494F85-2131-4ED6-AA19-DD13B8B167CB}" type="slidenum">
              <a:rPr lang="en-US" altLang="en-US"/>
              <a:pPr/>
              <a:t>‹#›</a:t>
            </a:fld>
            <a:endParaRPr lang="en-US" altLang="en-US"/>
          </a:p>
        </p:txBody>
      </p:sp>
    </p:spTree>
    <p:extLst>
      <p:ext uri="{BB962C8B-B14F-4D97-AF65-F5344CB8AC3E}">
        <p14:creationId xmlns:p14="http://schemas.microsoft.com/office/powerpoint/2010/main" val="15245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062867-F239-49CC-8F23-70F4556FCACD}"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F66589E-C81B-4AB8-9FBE-7FE709D92CDB}" type="slidenum">
              <a:rPr lang="en-US" altLang="en-US"/>
              <a:pPr/>
              <a:t>‹#›</a:t>
            </a:fld>
            <a:endParaRPr lang="en-US" altLang="en-US"/>
          </a:p>
        </p:txBody>
      </p:sp>
    </p:spTree>
    <p:extLst>
      <p:ext uri="{BB962C8B-B14F-4D97-AF65-F5344CB8AC3E}">
        <p14:creationId xmlns:p14="http://schemas.microsoft.com/office/powerpoint/2010/main" val="37945620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81C052-9923-4AFD-993E-77D27D3859C6}"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0EAC2C3-BEDC-4A65-BCC3-58CDAA328314}" type="slidenum">
              <a:rPr lang="en-US" altLang="en-US"/>
              <a:pPr/>
              <a:t>‹#›</a:t>
            </a:fld>
            <a:endParaRPr lang="en-US" altLang="en-US"/>
          </a:p>
        </p:txBody>
      </p:sp>
    </p:spTree>
    <p:extLst>
      <p:ext uri="{BB962C8B-B14F-4D97-AF65-F5344CB8AC3E}">
        <p14:creationId xmlns:p14="http://schemas.microsoft.com/office/powerpoint/2010/main" val="31049632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47DA263-5637-4CA2-97F6-CDD488764132}"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8551824-605E-4F27-8B8E-B401AA3646CF}" type="slidenum">
              <a:rPr lang="en-US" altLang="en-US"/>
              <a:pPr/>
              <a:t>‹#›</a:t>
            </a:fld>
            <a:endParaRPr lang="en-US" altLang="en-US"/>
          </a:p>
        </p:txBody>
      </p:sp>
    </p:spTree>
    <p:extLst>
      <p:ext uri="{BB962C8B-B14F-4D97-AF65-F5344CB8AC3E}">
        <p14:creationId xmlns:p14="http://schemas.microsoft.com/office/powerpoint/2010/main" val="36224861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D2A2BFA-27E9-4D39-B091-D26651BA33E8}"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B90E3EB-90CA-4402-BAE2-1719EFB998CF}" type="slidenum">
              <a:rPr lang="en-US" altLang="en-US"/>
              <a:pPr/>
              <a:t>‹#›</a:t>
            </a:fld>
            <a:endParaRPr lang="en-US" altLang="en-US"/>
          </a:p>
        </p:txBody>
      </p:sp>
    </p:spTree>
    <p:extLst>
      <p:ext uri="{BB962C8B-B14F-4D97-AF65-F5344CB8AC3E}">
        <p14:creationId xmlns:p14="http://schemas.microsoft.com/office/powerpoint/2010/main" val="37828811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08159F-7607-4053-8147-831442E15022}"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D17816-CCD1-4F7B-BC67-FB359AB8D2E5}" type="slidenum">
              <a:rPr lang="en-US" altLang="en-US"/>
              <a:pPr/>
              <a:t>‹#›</a:t>
            </a:fld>
            <a:endParaRPr lang="en-US" altLang="en-US"/>
          </a:p>
        </p:txBody>
      </p:sp>
    </p:spTree>
    <p:extLst>
      <p:ext uri="{BB962C8B-B14F-4D97-AF65-F5344CB8AC3E}">
        <p14:creationId xmlns:p14="http://schemas.microsoft.com/office/powerpoint/2010/main" val="18902545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E19F60-0DBB-459E-A71D-0E23F942F268}"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A0BB9B5-1FF2-4D26-8518-49316E5E746D}" type="slidenum">
              <a:rPr lang="en-US" altLang="en-US"/>
              <a:pPr/>
              <a:t>‹#›</a:t>
            </a:fld>
            <a:endParaRPr lang="en-US" altLang="en-US"/>
          </a:p>
        </p:txBody>
      </p:sp>
    </p:spTree>
    <p:extLst>
      <p:ext uri="{BB962C8B-B14F-4D97-AF65-F5344CB8AC3E}">
        <p14:creationId xmlns:p14="http://schemas.microsoft.com/office/powerpoint/2010/main" val="28310313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E71779D-F120-4915-8BEF-23D23FE134A2}"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B863F86-B254-428B-B525-932D3D0E1909}" type="slidenum">
              <a:rPr lang="en-US" altLang="en-US"/>
              <a:pPr/>
              <a:t>‹#›</a:t>
            </a:fld>
            <a:endParaRPr lang="en-US" altLang="en-US"/>
          </a:p>
        </p:txBody>
      </p:sp>
    </p:spTree>
    <p:extLst>
      <p:ext uri="{BB962C8B-B14F-4D97-AF65-F5344CB8AC3E}">
        <p14:creationId xmlns:p14="http://schemas.microsoft.com/office/powerpoint/2010/main" val="42549487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A40A370-F6BA-45A8-BFC5-63DE97D19E08}"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E97B5DA-2333-4AE3-8C26-8DBC92E79DA3}" type="slidenum">
              <a:rPr lang="en-US" altLang="en-US"/>
              <a:pPr/>
              <a:t>‹#›</a:t>
            </a:fld>
            <a:endParaRPr lang="en-US" altLang="en-US"/>
          </a:p>
        </p:txBody>
      </p:sp>
    </p:spTree>
    <p:extLst>
      <p:ext uri="{BB962C8B-B14F-4D97-AF65-F5344CB8AC3E}">
        <p14:creationId xmlns:p14="http://schemas.microsoft.com/office/powerpoint/2010/main" val="15071092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8203A0-A9BE-444A-B88C-6C334C6209CD}"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5D2370-87B2-4478-BB70-00EACEA297E2}" type="slidenum">
              <a:rPr lang="en-US" altLang="en-US"/>
              <a:pPr/>
              <a:t>‹#›</a:t>
            </a:fld>
            <a:endParaRPr lang="en-US" altLang="en-US"/>
          </a:p>
        </p:txBody>
      </p:sp>
    </p:spTree>
    <p:extLst>
      <p:ext uri="{BB962C8B-B14F-4D97-AF65-F5344CB8AC3E}">
        <p14:creationId xmlns:p14="http://schemas.microsoft.com/office/powerpoint/2010/main" val="26765249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D81D765-12D1-4D87-A9EC-52055687ED19}"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399AD37-F87A-4A45-85C6-E10F2B781E24}" type="slidenum">
              <a:rPr lang="en-US" altLang="en-US"/>
              <a:pPr/>
              <a:t>‹#›</a:t>
            </a:fld>
            <a:endParaRPr lang="en-US" altLang="en-US"/>
          </a:p>
        </p:txBody>
      </p:sp>
    </p:spTree>
    <p:extLst>
      <p:ext uri="{BB962C8B-B14F-4D97-AF65-F5344CB8AC3E}">
        <p14:creationId xmlns:p14="http://schemas.microsoft.com/office/powerpoint/2010/main" val="7805537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3E8F730-23F1-410A-A5E2-C0A25926B917}"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57B6FC4-27DF-4E90-B95F-BEED6BF471BA}" type="slidenum">
              <a:rPr lang="en-US" altLang="en-US"/>
              <a:pPr/>
              <a:t>‹#›</a:t>
            </a:fld>
            <a:endParaRPr lang="en-US" altLang="en-US"/>
          </a:p>
        </p:txBody>
      </p:sp>
    </p:spTree>
    <p:extLst>
      <p:ext uri="{BB962C8B-B14F-4D97-AF65-F5344CB8AC3E}">
        <p14:creationId xmlns:p14="http://schemas.microsoft.com/office/powerpoint/2010/main" val="112696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EF38F1E-469E-40D5-AC13-B4E289BC8520}" type="datetimeFigureOut">
              <a:rPr lang="en-US"/>
              <a:pPr>
                <a:defRPr/>
              </a:pPr>
              <a:t>5/31/2020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82ADB7B-1B46-4511-AA21-6ECDF494C921}" type="slidenum">
              <a:rPr lang="en-US" altLang="en-US"/>
              <a:pPr/>
              <a:t>‹#›</a:t>
            </a:fld>
            <a:endParaRPr lang="en-US" altLang="en-US"/>
          </a:p>
        </p:txBody>
      </p:sp>
    </p:spTree>
    <p:extLst>
      <p:ext uri="{BB962C8B-B14F-4D97-AF65-F5344CB8AC3E}">
        <p14:creationId xmlns:p14="http://schemas.microsoft.com/office/powerpoint/2010/main" val="33495040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89E980F-8788-4115-9F0B-0B4D835E57D6}"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062D250-2ED3-4A21-BCB4-DE4AB33198D1}" type="slidenum">
              <a:rPr lang="en-US" altLang="en-US"/>
              <a:pPr/>
              <a:t>‹#›</a:t>
            </a:fld>
            <a:endParaRPr lang="en-US" altLang="en-US"/>
          </a:p>
        </p:txBody>
      </p:sp>
    </p:spTree>
    <p:extLst>
      <p:ext uri="{BB962C8B-B14F-4D97-AF65-F5344CB8AC3E}">
        <p14:creationId xmlns:p14="http://schemas.microsoft.com/office/powerpoint/2010/main" val="5474290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CED953-50DF-42AA-8FC2-0DE456810682}"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9AC3677-67E4-4101-967D-BE67F768D1B2}" type="slidenum">
              <a:rPr lang="en-US" altLang="en-US"/>
              <a:pPr/>
              <a:t>‹#›</a:t>
            </a:fld>
            <a:endParaRPr lang="en-US" altLang="en-US"/>
          </a:p>
        </p:txBody>
      </p:sp>
    </p:spTree>
    <p:extLst>
      <p:ext uri="{BB962C8B-B14F-4D97-AF65-F5344CB8AC3E}">
        <p14:creationId xmlns:p14="http://schemas.microsoft.com/office/powerpoint/2010/main" val="11488224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F47D4C-DA2F-4087-B1C2-2F93C685627A}"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1178842-3B9B-46BA-A0E8-1CD74F224AF8}" type="slidenum">
              <a:rPr lang="en-US" altLang="en-US"/>
              <a:pPr/>
              <a:t>‹#›</a:t>
            </a:fld>
            <a:endParaRPr lang="en-US" altLang="en-US"/>
          </a:p>
        </p:txBody>
      </p:sp>
    </p:spTree>
    <p:extLst>
      <p:ext uri="{BB962C8B-B14F-4D97-AF65-F5344CB8AC3E}">
        <p14:creationId xmlns:p14="http://schemas.microsoft.com/office/powerpoint/2010/main" val="23666650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2544033-19D7-4020-A63C-B725A45D8BFE}"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73E601-F9A8-45DE-8D1E-F1A7AC9E56C7}" type="slidenum">
              <a:rPr lang="en-US" altLang="en-US"/>
              <a:pPr/>
              <a:t>‹#›</a:t>
            </a:fld>
            <a:endParaRPr lang="en-US" altLang="en-US"/>
          </a:p>
        </p:txBody>
      </p:sp>
    </p:spTree>
    <p:extLst>
      <p:ext uri="{BB962C8B-B14F-4D97-AF65-F5344CB8AC3E}">
        <p14:creationId xmlns:p14="http://schemas.microsoft.com/office/powerpoint/2010/main" val="260165923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354432-DC46-47F9-9C99-33A617C2B6D8}"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BDD2D58-5173-4FA0-AC14-264A178B49EF}" type="slidenum">
              <a:rPr lang="en-US" altLang="en-US"/>
              <a:pPr/>
              <a:t>‹#›</a:t>
            </a:fld>
            <a:endParaRPr lang="en-US" altLang="en-US"/>
          </a:p>
        </p:txBody>
      </p:sp>
    </p:spTree>
    <p:extLst>
      <p:ext uri="{BB962C8B-B14F-4D97-AF65-F5344CB8AC3E}">
        <p14:creationId xmlns:p14="http://schemas.microsoft.com/office/powerpoint/2010/main" val="31992614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40623B8-AC4D-4C2E-A5FA-930514BDE4D5}"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1C91694-46CB-4C56-B7DA-375E24577394}" type="slidenum">
              <a:rPr lang="en-US" altLang="en-US"/>
              <a:pPr/>
              <a:t>‹#›</a:t>
            </a:fld>
            <a:endParaRPr lang="en-US" altLang="en-US"/>
          </a:p>
        </p:txBody>
      </p:sp>
    </p:spTree>
    <p:extLst>
      <p:ext uri="{BB962C8B-B14F-4D97-AF65-F5344CB8AC3E}">
        <p14:creationId xmlns:p14="http://schemas.microsoft.com/office/powerpoint/2010/main" val="14831563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9403786-2988-427D-A677-89F07E78C4A0}"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A131007-7AC7-4E07-88C3-77D718A94C57}" type="slidenum">
              <a:rPr lang="en-US" altLang="en-US"/>
              <a:pPr/>
              <a:t>‹#›</a:t>
            </a:fld>
            <a:endParaRPr lang="en-US" altLang="en-US"/>
          </a:p>
        </p:txBody>
      </p:sp>
    </p:spTree>
    <p:extLst>
      <p:ext uri="{BB962C8B-B14F-4D97-AF65-F5344CB8AC3E}">
        <p14:creationId xmlns:p14="http://schemas.microsoft.com/office/powerpoint/2010/main" val="5476149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B28B120-1E20-43E7-BB31-17ED12815762}"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FCB3D02-CC81-45A8-AD6E-84D5A6EFB9E0}" type="slidenum">
              <a:rPr lang="en-US" altLang="en-US"/>
              <a:pPr/>
              <a:t>‹#›</a:t>
            </a:fld>
            <a:endParaRPr lang="en-US" altLang="en-US"/>
          </a:p>
        </p:txBody>
      </p:sp>
    </p:spTree>
    <p:extLst>
      <p:ext uri="{BB962C8B-B14F-4D97-AF65-F5344CB8AC3E}">
        <p14:creationId xmlns:p14="http://schemas.microsoft.com/office/powerpoint/2010/main" val="20473048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DDC2FE5-0F28-46D0-968C-B8D2ED0829AC}"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FA6FEC-7D7F-4BB3-A201-8FDEDB267820}" type="slidenum">
              <a:rPr lang="en-US" altLang="en-US"/>
              <a:pPr/>
              <a:t>‹#›</a:t>
            </a:fld>
            <a:endParaRPr lang="en-US" altLang="en-US"/>
          </a:p>
        </p:txBody>
      </p:sp>
    </p:spTree>
    <p:extLst>
      <p:ext uri="{BB962C8B-B14F-4D97-AF65-F5344CB8AC3E}">
        <p14:creationId xmlns:p14="http://schemas.microsoft.com/office/powerpoint/2010/main" val="2101907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B130942-2F8B-44C5-898E-EA639D64972F}"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2D58128-8218-47A6-BDB5-4BD93C973268}" type="slidenum">
              <a:rPr lang="en-US" altLang="en-US"/>
              <a:pPr/>
              <a:t>‹#›</a:t>
            </a:fld>
            <a:endParaRPr lang="en-US" altLang="en-US"/>
          </a:p>
        </p:txBody>
      </p:sp>
    </p:spTree>
    <p:extLst>
      <p:ext uri="{BB962C8B-B14F-4D97-AF65-F5344CB8AC3E}">
        <p14:creationId xmlns:p14="http://schemas.microsoft.com/office/powerpoint/2010/main" val="255246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715C01A-C950-47F1-80D8-F4C77FA3FB8A}" type="datetimeFigureOut">
              <a:rPr lang="en-US"/>
              <a:pPr>
                <a:defRPr/>
              </a:pPr>
              <a:t>5/31/2020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C1CDA8A-6899-487C-BC7F-5AA97C1859FC}" type="slidenum">
              <a:rPr lang="en-US" altLang="en-US"/>
              <a:pPr/>
              <a:t>‹#›</a:t>
            </a:fld>
            <a:endParaRPr lang="en-US" altLang="en-US"/>
          </a:p>
        </p:txBody>
      </p:sp>
    </p:spTree>
    <p:extLst>
      <p:ext uri="{BB962C8B-B14F-4D97-AF65-F5344CB8AC3E}">
        <p14:creationId xmlns:p14="http://schemas.microsoft.com/office/powerpoint/2010/main" val="278420275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49BD1A-4D34-4C4D-B771-D41D4EF424A7}"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1E49B95-280C-494F-A06E-F5BE1367565D}" type="slidenum">
              <a:rPr lang="en-US" altLang="en-US"/>
              <a:pPr/>
              <a:t>‹#›</a:t>
            </a:fld>
            <a:endParaRPr lang="en-US" altLang="en-US"/>
          </a:p>
        </p:txBody>
      </p:sp>
    </p:spTree>
    <p:extLst>
      <p:ext uri="{BB962C8B-B14F-4D97-AF65-F5344CB8AC3E}">
        <p14:creationId xmlns:p14="http://schemas.microsoft.com/office/powerpoint/2010/main" val="26276895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366C958-217A-4685-B144-48868A86EA88}"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CA4BA64-5006-4015-AD8E-567B6E36FC30}" type="slidenum">
              <a:rPr lang="en-US" altLang="en-US"/>
              <a:pPr/>
              <a:t>‹#›</a:t>
            </a:fld>
            <a:endParaRPr lang="en-US" altLang="en-US"/>
          </a:p>
        </p:txBody>
      </p:sp>
    </p:spTree>
    <p:extLst>
      <p:ext uri="{BB962C8B-B14F-4D97-AF65-F5344CB8AC3E}">
        <p14:creationId xmlns:p14="http://schemas.microsoft.com/office/powerpoint/2010/main" val="19783350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39A964-8E8A-4501-9358-AE77F2C54914}"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48FA139-C69F-41B4-BE75-8E642515C291}" type="slidenum">
              <a:rPr lang="en-US" altLang="en-US"/>
              <a:pPr/>
              <a:t>‹#›</a:t>
            </a:fld>
            <a:endParaRPr lang="en-US" altLang="en-US"/>
          </a:p>
        </p:txBody>
      </p:sp>
    </p:spTree>
    <p:extLst>
      <p:ext uri="{BB962C8B-B14F-4D97-AF65-F5344CB8AC3E}">
        <p14:creationId xmlns:p14="http://schemas.microsoft.com/office/powerpoint/2010/main" val="21283899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D8B11B-C7D8-4B58-BB56-4D3310A2667D}"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3D51C4C-ABDE-4C67-9785-953755DB4904}" type="slidenum">
              <a:rPr lang="en-US" altLang="en-US"/>
              <a:pPr/>
              <a:t>‹#›</a:t>
            </a:fld>
            <a:endParaRPr lang="en-US" altLang="en-US"/>
          </a:p>
        </p:txBody>
      </p:sp>
    </p:spTree>
    <p:extLst>
      <p:ext uri="{BB962C8B-B14F-4D97-AF65-F5344CB8AC3E}">
        <p14:creationId xmlns:p14="http://schemas.microsoft.com/office/powerpoint/2010/main" val="419879583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0C6F844-B6E0-4438-B4B4-02BAD7D207D2}"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31D9644-3299-4C91-8A02-E2AE5176A595}" type="slidenum">
              <a:rPr lang="en-US" altLang="en-US"/>
              <a:pPr/>
              <a:t>‹#›</a:t>
            </a:fld>
            <a:endParaRPr lang="en-US" altLang="en-US"/>
          </a:p>
        </p:txBody>
      </p:sp>
    </p:spTree>
    <p:extLst>
      <p:ext uri="{BB962C8B-B14F-4D97-AF65-F5344CB8AC3E}">
        <p14:creationId xmlns:p14="http://schemas.microsoft.com/office/powerpoint/2010/main" val="24957104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B104947-87CA-45B5-B79E-504CC5CE24B1}"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18F4F9F-AAFD-40EE-9159-43E58961EEAD}" type="slidenum">
              <a:rPr lang="en-US" altLang="en-US"/>
              <a:pPr/>
              <a:t>‹#›</a:t>
            </a:fld>
            <a:endParaRPr lang="en-US" altLang="en-US"/>
          </a:p>
        </p:txBody>
      </p:sp>
    </p:spTree>
    <p:extLst>
      <p:ext uri="{BB962C8B-B14F-4D97-AF65-F5344CB8AC3E}">
        <p14:creationId xmlns:p14="http://schemas.microsoft.com/office/powerpoint/2010/main" val="8253093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B6BDBB9-68FD-4C24-9482-A984A5331698}"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D8BAE49-5718-4171-84EA-8E7B04F8AAB7}" type="slidenum">
              <a:rPr lang="en-US" altLang="en-US"/>
              <a:pPr/>
              <a:t>‹#›</a:t>
            </a:fld>
            <a:endParaRPr lang="en-US" altLang="en-US"/>
          </a:p>
        </p:txBody>
      </p:sp>
    </p:spTree>
    <p:extLst>
      <p:ext uri="{BB962C8B-B14F-4D97-AF65-F5344CB8AC3E}">
        <p14:creationId xmlns:p14="http://schemas.microsoft.com/office/powerpoint/2010/main" val="323247840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6E0D54F-3C2D-4DC2-B23C-F9379154749B}"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EBD19EA-E921-425F-81C7-4F4A0E66C0B4}" type="slidenum">
              <a:rPr lang="en-US" altLang="en-US"/>
              <a:pPr/>
              <a:t>‹#›</a:t>
            </a:fld>
            <a:endParaRPr lang="en-US" altLang="en-US"/>
          </a:p>
        </p:txBody>
      </p:sp>
    </p:spTree>
    <p:extLst>
      <p:ext uri="{BB962C8B-B14F-4D97-AF65-F5344CB8AC3E}">
        <p14:creationId xmlns:p14="http://schemas.microsoft.com/office/powerpoint/2010/main" val="497402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2ECCB7-BFAD-481A-88E1-FB0CAB2C1F3D}"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0E8CCE-4B78-4877-9F21-F494B5EB336D}" type="slidenum">
              <a:rPr lang="en-US" altLang="en-US"/>
              <a:pPr/>
              <a:t>‹#›</a:t>
            </a:fld>
            <a:endParaRPr lang="en-US" altLang="en-US"/>
          </a:p>
        </p:txBody>
      </p:sp>
    </p:spTree>
    <p:extLst>
      <p:ext uri="{BB962C8B-B14F-4D97-AF65-F5344CB8AC3E}">
        <p14:creationId xmlns:p14="http://schemas.microsoft.com/office/powerpoint/2010/main" val="236217525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D13DF9F-472D-4688-B629-70A314B392E0}"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78470DD-52FD-409A-8BA7-A5247DA8779D}" type="slidenum">
              <a:rPr lang="en-US" altLang="en-US"/>
              <a:pPr/>
              <a:t>‹#›</a:t>
            </a:fld>
            <a:endParaRPr lang="en-US" altLang="en-US"/>
          </a:p>
        </p:txBody>
      </p:sp>
    </p:spTree>
    <p:extLst>
      <p:ext uri="{BB962C8B-B14F-4D97-AF65-F5344CB8AC3E}">
        <p14:creationId xmlns:p14="http://schemas.microsoft.com/office/powerpoint/2010/main" val="45324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148F0A-4826-4450-B27B-91D7FC1B86F4}" type="datetimeFigureOut">
              <a:rPr lang="en-US"/>
              <a:pPr>
                <a:defRPr/>
              </a:pPr>
              <a:t>5/31/2020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8C45474-5C38-4389-A838-D84C6668C73D}" type="slidenum">
              <a:rPr lang="en-US" altLang="en-US"/>
              <a:pPr/>
              <a:t>‹#›</a:t>
            </a:fld>
            <a:endParaRPr lang="en-US" altLang="en-US"/>
          </a:p>
        </p:txBody>
      </p:sp>
    </p:spTree>
    <p:extLst>
      <p:ext uri="{BB962C8B-B14F-4D97-AF65-F5344CB8AC3E}">
        <p14:creationId xmlns:p14="http://schemas.microsoft.com/office/powerpoint/2010/main" val="14278499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C4D5230-95A1-4DDD-9A15-75B484802703}"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71B79D6-F8D3-4804-9D0F-8100C4DF209E}" type="slidenum">
              <a:rPr lang="en-US" altLang="en-US"/>
              <a:pPr/>
              <a:t>‹#›</a:t>
            </a:fld>
            <a:endParaRPr lang="en-US" altLang="en-US"/>
          </a:p>
        </p:txBody>
      </p:sp>
    </p:spTree>
    <p:extLst>
      <p:ext uri="{BB962C8B-B14F-4D97-AF65-F5344CB8AC3E}">
        <p14:creationId xmlns:p14="http://schemas.microsoft.com/office/powerpoint/2010/main" val="4898223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C1C0EF7-E99C-4563-A703-9C23774340BE}"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7FD1119-9046-49F2-B57F-17798CCAE2EC}" type="slidenum">
              <a:rPr lang="en-US" altLang="en-US"/>
              <a:pPr/>
              <a:t>‹#›</a:t>
            </a:fld>
            <a:endParaRPr lang="en-US" altLang="en-US"/>
          </a:p>
        </p:txBody>
      </p:sp>
    </p:spTree>
    <p:extLst>
      <p:ext uri="{BB962C8B-B14F-4D97-AF65-F5344CB8AC3E}">
        <p14:creationId xmlns:p14="http://schemas.microsoft.com/office/powerpoint/2010/main" val="39907365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1AB83E3-76E8-4785-B975-06CEF8A61D1B}"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3EE0CBC-7DE2-429E-AC88-69E5CE1DDA64}" type="slidenum">
              <a:rPr lang="en-US" altLang="en-US"/>
              <a:pPr/>
              <a:t>‹#›</a:t>
            </a:fld>
            <a:endParaRPr lang="en-US" altLang="en-US"/>
          </a:p>
        </p:txBody>
      </p:sp>
    </p:spTree>
    <p:extLst>
      <p:ext uri="{BB962C8B-B14F-4D97-AF65-F5344CB8AC3E}">
        <p14:creationId xmlns:p14="http://schemas.microsoft.com/office/powerpoint/2010/main" val="302408993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635079-DD95-4013-B1ED-43CFC9CF4AB6}"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D843C8F-2A79-44B1-AA05-EBB366909C72}" type="slidenum">
              <a:rPr lang="en-US" altLang="en-US"/>
              <a:pPr/>
              <a:t>‹#›</a:t>
            </a:fld>
            <a:endParaRPr lang="en-US" altLang="en-US"/>
          </a:p>
        </p:txBody>
      </p:sp>
    </p:spTree>
    <p:extLst>
      <p:ext uri="{BB962C8B-B14F-4D97-AF65-F5344CB8AC3E}">
        <p14:creationId xmlns:p14="http://schemas.microsoft.com/office/powerpoint/2010/main" val="278550357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2025DF-FB77-4A88-91A3-326ED19FBF0D}"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C9904F7-1D88-48B1-8B70-9A546850A2B7}" type="slidenum">
              <a:rPr lang="en-US" altLang="en-US"/>
              <a:pPr/>
              <a:t>‹#›</a:t>
            </a:fld>
            <a:endParaRPr lang="en-US" altLang="en-US"/>
          </a:p>
        </p:txBody>
      </p:sp>
    </p:spTree>
    <p:extLst>
      <p:ext uri="{BB962C8B-B14F-4D97-AF65-F5344CB8AC3E}">
        <p14:creationId xmlns:p14="http://schemas.microsoft.com/office/powerpoint/2010/main" val="274227594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1281AA6-7A7C-463E-98C2-D3B0FAC1FFED}"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396311-6EA1-4847-9593-8245763D4183}" type="slidenum">
              <a:rPr lang="en-US" altLang="en-US"/>
              <a:pPr/>
              <a:t>‹#›</a:t>
            </a:fld>
            <a:endParaRPr lang="en-US" altLang="en-US"/>
          </a:p>
        </p:txBody>
      </p:sp>
    </p:spTree>
    <p:extLst>
      <p:ext uri="{BB962C8B-B14F-4D97-AF65-F5344CB8AC3E}">
        <p14:creationId xmlns:p14="http://schemas.microsoft.com/office/powerpoint/2010/main" val="348667679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79DF87-49F3-44F3-A150-D2298B88CF4E}"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496A208-4E12-489C-97F2-3421CA138AB3}" type="slidenum">
              <a:rPr lang="en-US" altLang="en-US"/>
              <a:pPr/>
              <a:t>‹#›</a:t>
            </a:fld>
            <a:endParaRPr lang="en-US" altLang="en-US"/>
          </a:p>
        </p:txBody>
      </p:sp>
    </p:spTree>
    <p:extLst>
      <p:ext uri="{BB962C8B-B14F-4D97-AF65-F5344CB8AC3E}">
        <p14:creationId xmlns:p14="http://schemas.microsoft.com/office/powerpoint/2010/main" val="338777194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C75559E-396C-4B8D-9C08-20FA6BD5DBA5}"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26C340B-9B5A-4883-AA51-F3524BB7BA02}" type="slidenum">
              <a:rPr lang="en-US" altLang="en-US"/>
              <a:pPr/>
              <a:t>‹#›</a:t>
            </a:fld>
            <a:endParaRPr lang="en-US" altLang="en-US"/>
          </a:p>
        </p:txBody>
      </p:sp>
    </p:spTree>
    <p:extLst>
      <p:ext uri="{BB962C8B-B14F-4D97-AF65-F5344CB8AC3E}">
        <p14:creationId xmlns:p14="http://schemas.microsoft.com/office/powerpoint/2010/main" val="253806567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B7C4E84-F869-4B2E-98AB-0BF2F3C0E279}"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98045C3-9D64-4B87-A08E-2B7D9C04D55F}" type="slidenum">
              <a:rPr lang="en-US" altLang="en-US"/>
              <a:pPr/>
              <a:t>‹#›</a:t>
            </a:fld>
            <a:endParaRPr lang="en-US" altLang="en-US"/>
          </a:p>
        </p:txBody>
      </p:sp>
    </p:spTree>
    <p:extLst>
      <p:ext uri="{BB962C8B-B14F-4D97-AF65-F5344CB8AC3E}">
        <p14:creationId xmlns:p14="http://schemas.microsoft.com/office/powerpoint/2010/main" val="297843591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1E70BA7-6EA8-403C-9E4F-9ED293E24527}"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398E840-67A4-4A59-B334-C99B88C66766}" type="slidenum">
              <a:rPr lang="en-US" altLang="en-US"/>
              <a:pPr/>
              <a:t>‹#›</a:t>
            </a:fld>
            <a:endParaRPr lang="en-US" altLang="en-US"/>
          </a:p>
        </p:txBody>
      </p:sp>
    </p:spTree>
    <p:extLst>
      <p:ext uri="{BB962C8B-B14F-4D97-AF65-F5344CB8AC3E}">
        <p14:creationId xmlns:p14="http://schemas.microsoft.com/office/powerpoint/2010/main" val="2592973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5C04E40-13D3-41D1-B794-62598CAC81F5}"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230B9B0-965E-4559-9F16-869E10DC1CEE}" type="slidenum">
              <a:rPr lang="en-US" altLang="en-US"/>
              <a:pPr/>
              <a:t>‹#›</a:t>
            </a:fld>
            <a:endParaRPr lang="en-US" altLang="en-US"/>
          </a:p>
        </p:txBody>
      </p:sp>
    </p:spTree>
    <p:extLst>
      <p:ext uri="{BB962C8B-B14F-4D97-AF65-F5344CB8AC3E}">
        <p14:creationId xmlns:p14="http://schemas.microsoft.com/office/powerpoint/2010/main" val="31021176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E894499-66D2-4662-AB5C-45A9C94A89F9}"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6632CD-9C47-4BFC-88BF-A06B53340855}" type="slidenum">
              <a:rPr lang="en-US" altLang="en-US"/>
              <a:pPr/>
              <a:t>‹#›</a:t>
            </a:fld>
            <a:endParaRPr lang="en-US" altLang="en-US"/>
          </a:p>
        </p:txBody>
      </p:sp>
    </p:spTree>
    <p:extLst>
      <p:ext uri="{BB962C8B-B14F-4D97-AF65-F5344CB8AC3E}">
        <p14:creationId xmlns:p14="http://schemas.microsoft.com/office/powerpoint/2010/main" val="39443017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6BB31E5-CE89-47A1-8C42-41D93406820A}"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08E837C-1ABC-4B0B-B5A1-20E1E93A0921}" type="slidenum">
              <a:rPr lang="en-US" altLang="en-US"/>
              <a:pPr/>
              <a:t>‹#›</a:t>
            </a:fld>
            <a:endParaRPr lang="en-US" altLang="en-US"/>
          </a:p>
        </p:txBody>
      </p:sp>
    </p:spTree>
    <p:extLst>
      <p:ext uri="{BB962C8B-B14F-4D97-AF65-F5344CB8AC3E}">
        <p14:creationId xmlns:p14="http://schemas.microsoft.com/office/powerpoint/2010/main" val="46034087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31E4AAD-D762-4EB3-9CA9-36B326235AEE}" type="datetimeFigureOut">
              <a:rPr lang="en-US"/>
              <a:pPr>
                <a:defRPr/>
              </a:pPr>
              <a:t>5/31/2020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340A76C-3CBA-4A9C-B8CF-86CAA83833F4}" type="slidenum">
              <a:rPr lang="en-US" altLang="en-US"/>
              <a:pPr/>
              <a:t>‹#›</a:t>
            </a:fld>
            <a:endParaRPr lang="en-US" altLang="en-US"/>
          </a:p>
        </p:txBody>
      </p:sp>
    </p:spTree>
    <p:extLst>
      <p:ext uri="{BB962C8B-B14F-4D97-AF65-F5344CB8AC3E}">
        <p14:creationId xmlns:p14="http://schemas.microsoft.com/office/powerpoint/2010/main" val="250730926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6FB36BD-C037-4796-AAA1-3144A5A36E46}" type="datetimeFigureOut">
              <a:rPr lang="en-US"/>
              <a:pPr>
                <a:defRPr/>
              </a:pPr>
              <a:t>5/31/2020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8B85991-C47B-4469-8C45-63F09F5097B4}" type="slidenum">
              <a:rPr lang="en-US" altLang="en-US"/>
              <a:pPr/>
              <a:t>‹#›</a:t>
            </a:fld>
            <a:endParaRPr lang="en-US" altLang="en-US"/>
          </a:p>
        </p:txBody>
      </p:sp>
    </p:spTree>
    <p:extLst>
      <p:ext uri="{BB962C8B-B14F-4D97-AF65-F5344CB8AC3E}">
        <p14:creationId xmlns:p14="http://schemas.microsoft.com/office/powerpoint/2010/main" val="235581822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DB8D73-FABD-4647-8DA1-96899415A744}" type="datetimeFigureOut">
              <a:rPr lang="en-US"/>
              <a:pPr>
                <a:defRPr/>
              </a:pPr>
              <a:t>5/31/2020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87DD851-2090-4558-9E98-D59D5CBCD4F9}" type="slidenum">
              <a:rPr lang="en-US" altLang="en-US"/>
              <a:pPr/>
              <a:t>‹#›</a:t>
            </a:fld>
            <a:endParaRPr lang="en-US" altLang="en-US"/>
          </a:p>
        </p:txBody>
      </p:sp>
    </p:spTree>
    <p:extLst>
      <p:ext uri="{BB962C8B-B14F-4D97-AF65-F5344CB8AC3E}">
        <p14:creationId xmlns:p14="http://schemas.microsoft.com/office/powerpoint/2010/main" val="383981031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2BDD0E-8165-4392-8C32-47B84B7408EF}"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A936C63-DF36-45F2-B32C-E795C5C723E1}" type="slidenum">
              <a:rPr lang="en-US" altLang="en-US"/>
              <a:pPr/>
              <a:t>‹#›</a:t>
            </a:fld>
            <a:endParaRPr lang="en-US" altLang="en-US"/>
          </a:p>
        </p:txBody>
      </p:sp>
    </p:spTree>
    <p:extLst>
      <p:ext uri="{BB962C8B-B14F-4D97-AF65-F5344CB8AC3E}">
        <p14:creationId xmlns:p14="http://schemas.microsoft.com/office/powerpoint/2010/main" val="127719103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0BC58DC-74A1-4021-8B40-C9BADF345A5E}" type="datetimeFigureOut">
              <a:rPr lang="en-US"/>
              <a:pPr>
                <a:defRPr/>
              </a:pPr>
              <a:t>5/31/2020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B8AAA3-DEB2-4045-8441-6762A46B45CD}" type="slidenum">
              <a:rPr lang="en-US" altLang="en-US"/>
              <a:pPr/>
              <a:t>‹#›</a:t>
            </a:fld>
            <a:endParaRPr lang="en-US" altLang="en-US"/>
          </a:p>
        </p:txBody>
      </p:sp>
    </p:spTree>
    <p:extLst>
      <p:ext uri="{BB962C8B-B14F-4D97-AF65-F5344CB8AC3E}">
        <p14:creationId xmlns:p14="http://schemas.microsoft.com/office/powerpoint/2010/main" val="205938068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7401F6-C921-4567-A9F7-2890B5DBAA62}"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FAACF5E-BBBD-4A48-A49A-9CE44A50A851}" type="slidenum">
              <a:rPr lang="en-US" altLang="en-US"/>
              <a:pPr/>
              <a:t>‹#›</a:t>
            </a:fld>
            <a:endParaRPr lang="en-US" altLang="en-US"/>
          </a:p>
        </p:txBody>
      </p:sp>
    </p:spTree>
    <p:extLst>
      <p:ext uri="{BB962C8B-B14F-4D97-AF65-F5344CB8AC3E}">
        <p14:creationId xmlns:p14="http://schemas.microsoft.com/office/powerpoint/2010/main" val="41207322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7F4455D-D9D5-4141-8C47-EC6CDA5FAFE0}" type="datetimeFigureOut">
              <a:rPr lang="en-US"/>
              <a:pPr>
                <a:defRPr/>
              </a:pPr>
              <a:t>5/31/2020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B1F292-CE6C-47A7-8A2C-427E52E8AFEE}" type="slidenum">
              <a:rPr lang="en-US" altLang="en-US"/>
              <a:pPr/>
              <a:t>‹#›</a:t>
            </a:fld>
            <a:endParaRPr lang="en-US" altLang="en-US"/>
          </a:p>
        </p:txBody>
      </p:sp>
    </p:spTree>
    <p:extLst>
      <p:ext uri="{BB962C8B-B14F-4D97-AF65-F5344CB8AC3E}">
        <p14:creationId xmlns:p14="http://schemas.microsoft.com/office/powerpoint/2010/main" val="19668488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AC48217-7D9C-418E-8B32-9CF883D835AD}"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418600-EEF9-4A1D-B885-4FA6BD4D598E}" type="slidenum">
              <a:rPr lang="en-US" altLang="en-US"/>
              <a:pPr/>
              <a:t>‹#›</a:t>
            </a:fld>
            <a:endParaRPr lang="en-US" altLang="en-US"/>
          </a:p>
        </p:txBody>
      </p:sp>
    </p:spTree>
    <p:extLst>
      <p:ext uri="{BB962C8B-B14F-4D97-AF65-F5344CB8AC3E}">
        <p14:creationId xmlns:p14="http://schemas.microsoft.com/office/powerpoint/2010/main" val="167464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52CEA12-81AA-4906-83D2-E823913B2C4D}"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A637D57-4E3A-4AFF-907C-192336E9C3F1}" type="slidenum">
              <a:rPr lang="en-US" altLang="en-US"/>
              <a:pPr/>
              <a:t>‹#›</a:t>
            </a:fld>
            <a:endParaRPr lang="en-US" altLang="en-US"/>
          </a:p>
        </p:txBody>
      </p:sp>
    </p:spTree>
    <p:extLst>
      <p:ext uri="{BB962C8B-B14F-4D97-AF65-F5344CB8AC3E}">
        <p14:creationId xmlns:p14="http://schemas.microsoft.com/office/powerpoint/2010/main" val="23620481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690430-28DD-4FCE-BB34-81173E2B417A}"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031EF31-D22F-4AAB-B15C-B34DCF74FB8E}" type="slidenum">
              <a:rPr lang="en-US" altLang="en-US"/>
              <a:pPr/>
              <a:t>‹#›</a:t>
            </a:fld>
            <a:endParaRPr lang="en-US" altLang="en-US"/>
          </a:p>
        </p:txBody>
      </p:sp>
    </p:spTree>
    <p:extLst>
      <p:ext uri="{BB962C8B-B14F-4D97-AF65-F5344CB8AC3E}">
        <p14:creationId xmlns:p14="http://schemas.microsoft.com/office/powerpoint/2010/main" val="104924477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2A56C-9CEB-4CAA-8B77-54D5ED8C34D6}"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AE84E49-B996-4973-BEC3-5AEDBA655EC3}" type="slidenum">
              <a:rPr lang="en-US" altLang="en-US"/>
              <a:pPr/>
              <a:t>‹#›</a:t>
            </a:fld>
            <a:endParaRPr lang="en-US" altLang="en-US"/>
          </a:p>
        </p:txBody>
      </p:sp>
    </p:spTree>
    <p:extLst>
      <p:ext uri="{BB962C8B-B14F-4D97-AF65-F5344CB8AC3E}">
        <p14:creationId xmlns:p14="http://schemas.microsoft.com/office/powerpoint/2010/main" val="260585319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80482FB-E503-42A0-80F3-CDC53ABD5CBB}"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223550C-C421-4314-A199-3835A50B1631}" type="slidenum">
              <a:rPr lang="en-US" altLang="en-US"/>
              <a:pPr/>
              <a:t>‹#›</a:t>
            </a:fld>
            <a:endParaRPr lang="en-US" altLang="en-US"/>
          </a:p>
        </p:txBody>
      </p:sp>
    </p:spTree>
    <p:extLst>
      <p:ext uri="{BB962C8B-B14F-4D97-AF65-F5344CB8AC3E}">
        <p14:creationId xmlns:p14="http://schemas.microsoft.com/office/powerpoint/2010/main" val="294048463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C9D295F-7EBB-431E-8DDA-EFF19924D889}" type="datetimeFigureOut">
              <a:rPr lang="en-US"/>
              <a:pPr>
                <a:defRPr/>
              </a:pPr>
              <a:t>5/31/2020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7625167-DA6C-47BD-8F85-C8F4CDADD20C}" type="slidenum">
              <a:rPr lang="en-US" altLang="en-US"/>
              <a:pPr/>
              <a:t>‹#›</a:t>
            </a:fld>
            <a:endParaRPr lang="en-US" altLang="en-US"/>
          </a:p>
        </p:txBody>
      </p:sp>
    </p:spTree>
    <p:extLst>
      <p:ext uri="{BB962C8B-B14F-4D97-AF65-F5344CB8AC3E}">
        <p14:creationId xmlns:p14="http://schemas.microsoft.com/office/powerpoint/2010/main" val="193000220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CB94875-0C9F-4A15-BC85-EA340C489457}" type="datetimeFigureOut">
              <a:rPr lang="en-US"/>
              <a:pPr>
                <a:defRPr/>
              </a:pPr>
              <a:t>5/31/2020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C064985-7F9C-49C3-9784-1660DCF4AD36}" type="slidenum">
              <a:rPr lang="en-US" altLang="en-US"/>
              <a:pPr/>
              <a:t>‹#›</a:t>
            </a:fld>
            <a:endParaRPr lang="en-US" altLang="en-US"/>
          </a:p>
        </p:txBody>
      </p:sp>
    </p:spTree>
    <p:extLst>
      <p:ext uri="{BB962C8B-B14F-4D97-AF65-F5344CB8AC3E}">
        <p14:creationId xmlns:p14="http://schemas.microsoft.com/office/powerpoint/2010/main" val="177767923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CA074D-338F-4BB0-A728-969432F91F40}" type="datetimeFigureOut">
              <a:rPr lang="en-US"/>
              <a:pPr>
                <a:defRPr/>
              </a:pPr>
              <a:t>5/31/2020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BAB7953-F7E5-4F7C-8405-C262811AE5E4}" type="slidenum">
              <a:rPr lang="en-US" altLang="en-US"/>
              <a:pPr/>
              <a:t>‹#›</a:t>
            </a:fld>
            <a:endParaRPr lang="en-US" altLang="en-US"/>
          </a:p>
        </p:txBody>
      </p:sp>
    </p:spTree>
    <p:extLst>
      <p:ext uri="{BB962C8B-B14F-4D97-AF65-F5344CB8AC3E}">
        <p14:creationId xmlns:p14="http://schemas.microsoft.com/office/powerpoint/2010/main" val="379852545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8914762-6515-49DD-A685-DAF77D00293E}"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0BA92F3-2E89-4D56-90CB-58568DDDB9F7}" type="slidenum">
              <a:rPr lang="en-US" altLang="en-US"/>
              <a:pPr/>
              <a:t>‹#›</a:t>
            </a:fld>
            <a:endParaRPr lang="en-US" altLang="en-US"/>
          </a:p>
        </p:txBody>
      </p:sp>
    </p:spTree>
    <p:extLst>
      <p:ext uri="{BB962C8B-B14F-4D97-AF65-F5344CB8AC3E}">
        <p14:creationId xmlns:p14="http://schemas.microsoft.com/office/powerpoint/2010/main" val="216161273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1A400F9-4EB8-456A-8D43-73585ACA3E93}" type="datetimeFigureOut">
              <a:rPr lang="en-US"/>
              <a:pPr>
                <a:defRPr/>
              </a:pPr>
              <a:t>5/31/2020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3BC1D4F-BA7C-4665-A64D-EACDC7D4E87D}" type="slidenum">
              <a:rPr lang="en-US" altLang="en-US"/>
              <a:pPr/>
              <a:t>‹#›</a:t>
            </a:fld>
            <a:endParaRPr lang="en-US" altLang="en-US"/>
          </a:p>
        </p:txBody>
      </p:sp>
    </p:spTree>
    <p:extLst>
      <p:ext uri="{BB962C8B-B14F-4D97-AF65-F5344CB8AC3E}">
        <p14:creationId xmlns:p14="http://schemas.microsoft.com/office/powerpoint/2010/main" val="70419048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D56BB7C-F0F4-40CF-B17A-9634D445D0D1}"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13214BA-FBF4-4FB1-9753-C0C76CD06F72}" type="slidenum">
              <a:rPr lang="en-US" altLang="en-US"/>
              <a:pPr/>
              <a:t>‹#›</a:t>
            </a:fld>
            <a:endParaRPr lang="en-US" altLang="en-US"/>
          </a:p>
        </p:txBody>
      </p:sp>
    </p:spTree>
    <p:extLst>
      <p:ext uri="{BB962C8B-B14F-4D97-AF65-F5344CB8AC3E}">
        <p14:creationId xmlns:p14="http://schemas.microsoft.com/office/powerpoint/2010/main" val="359780094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E19910-63D0-4283-8510-FC537938378C}" type="datetimeFigureOut">
              <a:rPr lang="en-US"/>
              <a:pPr>
                <a:defRPr/>
              </a:pPr>
              <a:t>5/31/2020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83DEC6-1D67-4123-B66D-A6DF95314C0E}" type="slidenum">
              <a:rPr lang="en-US" altLang="en-US"/>
              <a:pPr/>
              <a:t>‹#›</a:t>
            </a:fld>
            <a:endParaRPr lang="en-US" altLang="en-US"/>
          </a:p>
        </p:txBody>
      </p:sp>
    </p:spTree>
    <p:extLst>
      <p:ext uri="{BB962C8B-B14F-4D97-AF65-F5344CB8AC3E}">
        <p14:creationId xmlns:p14="http://schemas.microsoft.com/office/powerpoint/2010/main" val="2073892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052DED0F-E6D2-444F-935B-F7286F24222A}" type="datetimeFigureOut">
              <a:rPr lang="en-US"/>
              <a:pPr>
                <a:defRPr/>
              </a:pPr>
              <a:t>5/31/2020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580C3095-530A-474D-B81E-98364B0283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4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2F1EB1A3-6BD3-42EB-89B4-CA103EA285E7}" type="datetimeFigureOut">
              <a:rPr lang="en-US"/>
              <a:pPr>
                <a:defRPr/>
              </a:pPr>
              <a:t>5/31/2020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10D8195B-7CB8-403B-80CB-ABADFC22807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29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C3D5D98E-7631-4111-88BF-9C962F9BD02B}" type="datetimeFigureOut">
              <a:rPr lang="en-US"/>
              <a:pPr>
                <a:defRPr/>
              </a:pPr>
              <a:t>5/31/2020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474EB336-BF7F-4ACA-96A0-0B613C3B3B7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AD59F18-58B5-4545-9122-A5DE128032F6}" type="datetimeFigureOut">
              <a:rPr lang="en-US"/>
              <a:pPr>
                <a:defRPr/>
              </a:pPr>
              <a:t>5/31/2020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EE380BE-3280-4AE4-B5BF-562FEC29EA4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93" r:id="rId1"/>
    <p:sldLayoutId id="2147484194" r:id="rId2"/>
    <p:sldLayoutId id="2147484195" r:id="rId3"/>
    <p:sldLayoutId id="2147484196" r:id="rId4"/>
    <p:sldLayoutId id="2147484197" r:id="rId5"/>
    <p:sldLayoutId id="2147484198" r:id="rId6"/>
    <p:sldLayoutId id="2147484199" r:id="rId7"/>
    <p:sldLayoutId id="2147484200" r:id="rId8"/>
    <p:sldLayoutId id="2147484201" r:id="rId9"/>
    <p:sldLayoutId id="2147484202" r:id="rId10"/>
    <p:sldLayoutId id="21474842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B9C503D2-F97E-4FCB-83B8-A84EC0634BE2}"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7D7C32FF-6E4B-451A-949D-F1016DB453A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04" r:id="rId1"/>
    <p:sldLayoutId id="2147484205" r:id="rId2"/>
    <p:sldLayoutId id="2147484206" r:id="rId3"/>
    <p:sldLayoutId id="2147484207" r:id="rId4"/>
    <p:sldLayoutId id="2147484208" r:id="rId5"/>
    <p:sldLayoutId id="2147484209" r:id="rId6"/>
    <p:sldLayoutId id="2147484210" r:id="rId7"/>
    <p:sldLayoutId id="2147484211" r:id="rId8"/>
    <p:sldLayoutId id="2147484212" r:id="rId9"/>
    <p:sldLayoutId id="2147484213" r:id="rId10"/>
    <p:sldLayoutId id="214748421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638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150EBEB9-4729-427D-8B5A-8A04E4A87AFA}"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6BC222A1-20EE-4CD3-B204-615981145D5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741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A96B5FFD-C6DA-4059-95E5-54150DD7516D}"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D58EE066-44DD-4C69-9669-0205B35DAF5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26" r:id="rId1"/>
    <p:sldLayoutId id="2147484227" r:id="rId2"/>
    <p:sldLayoutId id="2147484228" r:id="rId3"/>
    <p:sldLayoutId id="2147484229" r:id="rId4"/>
    <p:sldLayoutId id="2147484230" r:id="rId5"/>
    <p:sldLayoutId id="2147484231" r:id="rId6"/>
    <p:sldLayoutId id="2147484232" r:id="rId7"/>
    <p:sldLayoutId id="2147484233" r:id="rId8"/>
    <p:sldLayoutId id="2147484234" r:id="rId9"/>
    <p:sldLayoutId id="2147484235" r:id="rId10"/>
    <p:sldLayoutId id="214748423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843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13623442-F8C8-4E04-BB84-B6A448E1F607}"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F383263-06E3-4C5B-A557-F7200725544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150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215B9CD7-D834-48B6-9C70-7484881A9C2E}"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ACFAB0AD-EDA2-4F04-A773-6725E00396B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270" r:id="rId1"/>
    <p:sldLayoutId id="2147484271" r:id="rId2"/>
    <p:sldLayoutId id="2147484272" r:id="rId3"/>
    <p:sldLayoutId id="2147484273" r:id="rId4"/>
    <p:sldLayoutId id="2147484274" r:id="rId5"/>
    <p:sldLayoutId id="2147484275" r:id="rId6"/>
    <p:sldLayoutId id="2147484276" r:id="rId7"/>
    <p:sldLayoutId id="2147484277" r:id="rId8"/>
    <p:sldLayoutId id="2147484278" r:id="rId9"/>
    <p:sldLayoutId id="2147484279" r:id="rId10"/>
    <p:sldLayoutId id="214748428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918CF5DE-3142-41E2-98B9-B4AF84B707C3}" type="datetimeFigureOut">
              <a:rPr lang="en-US"/>
              <a:pPr>
                <a:defRPr/>
              </a:pPr>
              <a:t>5/31/2020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1033081-0FF3-4D37-A834-27B9723FAEE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C7C6CA71-508E-4881-8B0C-25D2E1ECF15F}" type="datetimeFigureOut">
              <a:rPr lang="en-US"/>
              <a:pPr>
                <a:defRPr/>
              </a:pPr>
              <a:t>5/31/2020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295D7BE-A820-4C43-A74E-9C2B77E9AA3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370FB792-2095-4987-BF47-FB612574F286}"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763F6F82-CFBB-42EC-91BC-840FA5A8083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1B31731-58AF-4EC5-8D02-40856B58DC65}"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815A56D3-FE16-49D2-8127-01F4F29633A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4A3BAFA9-60F9-4917-890A-3EC3676291F1}"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0E06077D-84BB-4A5A-9DFA-64FCCB3A739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584873B3-0D4E-4CEA-ADFC-6C6B17AEFCDB}"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FD230433-ECEC-41C2-A13E-BE38B51162D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4D6B7916-F0D4-40F3-A2CC-B56A9BB1718D}" type="datetimeFigureOut">
              <a:rPr lang="en-US"/>
              <a:pPr>
                <a:defRPr/>
              </a:pPr>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F63BD167-B3FA-4F80-B045-B05931E54BD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1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6D2E7A7F-ADB0-4783-901D-2198F2E55236}" type="datetimeFigureOut">
              <a:rPr lang="en-US"/>
              <a:pPr>
                <a:defRPr/>
              </a:pPr>
              <a:t>5/31/2020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74BD0124-5260-4545-AF10-640E1ACF808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8.xml"/></Relationships>
</file>

<file path=ppt/slides/_rels/slide1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8.xml"/></Relationships>
</file>

<file path=ppt/slides/_rels/slide1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8.xml"/></Relationships>
</file>

<file path=ppt/slides/_rels/slide1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8.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33.xml"/></Relationships>
</file>

<file path=ppt/slides/_rels/slide1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0.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8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8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0" y="228600"/>
            <a:ext cx="9144000" cy="1470025"/>
          </a:xfrm>
        </p:spPr>
        <p:txBody>
          <a:bodyPr/>
          <a:lstStyle/>
          <a:p>
            <a:pPr eaLnBrk="1" hangingPunct="1"/>
            <a:r>
              <a:rPr lang="en-US" altLang="en-US" dirty="0">
                <a:latin typeface="Times New Roman" panose="02020603050405020304" pitchFamily="18" charset="0"/>
                <a:cs typeface="Times New Roman" panose="02020603050405020304" pitchFamily="18" charset="0"/>
              </a:rPr>
              <a:t>Redox Class #1:  oxidation + reduction reactions made fun</a:t>
            </a:r>
          </a:p>
        </p:txBody>
      </p:sp>
      <p:sp>
        <p:nvSpPr>
          <p:cNvPr id="3" name="Subtitle 2"/>
          <p:cNvSpPr>
            <a:spLocks noGrp="1"/>
          </p:cNvSpPr>
          <p:nvPr>
            <p:ph type="subTitle" idx="1"/>
          </p:nvPr>
        </p:nvSpPr>
        <p:spPr>
          <a:xfrm>
            <a:off x="0" y="1905000"/>
            <a:ext cx="9144000" cy="4953000"/>
          </a:xfrm>
        </p:spPr>
        <p:txBody>
          <a:bodyPr rtlCol="0">
            <a:normAutofit/>
          </a:bodyPr>
          <a:lstStyle/>
          <a:p>
            <a:pPr algn="l" eaLnBrk="1" fontAlgn="auto" hangingPunct="1">
              <a:spcAft>
                <a:spcPts val="0"/>
              </a:spcAft>
              <a:buFont typeface="Arial" panose="020B0604020202020204" pitchFamily="34" charset="0"/>
              <a:buNone/>
              <a:defRPr/>
            </a:pPr>
            <a:r>
              <a:rPr lang="en-US" sz="3600" dirty="0">
                <a:solidFill>
                  <a:srgbClr val="FF0000"/>
                </a:solidFill>
                <a:latin typeface="Times New Roman" panose="02020603050405020304" pitchFamily="18" charset="0"/>
                <a:cs typeface="Times New Roman" panose="02020603050405020304" pitchFamily="18" charset="0"/>
              </a:rPr>
              <a:t>Redox explains the chemistry  </a:t>
            </a:r>
          </a:p>
          <a:p>
            <a:pPr marL="742950" indent="-742950" algn="l" eaLnBrk="1" fontAlgn="auto" hangingPunct="1">
              <a:spcAft>
                <a:spcPts val="0"/>
              </a:spcAft>
              <a:buFont typeface="Arial" panose="020B0604020202020204" pitchFamily="34" charset="0"/>
              <a:buAutoNum type="arabicPeriod"/>
              <a:defRPr/>
            </a:pPr>
            <a:r>
              <a:rPr lang="en-US" sz="3600" dirty="0">
                <a:solidFill>
                  <a:srgbClr val="3333CC"/>
                </a:solidFill>
                <a:latin typeface="Times New Roman" panose="02020603050405020304" pitchFamily="18" charset="0"/>
                <a:cs typeface="Times New Roman" panose="02020603050405020304" pitchFamily="18" charset="0"/>
              </a:rPr>
              <a:t>of batteries  </a:t>
            </a:r>
          </a:p>
          <a:p>
            <a:pPr marL="742950" indent="-742950" algn="l" eaLnBrk="1" fontAlgn="auto" hangingPunct="1">
              <a:spcAft>
                <a:spcPts val="0"/>
              </a:spcAft>
              <a:buFont typeface="Arial" panose="020B0604020202020204" pitchFamily="34" charset="0"/>
              <a:buAutoNum type="arabicPeriod"/>
              <a:defRPr/>
            </a:pPr>
            <a:r>
              <a:rPr lang="en-US" sz="3600" dirty="0">
                <a:solidFill>
                  <a:srgbClr val="FF0000"/>
                </a:solidFill>
                <a:latin typeface="Times New Roman" panose="02020603050405020304" pitchFamily="18" charset="0"/>
                <a:cs typeface="Times New Roman" panose="02020603050405020304" pitchFamily="18" charset="0"/>
              </a:rPr>
              <a:t>of electroplating precious metals onto physically stronger metals</a:t>
            </a:r>
          </a:p>
          <a:p>
            <a:pPr marL="742950" indent="-742950" algn="l" eaLnBrk="1" fontAlgn="auto" hangingPunct="1">
              <a:spcAft>
                <a:spcPts val="0"/>
              </a:spcAft>
              <a:buFont typeface="Arial" panose="020B0604020202020204" pitchFamily="34" charset="0"/>
              <a:buAutoNum type="arabicPeriod"/>
              <a:defRPr/>
            </a:pPr>
            <a:r>
              <a:rPr lang="en-US" sz="3600" dirty="0">
                <a:solidFill>
                  <a:srgbClr val="3333CC"/>
                </a:solidFill>
                <a:latin typeface="Times New Roman" panose="02020603050405020304" pitchFamily="18" charset="0"/>
                <a:cs typeface="Times New Roman" panose="02020603050405020304" pitchFamily="18" charset="0"/>
              </a:rPr>
              <a:t>of decomposing water with electricity.  </a:t>
            </a:r>
          </a:p>
          <a:p>
            <a:pPr algn="l" eaLnBrk="1" fontAlgn="auto" hangingPunct="1">
              <a:spcAft>
                <a:spcPts val="0"/>
              </a:spcAft>
              <a:buFont typeface="Arial" panose="020B0604020202020204" pitchFamily="34" charset="0"/>
              <a:buNone/>
              <a:defRPr/>
            </a:pPr>
            <a:endParaRPr lang="en-US" dirty="0">
              <a:solidFill>
                <a:srgbClr val="3333CC"/>
              </a:solidFill>
              <a:latin typeface="Times New Roman" panose="02020603050405020304" pitchFamily="18" charset="0"/>
              <a:cs typeface="Times New Roman" panose="02020603050405020304" pitchFamily="18" charset="0"/>
            </a:endParaRPr>
          </a:p>
          <a:p>
            <a:pPr algn="l" eaLnBrk="1" fontAlgn="auto" hangingPunct="1">
              <a:spcAft>
                <a:spcPts val="0"/>
              </a:spcAft>
              <a:buFont typeface="Arial" panose="020B0604020202020204" pitchFamily="34" charset="0"/>
              <a:buNone/>
              <a:defRPr/>
            </a:pPr>
            <a:r>
              <a:rPr lang="en-US" sz="4800" dirty="0">
                <a:solidFill>
                  <a:srgbClr val="3333CC"/>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42490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0" y="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5400" dirty="0">
                <a:solidFill>
                  <a:srgbClr val="000099"/>
                </a:solidFill>
                <a:latin typeface="Times New Roman" panose="02020603050405020304" pitchFamily="18" charset="0"/>
                <a:cs typeface="Times New Roman" panose="02020603050405020304" pitchFamily="18" charset="0"/>
              </a:rPr>
              <a:t>Mg°</a:t>
            </a:r>
            <a:r>
              <a:rPr lang="en-US" altLang="en-US" sz="5400" dirty="0">
                <a:solidFill>
                  <a:srgbClr val="000000"/>
                </a:solidFill>
                <a:latin typeface="Times New Roman" panose="02020603050405020304" pitchFamily="18" charset="0"/>
                <a:cs typeface="Times New Roman" panose="02020603050405020304" pitchFamily="18" charset="0"/>
              </a:rPr>
              <a:t> +  </a:t>
            </a:r>
            <a:r>
              <a:rPr lang="en-US" altLang="en-US" sz="5400" dirty="0">
                <a:solidFill>
                  <a:srgbClr val="FF0000"/>
                </a:solidFill>
                <a:latin typeface="Times New Roman" panose="02020603050405020304" pitchFamily="18" charset="0"/>
                <a:cs typeface="Times New Roman" panose="02020603050405020304" pitchFamily="18" charset="0"/>
              </a:rPr>
              <a:t>S°</a:t>
            </a:r>
            <a:r>
              <a:rPr lang="en-US" altLang="en-US" sz="5400" dirty="0">
                <a:solidFill>
                  <a:srgbClr val="000000"/>
                </a:solidFill>
                <a:latin typeface="Times New Roman" panose="02020603050405020304" pitchFamily="18" charset="0"/>
                <a:cs typeface="Times New Roman" panose="02020603050405020304" pitchFamily="18" charset="0"/>
              </a:rPr>
              <a:t> →  </a:t>
            </a:r>
            <a:r>
              <a:rPr lang="en-US" altLang="en-US" sz="5400" dirty="0">
                <a:solidFill>
                  <a:srgbClr val="000099"/>
                </a:solidFill>
                <a:latin typeface="Times New Roman" panose="02020603050405020304" pitchFamily="18" charset="0"/>
                <a:cs typeface="Times New Roman" panose="02020603050405020304" pitchFamily="18" charset="0"/>
              </a:rPr>
              <a:t>Mg</a:t>
            </a:r>
            <a:r>
              <a:rPr lang="en-US" altLang="en-US" sz="5400" baseline="30000" dirty="0">
                <a:solidFill>
                  <a:srgbClr val="000099"/>
                </a:solidFill>
                <a:latin typeface="Times New Roman" panose="02020603050405020304" pitchFamily="18" charset="0"/>
                <a:cs typeface="Times New Roman" panose="02020603050405020304" pitchFamily="18" charset="0"/>
              </a:rPr>
              <a:t>+2</a:t>
            </a:r>
            <a:r>
              <a:rPr lang="en-US" altLang="en-US" sz="5400" dirty="0">
                <a:solidFill>
                  <a:srgbClr val="FF0000"/>
                </a:solidFill>
                <a:latin typeface="Times New Roman" panose="02020603050405020304" pitchFamily="18" charset="0"/>
                <a:cs typeface="Times New Roman" panose="02020603050405020304" pitchFamily="18" charset="0"/>
              </a:rPr>
              <a:t>S</a:t>
            </a:r>
            <a:r>
              <a:rPr lang="en-US" altLang="en-US" sz="5400" baseline="30000" dirty="0">
                <a:solidFill>
                  <a:srgbClr val="FF0000"/>
                </a:solidFill>
                <a:latin typeface="Times New Roman" panose="02020603050405020304" pitchFamily="18" charset="0"/>
                <a:cs typeface="Times New Roman" panose="02020603050405020304" pitchFamily="18" charset="0"/>
              </a:rPr>
              <a:t>-2</a:t>
            </a:r>
            <a:endParaRPr lang="en-US" altLang="en-US" sz="5400" dirty="0">
              <a:solidFill>
                <a:srgbClr val="FF0000"/>
              </a:solidFill>
              <a:latin typeface="Times New Roman" panose="02020603050405020304" pitchFamily="18" charset="0"/>
              <a:cs typeface="Times New Roman" panose="02020603050405020304" pitchFamily="18" charset="0"/>
            </a:endParaRPr>
          </a:p>
        </p:txBody>
      </p:sp>
      <p:sp>
        <p:nvSpPr>
          <p:cNvPr id="6148" name="TextBox 3"/>
          <p:cNvSpPr txBox="1">
            <a:spLocks noChangeArrowheads="1"/>
          </p:cNvSpPr>
          <p:nvPr/>
        </p:nvSpPr>
        <p:spPr bwMode="auto">
          <a:xfrm>
            <a:off x="0" y="990600"/>
            <a:ext cx="91440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altLang="en-US" sz="2800" dirty="0">
                <a:solidFill>
                  <a:srgbClr val="3333CC"/>
                </a:solidFill>
                <a:latin typeface="Century" pitchFamily="18" charset="0"/>
              </a:rPr>
              <a:t>11.  In this reaction 2 different things happened...</a:t>
            </a:r>
          </a:p>
          <a:p>
            <a:pPr eaLnBrk="1" hangingPunct="1">
              <a:defRPr/>
            </a:pPr>
            <a:endParaRPr lang="en-US" altLang="en-US" sz="2800" dirty="0">
              <a:solidFill>
                <a:srgbClr val="3333CC"/>
              </a:solidFill>
              <a:latin typeface="Century" pitchFamily="18" charset="0"/>
            </a:endParaRPr>
          </a:p>
          <a:p>
            <a:pPr eaLnBrk="1" hangingPunct="1">
              <a:defRPr/>
            </a:pPr>
            <a:br>
              <a:rPr lang="en-US" altLang="en-US" sz="3600" b="1" dirty="0">
                <a:solidFill>
                  <a:schemeClr val="tx1">
                    <a:lumMod val="95000"/>
                    <a:lumOff val="5000"/>
                  </a:schemeClr>
                </a:solidFill>
                <a:latin typeface="Century" pitchFamily="18" charset="0"/>
              </a:rPr>
            </a:br>
            <a:r>
              <a:rPr lang="en-US" altLang="en-US" sz="3600" b="1" dirty="0">
                <a:solidFill>
                  <a:schemeClr val="tx1">
                    <a:lumMod val="95000"/>
                    <a:lumOff val="5000"/>
                  </a:schemeClr>
                </a:solidFill>
                <a:latin typeface="Century" pitchFamily="18" charset="0"/>
              </a:rPr>
              <a:t>A.  The magnesium atom </a:t>
            </a:r>
            <a:r>
              <a:rPr lang="en-US" altLang="en-US" sz="3600" b="1" dirty="0">
                <a:solidFill>
                  <a:srgbClr val="000099"/>
                </a:solidFill>
                <a:latin typeface="Century" pitchFamily="18" charset="0"/>
              </a:rPr>
              <a:t>lost 2 electrons</a:t>
            </a:r>
            <a:r>
              <a:rPr lang="en-US" altLang="en-US" sz="3600" b="1" dirty="0">
                <a:solidFill>
                  <a:schemeClr val="tx1">
                    <a:lumMod val="95000"/>
                    <a:lumOff val="5000"/>
                  </a:schemeClr>
                </a:solidFill>
                <a:latin typeface="Century" pitchFamily="18" charset="0"/>
              </a:rPr>
              <a:t>, </a:t>
            </a:r>
            <a:br>
              <a:rPr lang="en-US" altLang="en-US" sz="3600" b="1" dirty="0">
                <a:solidFill>
                  <a:schemeClr val="tx1">
                    <a:lumMod val="95000"/>
                    <a:lumOff val="5000"/>
                  </a:schemeClr>
                </a:solidFill>
                <a:latin typeface="Century" pitchFamily="18" charset="0"/>
              </a:rPr>
            </a:br>
            <a:r>
              <a:rPr lang="en-US" altLang="en-US" sz="3600" b="1" dirty="0">
                <a:solidFill>
                  <a:schemeClr val="tx1">
                    <a:lumMod val="95000"/>
                    <a:lumOff val="5000"/>
                  </a:schemeClr>
                </a:solidFill>
                <a:latin typeface="Century" pitchFamily="18" charset="0"/>
              </a:rPr>
              <a:t>      the magnesium atom was </a:t>
            </a:r>
            <a:r>
              <a:rPr lang="en-US" altLang="en-US" sz="3600" b="1" dirty="0">
                <a:solidFill>
                  <a:srgbClr val="000099"/>
                </a:solidFill>
                <a:latin typeface="Century" pitchFamily="18" charset="0"/>
              </a:rPr>
              <a:t>oxidized</a:t>
            </a:r>
            <a:r>
              <a:rPr lang="en-US" altLang="en-US" sz="3600" b="1" dirty="0">
                <a:solidFill>
                  <a:schemeClr val="tx1">
                    <a:lumMod val="95000"/>
                    <a:lumOff val="5000"/>
                  </a:schemeClr>
                </a:solidFill>
                <a:latin typeface="Century" pitchFamily="18" charset="0"/>
              </a:rPr>
              <a:t>.</a:t>
            </a:r>
          </a:p>
          <a:p>
            <a:pPr eaLnBrk="1" hangingPunct="1">
              <a:defRPr/>
            </a:pPr>
            <a:br>
              <a:rPr lang="en-US" altLang="en-US" sz="3600" b="1" dirty="0">
                <a:solidFill>
                  <a:schemeClr val="tx1">
                    <a:lumMod val="95000"/>
                    <a:lumOff val="5000"/>
                  </a:schemeClr>
                </a:solidFill>
                <a:latin typeface="Century" pitchFamily="18" charset="0"/>
              </a:rPr>
            </a:br>
            <a:endParaRPr lang="en-US" altLang="en-US" sz="3600" b="1" dirty="0">
              <a:solidFill>
                <a:schemeClr val="tx1">
                  <a:lumMod val="95000"/>
                  <a:lumOff val="5000"/>
                </a:schemeClr>
              </a:solidFill>
              <a:latin typeface="Century" pitchFamily="18" charset="0"/>
            </a:endParaRPr>
          </a:p>
          <a:p>
            <a:pPr eaLnBrk="1" hangingPunct="1">
              <a:defRPr/>
            </a:pPr>
            <a:r>
              <a:rPr lang="en-US" altLang="en-US" sz="3600" b="1" dirty="0">
                <a:solidFill>
                  <a:schemeClr val="tx1">
                    <a:lumMod val="95000"/>
                    <a:lumOff val="5000"/>
                  </a:schemeClr>
                </a:solidFill>
                <a:latin typeface="Century" pitchFamily="18" charset="0"/>
              </a:rPr>
              <a:t>B.  The sulfur atom </a:t>
            </a:r>
            <a:r>
              <a:rPr lang="en-US" altLang="en-US" sz="3600" b="1" dirty="0">
                <a:solidFill>
                  <a:srgbClr val="FF0000"/>
                </a:solidFill>
                <a:latin typeface="Century" pitchFamily="18" charset="0"/>
              </a:rPr>
              <a:t>gained 2 electrons</a:t>
            </a:r>
            <a:r>
              <a:rPr lang="en-US" altLang="en-US" sz="3600" b="1" dirty="0">
                <a:solidFill>
                  <a:schemeClr val="tx1">
                    <a:lumMod val="95000"/>
                    <a:lumOff val="5000"/>
                  </a:schemeClr>
                </a:solidFill>
                <a:latin typeface="Century" pitchFamily="18" charset="0"/>
              </a:rPr>
              <a:t>,    </a:t>
            </a:r>
            <a:br>
              <a:rPr lang="en-US" altLang="en-US" sz="3600" b="1" dirty="0">
                <a:solidFill>
                  <a:schemeClr val="tx1">
                    <a:lumMod val="95000"/>
                    <a:lumOff val="5000"/>
                  </a:schemeClr>
                </a:solidFill>
                <a:latin typeface="Century" pitchFamily="18" charset="0"/>
              </a:rPr>
            </a:br>
            <a:r>
              <a:rPr lang="en-US" altLang="en-US" sz="3600" b="1" dirty="0">
                <a:solidFill>
                  <a:schemeClr val="tx1">
                    <a:lumMod val="95000"/>
                    <a:lumOff val="5000"/>
                  </a:schemeClr>
                </a:solidFill>
                <a:latin typeface="Century" pitchFamily="18" charset="0"/>
              </a:rPr>
              <a:t>      the sulfur atom was </a:t>
            </a:r>
            <a:r>
              <a:rPr lang="en-US" altLang="en-US" sz="3600" b="1" dirty="0">
                <a:solidFill>
                  <a:srgbClr val="FF0000"/>
                </a:solidFill>
                <a:latin typeface="Century" pitchFamily="18" charset="0"/>
              </a:rPr>
              <a:t>reduced</a:t>
            </a:r>
            <a:r>
              <a:rPr lang="en-US" altLang="en-US" sz="3600" b="1" dirty="0">
                <a:solidFill>
                  <a:schemeClr val="tx1">
                    <a:lumMod val="95000"/>
                    <a:lumOff val="5000"/>
                  </a:schemeClr>
                </a:solidFill>
                <a:latin typeface="Century" pitchFamily="18" charset="0"/>
              </a:rPr>
              <a:t>.</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395"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396"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397"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398"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399"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00"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9401"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9402"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9403"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9404"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05"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06"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07"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08"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09"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0"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1"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2"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3"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4"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5"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6"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7"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8"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19"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20"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421"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9422"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endParaRPr>
          </a:p>
        </p:txBody>
      </p:sp>
      <p:sp>
        <p:nvSpPr>
          <p:cNvPr id="59423"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err="1">
                <a:solidFill>
                  <a:srgbClr val="000000"/>
                </a:solidFill>
              </a:rPr>
              <a:t>RbF</a:t>
            </a:r>
            <a:r>
              <a:rPr lang="en-US" altLang="en-US" sz="1800" baseline="-25000" dirty="0">
                <a:solidFill>
                  <a:srgbClr val="000000"/>
                </a:solidFill>
              </a:rPr>
              <a:t>(AQ)</a:t>
            </a:r>
          </a:p>
        </p:txBody>
      </p:sp>
      <p:sp>
        <p:nvSpPr>
          <p:cNvPr id="59424" name="TextBox 33"/>
          <p:cNvSpPr txBox="1">
            <a:spLocks noChangeArrowheads="1"/>
          </p:cNvSpPr>
          <p:nvPr/>
        </p:nvSpPr>
        <p:spPr bwMode="auto">
          <a:xfrm>
            <a:off x="59436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CsCl</a:t>
            </a:r>
            <a:r>
              <a:rPr lang="en-US" altLang="en-US" sz="1800" baseline="-25000">
                <a:solidFill>
                  <a:srgbClr val="000000"/>
                </a:solidFill>
              </a:rPr>
              <a:t>(AQ)</a:t>
            </a:r>
          </a:p>
        </p:txBody>
      </p:sp>
      <p:sp>
        <p:nvSpPr>
          <p:cNvPr id="59425"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Rb</a:t>
            </a:r>
          </a:p>
        </p:txBody>
      </p:sp>
      <p:sp>
        <p:nvSpPr>
          <p:cNvPr id="59426" name="TextBox 35"/>
          <p:cNvSpPr txBox="1">
            <a:spLocks noChangeArrowheads="1"/>
          </p:cNvSpPr>
          <p:nvPr/>
        </p:nvSpPr>
        <p:spPr bwMode="auto">
          <a:xfrm>
            <a:off x="6934200" y="2514600"/>
            <a:ext cx="609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000000"/>
                </a:solidFill>
              </a:rPr>
              <a:t>Cs</a:t>
            </a:r>
          </a:p>
        </p:txBody>
      </p:sp>
      <p:sp>
        <p:nvSpPr>
          <p:cNvPr id="59427"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FF0000"/>
                </a:solidFill>
              </a:rPr>
              <a:t> </a:t>
            </a:r>
          </a:p>
        </p:txBody>
      </p:sp>
      <p:sp>
        <p:nvSpPr>
          <p:cNvPr id="59428" name="TextBox 37"/>
          <p:cNvSpPr txBox="1">
            <a:spLocks noChangeArrowheads="1"/>
          </p:cNvSpPr>
          <p:nvPr/>
        </p:nvSpPr>
        <p:spPr bwMode="auto">
          <a:xfrm>
            <a:off x="3657600" y="914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NaI</a:t>
            </a:r>
            <a:r>
              <a:rPr lang="en-US" altLang="en-US" sz="1800" baseline="-25000">
                <a:solidFill>
                  <a:srgbClr val="FF0000"/>
                </a:solidFill>
              </a:rPr>
              <a:t>(AQ)</a:t>
            </a:r>
          </a:p>
        </p:txBody>
      </p:sp>
      <p:cxnSp>
        <p:nvCxnSpPr>
          <p:cNvPr id="66" name="Straight Arrow Connector 65"/>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9431" name="TextBox 67"/>
          <p:cNvSpPr txBox="1">
            <a:spLocks noChangeArrowheads="1"/>
          </p:cNvSpPr>
          <p:nvPr/>
        </p:nvSpPr>
        <p:spPr bwMode="auto">
          <a:xfrm>
            <a:off x="228600" y="4191000"/>
            <a:ext cx="83820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	½ ox: _________________________________</a:t>
            </a:r>
          </a:p>
          <a:p>
            <a:pPr eaLnBrk="1" hangingPunct="1">
              <a:spcBef>
                <a:spcPct val="0"/>
              </a:spcBef>
              <a:buFontTx/>
              <a:buNone/>
            </a:pP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br>
              <a:rPr lang="en-US" altLang="en-US" sz="2000" dirty="0">
                <a:solidFill>
                  <a:srgbClr val="000000"/>
                </a:solidFill>
                <a:latin typeface="Times New Roman" panose="02020603050405020304" pitchFamily="18" charset="0"/>
                <a:cs typeface="Times New Roman" panose="02020603050405020304" pitchFamily="18" charset="0"/>
              </a:rPr>
            </a:br>
            <a:r>
              <a:rPr lang="en-US" altLang="en-US" sz="2000" dirty="0">
                <a:solidFill>
                  <a:srgbClr val="000000"/>
                </a:solidFill>
                <a:latin typeface="Times New Roman" panose="02020603050405020304" pitchFamily="18" charset="0"/>
                <a:cs typeface="Times New Roman" panose="02020603050405020304" pitchFamily="18" charset="0"/>
              </a:rPr>
              <a:t>	½ red: __________________________________</a:t>
            </a:r>
          </a:p>
          <a:p>
            <a:pPr eaLnBrk="1" hangingPunct="1">
              <a:spcBef>
                <a:spcPct val="0"/>
              </a:spcBef>
              <a:buFontTx/>
              <a:buNone/>
            </a:pP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	NET IONIC EQ: ________________________________________</a:t>
            </a:r>
          </a:p>
          <a:p>
            <a:pPr algn="ctr" eaLnBrk="1" hangingPunct="1">
              <a:spcBef>
                <a:spcPct val="0"/>
              </a:spcBef>
              <a:buFontTx/>
              <a:buNone/>
            </a:pPr>
            <a:r>
              <a:rPr lang="en-US" altLang="en-US" sz="2000" dirty="0">
                <a:solidFill>
                  <a:srgbClr val="3333CC"/>
                </a:solidFill>
                <a:latin typeface="Times New Roman" panose="02020603050405020304" pitchFamily="18" charset="0"/>
                <a:cs typeface="Times New Roman" panose="02020603050405020304" pitchFamily="18" charset="0"/>
              </a:rPr>
              <a:t>Also name the two solutions and the salt properly.</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19"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0"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1"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2"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3"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4"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5"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6"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7"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8"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9"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0"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1"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2"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3"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4"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5"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6"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7"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8"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9"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0"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1"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2"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3"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4"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5"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46"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endParaRPr>
          </a:p>
        </p:txBody>
      </p:sp>
      <p:sp>
        <p:nvSpPr>
          <p:cNvPr id="60447"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RbF</a:t>
            </a:r>
            <a:r>
              <a:rPr lang="en-US" altLang="en-US" sz="1800" baseline="-25000">
                <a:solidFill>
                  <a:srgbClr val="000000"/>
                </a:solidFill>
              </a:rPr>
              <a:t>(AQ)</a:t>
            </a:r>
          </a:p>
        </p:txBody>
      </p:sp>
      <p:sp>
        <p:nvSpPr>
          <p:cNvPr id="60448" name="TextBox 33"/>
          <p:cNvSpPr txBox="1">
            <a:spLocks noChangeArrowheads="1"/>
          </p:cNvSpPr>
          <p:nvPr/>
        </p:nvSpPr>
        <p:spPr bwMode="auto">
          <a:xfrm>
            <a:off x="59436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CsCl</a:t>
            </a:r>
            <a:r>
              <a:rPr lang="en-US" altLang="en-US" sz="1800" baseline="-25000">
                <a:solidFill>
                  <a:srgbClr val="000000"/>
                </a:solidFill>
              </a:rPr>
              <a:t>(AQ)</a:t>
            </a:r>
          </a:p>
        </p:txBody>
      </p:sp>
      <p:sp>
        <p:nvSpPr>
          <p:cNvPr id="60449"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Rb</a:t>
            </a:r>
          </a:p>
        </p:txBody>
      </p:sp>
      <p:sp>
        <p:nvSpPr>
          <p:cNvPr id="60450" name="TextBox 35"/>
          <p:cNvSpPr txBox="1">
            <a:spLocks noChangeArrowheads="1"/>
          </p:cNvSpPr>
          <p:nvPr/>
        </p:nvSpPr>
        <p:spPr bwMode="auto">
          <a:xfrm>
            <a:off x="6934200" y="25146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Cs</a:t>
            </a:r>
          </a:p>
        </p:txBody>
      </p:sp>
      <p:sp>
        <p:nvSpPr>
          <p:cNvPr id="60451"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FF0000"/>
                </a:solidFill>
              </a:rPr>
              <a:t> </a:t>
            </a:r>
          </a:p>
        </p:txBody>
      </p:sp>
      <p:sp>
        <p:nvSpPr>
          <p:cNvPr id="60452" name="TextBox 37"/>
          <p:cNvSpPr txBox="1">
            <a:spLocks noChangeArrowheads="1"/>
          </p:cNvSpPr>
          <p:nvPr/>
        </p:nvSpPr>
        <p:spPr bwMode="auto">
          <a:xfrm>
            <a:off x="3657600" y="914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NaI</a:t>
            </a:r>
            <a:r>
              <a:rPr lang="en-US" altLang="en-US" sz="1800" baseline="-25000">
                <a:solidFill>
                  <a:srgbClr val="FF0000"/>
                </a:solidFill>
              </a:rPr>
              <a:t>(AQ)</a:t>
            </a:r>
          </a:p>
        </p:txBody>
      </p:sp>
      <p:cxnSp>
        <p:nvCxnSpPr>
          <p:cNvPr id="37" name="Straight Arrow Connector 36"/>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0455" name="TextBox 38"/>
          <p:cNvSpPr txBox="1">
            <a:spLocks noChangeArrowheads="1"/>
          </p:cNvSpPr>
          <p:nvPr/>
        </p:nvSpPr>
        <p:spPr bwMode="auto">
          <a:xfrm>
            <a:off x="304800" y="4267200"/>
            <a:ext cx="8305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rPr>
              <a:t> </a:t>
            </a:r>
            <a:endParaRPr lang="en-US" altLang="en-US" sz="1800" b="1" dirty="0">
              <a:solidFill>
                <a:srgbClr val="000000"/>
              </a:solidFill>
            </a:endParaRPr>
          </a:p>
        </p:txBody>
      </p:sp>
      <p:sp>
        <p:nvSpPr>
          <p:cNvPr id="60458" name="TextBox 42"/>
          <p:cNvSpPr txBox="1">
            <a:spLocks noChangeArrowheads="1"/>
          </p:cNvSpPr>
          <p:nvPr/>
        </p:nvSpPr>
        <p:spPr bwMode="auto">
          <a:xfrm>
            <a:off x="6858000" y="3810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000099"/>
                </a:solidFill>
              </a:rPr>
              <a:t>RED</a:t>
            </a:r>
          </a:p>
        </p:txBody>
      </p:sp>
      <p:cxnSp>
        <p:nvCxnSpPr>
          <p:cNvPr id="45" name="Straight Arrow Connector 44"/>
          <p:cNvCxnSpPr>
            <a:endCxn id="60460" idx="1"/>
          </p:cNvCxnSpPr>
          <p:nvPr/>
        </p:nvCxnSpPr>
        <p:spPr>
          <a:xfrm>
            <a:off x="1371600" y="2819400"/>
            <a:ext cx="533400" cy="1841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0460" name="TextBox 45"/>
          <p:cNvSpPr txBox="1">
            <a:spLocks noChangeArrowheads="1"/>
          </p:cNvSpPr>
          <p:nvPr/>
        </p:nvSpPr>
        <p:spPr bwMode="auto">
          <a:xfrm>
            <a:off x="1905000" y="2819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Rb</a:t>
            </a:r>
            <a:r>
              <a:rPr lang="en-US" altLang="en-US" sz="1800" b="1" baseline="30000">
                <a:solidFill>
                  <a:srgbClr val="003300"/>
                </a:solidFill>
              </a:rPr>
              <a:t>+1</a:t>
            </a:r>
          </a:p>
        </p:txBody>
      </p:sp>
      <p:sp>
        <p:nvSpPr>
          <p:cNvPr id="60461" name="TextBox 48"/>
          <p:cNvSpPr txBox="1">
            <a:spLocks noChangeArrowheads="1"/>
          </p:cNvSpPr>
          <p:nvPr/>
        </p:nvSpPr>
        <p:spPr bwMode="auto">
          <a:xfrm>
            <a:off x="2133600" y="3810000"/>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rPr>
              <a:t>OX</a:t>
            </a:r>
          </a:p>
        </p:txBody>
      </p:sp>
      <p:sp>
        <p:nvSpPr>
          <p:cNvPr id="60462" name="TextBox 50"/>
          <p:cNvSpPr txBox="1">
            <a:spLocks noChangeArrowheads="1"/>
          </p:cNvSpPr>
          <p:nvPr/>
        </p:nvSpPr>
        <p:spPr bwMode="auto">
          <a:xfrm>
            <a:off x="6096000" y="2667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Cs</a:t>
            </a:r>
            <a:r>
              <a:rPr lang="en-US" altLang="en-US" sz="1800" b="1" baseline="30000">
                <a:solidFill>
                  <a:srgbClr val="003300"/>
                </a:solidFill>
              </a:rPr>
              <a:t>+1</a:t>
            </a:r>
          </a:p>
        </p:txBody>
      </p:sp>
      <p:sp>
        <p:nvSpPr>
          <p:cNvPr id="60480" name="TextBox 77"/>
          <p:cNvSpPr txBox="1">
            <a:spLocks noChangeArrowheads="1"/>
          </p:cNvSpPr>
          <p:nvPr/>
        </p:nvSpPr>
        <p:spPr bwMode="auto">
          <a:xfrm>
            <a:off x="1143000" y="1295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FF"/>
                </a:solidFill>
              </a:rPr>
              <a:t>e</a:t>
            </a:r>
            <a:r>
              <a:rPr lang="en-US" altLang="en-US" sz="1800" baseline="30000">
                <a:solidFill>
                  <a:srgbClr val="0000FF"/>
                </a:solidFill>
              </a:rPr>
              <a:t>-1</a:t>
            </a:r>
          </a:p>
        </p:txBody>
      </p:sp>
      <p:cxnSp>
        <p:nvCxnSpPr>
          <p:cNvPr id="80" name="Straight Arrow Connector 79"/>
          <p:cNvCxnSpPr/>
          <p:nvPr/>
        </p:nvCxnSpPr>
        <p:spPr>
          <a:xfrm rot="5400000" flipH="1" flipV="1">
            <a:off x="1066801" y="914400"/>
            <a:ext cx="609600" cy="3175"/>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35549EA-EB1D-4316-9BE4-D6C8C463D28F}"/>
              </a:ext>
            </a:extLst>
          </p:cNvPr>
          <p:cNvSpPr txBox="1"/>
          <p:nvPr/>
        </p:nvSpPr>
        <p:spPr>
          <a:xfrm>
            <a:off x="0" y="4464050"/>
            <a:ext cx="9144000" cy="1938992"/>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1.  First, check metals on Table J, </a:t>
            </a:r>
            <a:r>
              <a:rPr lang="en-US" sz="2000" dirty="0" err="1">
                <a:latin typeface="Times New Roman" panose="02020603050405020304" pitchFamily="18" charset="0"/>
                <a:cs typeface="Times New Roman" panose="02020603050405020304" pitchFamily="18" charset="0"/>
              </a:rPr>
              <a:t>Rb</a:t>
            </a:r>
            <a:r>
              <a:rPr lang="en-US" sz="2000" dirty="0">
                <a:latin typeface="Times New Roman" panose="02020603050405020304" pitchFamily="18" charset="0"/>
                <a:cs typeface="Times New Roman" panose="02020603050405020304" pitchFamily="18" charset="0"/>
              </a:rPr>
              <a:t> is HIGHER, </a:t>
            </a:r>
            <a:r>
              <a:rPr lang="en-US" sz="2000" dirty="0" err="1">
                <a:latin typeface="Times New Roman" panose="02020603050405020304" pitchFamily="18" charset="0"/>
                <a:cs typeface="Times New Roman" panose="02020603050405020304" pitchFamily="18" charset="0"/>
              </a:rPr>
              <a:t>Rb</a:t>
            </a:r>
            <a:r>
              <a:rPr lang="en-US" sz="2000" dirty="0">
                <a:latin typeface="Times New Roman" panose="02020603050405020304" pitchFamily="18" charset="0"/>
                <a:cs typeface="Times New Roman" panose="02020603050405020304" pitchFamily="18" charset="0"/>
              </a:rPr>
              <a:t> is MORE REACTIVE than Cs.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Rb</a:t>
            </a:r>
            <a:r>
              <a:rPr lang="en-US" sz="2000" dirty="0">
                <a:latin typeface="Times New Roman" panose="02020603050405020304" pitchFamily="18" charset="0"/>
                <a:cs typeface="Times New Roman" panose="02020603050405020304" pitchFamily="18" charset="0"/>
              </a:rPr>
              <a:t> oxidizes, forcing the Cs to be reduced.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2.  Label the OX and RED sides.  Show the </a:t>
            </a:r>
            <a:r>
              <a:rPr lang="en-US" sz="2000" dirty="0" err="1">
                <a:latin typeface="Times New Roman" panose="02020603050405020304" pitchFamily="18" charset="0"/>
                <a:cs typeface="Times New Roman" panose="02020603050405020304" pitchFamily="18" charset="0"/>
              </a:rPr>
              <a:t>Rb</a:t>
            </a:r>
            <a:r>
              <a:rPr lang="en-US" sz="2000" dirty="0">
                <a:latin typeface="Times New Roman" panose="02020603050405020304" pitchFamily="18" charset="0"/>
                <a:cs typeface="Times New Roman" panose="02020603050405020304" pitchFamily="18" charset="0"/>
              </a:rPr>
              <a:t> atoms being oxidized, and releasing</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electrons that go UP into the wires, then across to light the bulb, before ending up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on the other Cs metal bar on the right.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19"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0"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1"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2"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3"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4"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5"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6"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7"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8"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9"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0"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1"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2"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3"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4"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5"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6"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7"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8"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9"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0"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1"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2"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3"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4"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5"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46"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endParaRPr>
          </a:p>
        </p:txBody>
      </p:sp>
      <p:sp>
        <p:nvSpPr>
          <p:cNvPr id="60447"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RbF</a:t>
            </a:r>
            <a:r>
              <a:rPr lang="en-US" altLang="en-US" sz="1800" baseline="-25000">
                <a:solidFill>
                  <a:srgbClr val="000000"/>
                </a:solidFill>
              </a:rPr>
              <a:t>(AQ)</a:t>
            </a:r>
          </a:p>
        </p:txBody>
      </p:sp>
      <p:sp>
        <p:nvSpPr>
          <p:cNvPr id="60448" name="TextBox 33"/>
          <p:cNvSpPr txBox="1">
            <a:spLocks noChangeArrowheads="1"/>
          </p:cNvSpPr>
          <p:nvPr/>
        </p:nvSpPr>
        <p:spPr bwMode="auto">
          <a:xfrm>
            <a:off x="59436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CsCl</a:t>
            </a:r>
            <a:r>
              <a:rPr lang="en-US" altLang="en-US" sz="1800" baseline="-25000">
                <a:solidFill>
                  <a:srgbClr val="000000"/>
                </a:solidFill>
              </a:rPr>
              <a:t>(AQ)</a:t>
            </a:r>
          </a:p>
        </p:txBody>
      </p:sp>
      <p:sp>
        <p:nvSpPr>
          <p:cNvPr id="60449"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Rb</a:t>
            </a:r>
          </a:p>
        </p:txBody>
      </p:sp>
      <p:sp>
        <p:nvSpPr>
          <p:cNvPr id="60450" name="TextBox 35"/>
          <p:cNvSpPr txBox="1">
            <a:spLocks noChangeArrowheads="1"/>
          </p:cNvSpPr>
          <p:nvPr/>
        </p:nvSpPr>
        <p:spPr bwMode="auto">
          <a:xfrm>
            <a:off x="6934200" y="25146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Cs</a:t>
            </a:r>
          </a:p>
        </p:txBody>
      </p:sp>
      <p:sp>
        <p:nvSpPr>
          <p:cNvPr id="60451"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FF0000"/>
                </a:solidFill>
              </a:rPr>
              <a:t> </a:t>
            </a:r>
          </a:p>
        </p:txBody>
      </p:sp>
      <p:sp>
        <p:nvSpPr>
          <p:cNvPr id="60452" name="TextBox 37"/>
          <p:cNvSpPr txBox="1">
            <a:spLocks noChangeArrowheads="1"/>
          </p:cNvSpPr>
          <p:nvPr/>
        </p:nvSpPr>
        <p:spPr bwMode="auto">
          <a:xfrm>
            <a:off x="3657600" y="914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NaI</a:t>
            </a:r>
            <a:r>
              <a:rPr lang="en-US" altLang="en-US" sz="1800" baseline="-25000">
                <a:solidFill>
                  <a:srgbClr val="FF0000"/>
                </a:solidFill>
              </a:rPr>
              <a:t>(AQ)</a:t>
            </a:r>
          </a:p>
        </p:txBody>
      </p:sp>
      <p:cxnSp>
        <p:nvCxnSpPr>
          <p:cNvPr id="37" name="Straight Arrow Connector 36"/>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0455" name="TextBox 38"/>
          <p:cNvSpPr txBox="1">
            <a:spLocks noChangeArrowheads="1"/>
          </p:cNvSpPr>
          <p:nvPr/>
        </p:nvSpPr>
        <p:spPr bwMode="auto">
          <a:xfrm>
            <a:off x="0" y="4430053"/>
            <a:ext cx="9094787"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3. Label the ANODE (higher metal) and the CATHODE (lower metal).  </a:t>
            </a:r>
          </a:p>
          <a:p>
            <a:pPr eaLnBrk="1" hangingPunct="1">
              <a:spcBef>
                <a:spcPct val="0"/>
              </a:spcBef>
              <a:buFontTx/>
              <a:buNone/>
            </a:pP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4.  Show the flow of electrons. </a:t>
            </a:r>
            <a:br>
              <a:rPr lang="en-US" altLang="en-US" sz="2000" dirty="0">
                <a:solidFill>
                  <a:srgbClr val="000000"/>
                </a:solidFill>
                <a:latin typeface="Times New Roman" panose="02020603050405020304" pitchFamily="18" charset="0"/>
                <a:cs typeface="Times New Roman" panose="02020603050405020304" pitchFamily="18" charset="0"/>
              </a:rPr>
            </a:br>
            <a:br>
              <a:rPr lang="en-US" altLang="en-US" sz="2000" dirty="0">
                <a:solidFill>
                  <a:srgbClr val="000000"/>
                </a:solidFill>
                <a:latin typeface="Times New Roman" panose="02020603050405020304" pitchFamily="18" charset="0"/>
                <a:cs typeface="Times New Roman" panose="02020603050405020304" pitchFamily="18" charset="0"/>
              </a:rPr>
            </a:br>
            <a:r>
              <a:rPr lang="en-US" altLang="en-US" sz="2000" dirty="0">
                <a:solidFill>
                  <a:srgbClr val="000000"/>
                </a:solidFill>
                <a:latin typeface="Times New Roman" panose="02020603050405020304" pitchFamily="18" charset="0"/>
                <a:cs typeface="Times New Roman" panose="02020603050405020304" pitchFamily="18" charset="0"/>
              </a:rPr>
              <a:t>5.  Add in the REDUCTION ARROW from solution to Cs metal bar (cathode).    </a:t>
            </a:r>
            <a:br>
              <a:rPr lang="en-US" altLang="en-US" sz="2000" dirty="0">
                <a:solidFill>
                  <a:srgbClr val="000000"/>
                </a:solidFill>
                <a:latin typeface="Times New Roman" panose="02020603050405020304" pitchFamily="18" charset="0"/>
                <a:cs typeface="Times New Roman" panose="02020603050405020304" pitchFamily="18" charset="0"/>
              </a:rPr>
            </a:br>
            <a:br>
              <a:rPr lang="en-US" altLang="en-US" sz="2000" dirty="0">
                <a:solidFill>
                  <a:srgbClr val="000000"/>
                </a:solidFill>
                <a:latin typeface="Times New Roman" panose="02020603050405020304" pitchFamily="18" charset="0"/>
                <a:cs typeface="Times New Roman" panose="02020603050405020304" pitchFamily="18" charset="0"/>
              </a:rPr>
            </a:br>
            <a:r>
              <a:rPr lang="en-US" altLang="en-US" sz="2000" dirty="0">
                <a:solidFill>
                  <a:srgbClr val="000000"/>
                </a:solidFill>
                <a:latin typeface="Times New Roman" panose="02020603050405020304" pitchFamily="18" charset="0"/>
                <a:cs typeface="Times New Roman" panose="02020603050405020304" pitchFamily="18" charset="0"/>
              </a:rPr>
              <a:t>6.  Show the light bulb is LIT up.  </a:t>
            </a:r>
            <a:endParaRPr lang="en-US" altLang="en-US" sz="1400" dirty="0">
              <a:solidFill>
                <a:srgbClr val="000000"/>
              </a:solidFill>
              <a:latin typeface="Times New Roman" panose="02020603050405020304" pitchFamily="18" charset="0"/>
              <a:cs typeface="Times New Roman" panose="02020603050405020304" pitchFamily="18" charset="0"/>
            </a:endParaRPr>
          </a:p>
        </p:txBody>
      </p:sp>
      <p:cxnSp>
        <p:nvCxnSpPr>
          <p:cNvPr id="40" name="Straight Arrow Connector 39"/>
          <p:cNvCxnSpPr/>
          <p:nvPr/>
        </p:nvCxnSpPr>
        <p:spPr>
          <a:xfrm rot="10800000" flipV="1">
            <a:off x="7239000" y="1066800"/>
            <a:ext cx="838200" cy="2286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41" name="Straight Arrow Connector 40"/>
          <p:cNvCxnSpPr/>
          <p:nvPr/>
        </p:nvCxnSpPr>
        <p:spPr>
          <a:xfrm>
            <a:off x="381000" y="838200"/>
            <a:ext cx="914400" cy="3810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60458" name="TextBox 42"/>
          <p:cNvSpPr txBox="1">
            <a:spLocks noChangeArrowheads="1"/>
          </p:cNvSpPr>
          <p:nvPr/>
        </p:nvSpPr>
        <p:spPr bwMode="auto">
          <a:xfrm>
            <a:off x="6858000" y="3810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RED</a:t>
            </a:r>
          </a:p>
        </p:txBody>
      </p:sp>
      <p:cxnSp>
        <p:nvCxnSpPr>
          <p:cNvPr id="45" name="Straight Arrow Connector 44"/>
          <p:cNvCxnSpPr>
            <a:endCxn id="60460" idx="1"/>
          </p:cNvCxnSpPr>
          <p:nvPr/>
        </p:nvCxnSpPr>
        <p:spPr>
          <a:xfrm>
            <a:off x="1371600" y="2819400"/>
            <a:ext cx="533400" cy="184150"/>
          </a:xfrm>
          <a:prstGeom prst="straightConnector1">
            <a:avLst/>
          </a:prstGeom>
          <a:ln w="25400">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60460" name="TextBox 45"/>
          <p:cNvSpPr txBox="1">
            <a:spLocks noChangeArrowheads="1"/>
          </p:cNvSpPr>
          <p:nvPr/>
        </p:nvSpPr>
        <p:spPr bwMode="auto">
          <a:xfrm>
            <a:off x="1905000" y="2819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Rb</a:t>
            </a:r>
            <a:r>
              <a:rPr lang="en-US" altLang="en-US" sz="1800" b="1" baseline="30000">
                <a:solidFill>
                  <a:srgbClr val="003300"/>
                </a:solidFill>
              </a:rPr>
              <a:t>+1</a:t>
            </a:r>
          </a:p>
        </p:txBody>
      </p:sp>
      <p:sp>
        <p:nvSpPr>
          <p:cNvPr id="60461" name="TextBox 48"/>
          <p:cNvSpPr txBox="1">
            <a:spLocks noChangeArrowheads="1"/>
          </p:cNvSpPr>
          <p:nvPr/>
        </p:nvSpPr>
        <p:spPr bwMode="auto">
          <a:xfrm>
            <a:off x="2133600" y="3810000"/>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OX</a:t>
            </a:r>
          </a:p>
        </p:txBody>
      </p:sp>
      <p:sp>
        <p:nvSpPr>
          <p:cNvPr id="60462" name="TextBox 50"/>
          <p:cNvSpPr txBox="1">
            <a:spLocks noChangeArrowheads="1"/>
          </p:cNvSpPr>
          <p:nvPr/>
        </p:nvSpPr>
        <p:spPr bwMode="auto">
          <a:xfrm>
            <a:off x="6096000" y="2667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Cs</a:t>
            </a:r>
            <a:r>
              <a:rPr lang="en-US" altLang="en-US" sz="1800" b="1" baseline="30000">
                <a:solidFill>
                  <a:srgbClr val="003300"/>
                </a:solidFill>
              </a:rPr>
              <a:t>+1</a:t>
            </a:r>
          </a:p>
        </p:txBody>
      </p:sp>
      <p:cxnSp>
        <p:nvCxnSpPr>
          <p:cNvPr id="52" name="Straight Arrow Connector 51"/>
          <p:cNvCxnSpPr>
            <a:stCxn id="60462" idx="2"/>
          </p:cNvCxnSpPr>
          <p:nvPr/>
        </p:nvCxnSpPr>
        <p:spPr>
          <a:xfrm flipV="1">
            <a:off x="6400800" y="2286000"/>
            <a:ext cx="762000" cy="750888"/>
          </a:xfrm>
          <a:prstGeom prst="straightConnector1">
            <a:avLst/>
          </a:prstGeom>
          <a:ln w="25400">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60464" name="TextBox 53"/>
          <p:cNvSpPr txBox="1">
            <a:spLocks noChangeArrowheads="1"/>
          </p:cNvSpPr>
          <p:nvPr/>
        </p:nvSpPr>
        <p:spPr bwMode="auto">
          <a:xfrm>
            <a:off x="0" y="3810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3300"/>
                </a:solidFill>
              </a:rPr>
              <a:t>anode</a:t>
            </a:r>
          </a:p>
        </p:txBody>
      </p:sp>
      <p:sp>
        <p:nvSpPr>
          <p:cNvPr id="60465" name="TextBox 54"/>
          <p:cNvSpPr txBox="1">
            <a:spLocks noChangeArrowheads="1"/>
          </p:cNvSpPr>
          <p:nvPr/>
        </p:nvSpPr>
        <p:spPr bwMode="auto">
          <a:xfrm>
            <a:off x="8077200" y="7620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3300"/>
                </a:solidFill>
              </a:rPr>
              <a:t>cathode</a:t>
            </a:r>
          </a:p>
        </p:txBody>
      </p:sp>
      <p:sp>
        <p:nvSpPr>
          <p:cNvPr id="60480" name="TextBox 77"/>
          <p:cNvSpPr txBox="1">
            <a:spLocks noChangeArrowheads="1"/>
          </p:cNvSpPr>
          <p:nvPr/>
        </p:nvSpPr>
        <p:spPr bwMode="auto">
          <a:xfrm>
            <a:off x="1143000" y="1295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FF"/>
                </a:solidFill>
              </a:rPr>
              <a:t>e</a:t>
            </a:r>
            <a:r>
              <a:rPr lang="en-US" altLang="en-US" sz="1800" baseline="30000">
                <a:solidFill>
                  <a:srgbClr val="0000FF"/>
                </a:solidFill>
              </a:rPr>
              <a:t>-1</a:t>
            </a:r>
          </a:p>
        </p:txBody>
      </p:sp>
      <p:cxnSp>
        <p:nvCxnSpPr>
          <p:cNvPr id="80" name="Straight Arrow Connector 79"/>
          <p:cNvCxnSpPr/>
          <p:nvPr/>
        </p:nvCxnSpPr>
        <p:spPr>
          <a:xfrm rot="5400000" flipH="1" flipV="1">
            <a:off x="1066801" y="914400"/>
            <a:ext cx="609600" cy="3175"/>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60445" idx="1"/>
          </p:cNvCxnSpPr>
          <p:nvPr/>
        </p:nvCxnSpPr>
        <p:spPr>
          <a:xfrm flipV="1">
            <a:off x="1447800" y="388938"/>
            <a:ext cx="2511425" cy="68262"/>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4495800" y="381000"/>
            <a:ext cx="2743200" cy="76200"/>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endCxn id="60485" idx="0"/>
          </p:cNvCxnSpPr>
          <p:nvPr/>
        </p:nvCxnSpPr>
        <p:spPr>
          <a:xfrm rot="5400000">
            <a:off x="6667500" y="1028700"/>
            <a:ext cx="1066800" cy="76200"/>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0485" name="TextBox 90"/>
          <p:cNvSpPr txBox="1">
            <a:spLocks noChangeArrowheads="1"/>
          </p:cNvSpPr>
          <p:nvPr/>
        </p:nvSpPr>
        <p:spPr bwMode="auto">
          <a:xfrm>
            <a:off x="6934200" y="1600200"/>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FF"/>
                </a:solidFill>
              </a:rPr>
              <a:t>e</a:t>
            </a:r>
            <a:r>
              <a:rPr lang="en-US" altLang="en-US" sz="1800" baseline="30000">
                <a:solidFill>
                  <a:srgbClr val="0000FF"/>
                </a:solidFill>
              </a:rPr>
              <a:t>-1</a:t>
            </a:r>
          </a:p>
          <a:p>
            <a:pPr eaLnBrk="1" hangingPunct="1">
              <a:spcBef>
                <a:spcPct val="0"/>
              </a:spcBef>
              <a:buFontTx/>
              <a:buNone/>
            </a:pPr>
            <a:endParaRPr lang="en-US" altLang="en-US" sz="1800">
              <a:solidFill>
                <a:srgbClr val="000000"/>
              </a:solidFill>
            </a:endParaRPr>
          </a:p>
        </p:txBody>
      </p:sp>
      <p:cxnSp>
        <p:nvCxnSpPr>
          <p:cNvPr id="3" name="Straight Connector 2">
            <a:extLst>
              <a:ext uri="{FF2B5EF4-FFF2-40B4-BE49-F238E27FC236}">
                <a16:creationId xmlns:a16="http://schemas.microsoft.com/office/drawing/2014/main" id="{4A68BB15-B11C-42ED-9694-32F14B5E8B08}"/>
              </a:ext>
            </a:extLst>
          </p:cNvPr>
          <p:cNvCxnSpPr>
            <a:stCxn id="60445" idx="1"/>
          </p:cNvCxnSpPr>
          <p:nvPr/>
        </p:nvCxnSpPr>
        <p:spPr>
          <a:xfrm flipH="1" flipV="1">
            <a:off x="3867150" y="152400"/>
            <a:ext cx="92064" cy="2368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7FADACC-8C24-4448-985E-7D0365BBEEC4}"/>
              </a:ext>
            </a:extLst>
          </p:cNvPr>
          <p:cNvCxnSpPr/>
          <p:nvPr/>
        </p:nvCxnSpPr>
        <p:spPr>
          <a:xfrm flipH="1" flipV="1">
            <a:off x="3981450" y="155949"/>
            <a:ext cx="92064" cy="2368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827A911-39BE-4D3E-A31F-F7663A5982CC}"/>
              </a:ext>
            </a:extLst>
          </p:cNvPr>
          <p:cNvCxnSpPr>
            <a:cxnSpLocks/>
          </p:cNvCxnSpPr>
          <p:nvPr/>
        </p:nvCxnSpPr>
        <p:spPr>
          <a:xfrm flipV="1">
            <a:off x="4248150" y="100386"/>
            <a:ext cx="42879" cy="31460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CA2F0F9-81CF-4D45-8F67-C5EB8B99D408}"/>
              </a:ext>
            </a:extLst>
          </p:cNvPr>
          <p:cNvCxnSpPr>
            <a:cxnSpLocks/>
          </p:cNvCxnSpPr>
          <p:nvPr/>
        </p:nvCxnSpPr>
        <p:spPr>
          <a:xfrm flipV="1">
            <a:off x="4269589" y="105148"/>
            <a:ext cx="156372" cy="35508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93A7F3E3-92FF-4344-A38B-5C10C791B6F6}"/>
              </a:ext>
            </a:extLst>
          </p:cNvPr>
          <p:cNvCxnSpPr>
            <a:cxnSpLocks/>
            <a:stCxn id="60445" idx="7"/>
          </p:cNvCxnSpPr>
          <p:nvPr/>
        </p:nvCxnSpPr>
        <p:spPr>
          <a:xfrm flipV="1">
            <a:off x="4403736" y="146308"/>
            <a:ext cx="98436" cy="24291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DFFC9F5-079E-41FE-9F16-517E0DA6609D}"/>
              </a:ext>
            </a:extLst>
          </p:cNvPr>
          <p:cNvCxnSpPr/>
          <p:nvPr/>
        </p:nvCxnSpPr>
        <p:spPr>
          <a:xfrm flipH="1" flipV="1">
            <a:off x="4057650" y="136899"/>
            <a:ext cx="92064" cy="2368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6757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19"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0"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1"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2"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3"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4"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5"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6"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7"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8"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9"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0"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1"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2"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3"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4"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5"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6"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7"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8"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9"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0"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1"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2"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3"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4"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5"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46"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endParaRPr>
          </a:p>
        </p:txBody>
      </p:sp>
      <p:sp>
        <p:nvSpPr>
          <p:cNvPr id="60447"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RbF</a:t>
            </a:r>
            <a:r>
              <a:rPr lang="en-US" altLang="en-US" sz="1800" baseline="-25000">
                <a:solidFill>
                  <a:srgbClr val="000000"/>
                </a:solidFill>
              </a:rPr>
              <a:t>(AQ)</a:t>
            </a:r>
          </a:p>
        </p:txBody>
      </p:sp>
      <p:sp>
        <p:nvSpPr>
          <p:cNvPr id="60448" name="TextBox 33"/>
          <p:cNvSpPr txBox="1">
            <a:spLocks noChangeArrowheads="1"/>
          </p:cNvSpPr>
          <p:nvPr/>
        </p:nvSpPr>
        <p:spPr bwMode="auto">
          <a:xfrm>
            <a:off x="59436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CsCl</a:t>
            </a:r>
            <a:r>
              <a:rPr lang="en-US" altLang="en-US" sz="1800" baseline="-25000">
                <a:solidFill>
                  <a:srgbClr val="000000"/>
                </a:solidFill>
              </a:rPr>
              <a:t>(AQ)</a:t>
            </a:r>
          </a:p>
        </p:txBody>
      </p:sp>
      <p:sp>
        <p:nvSpPr>
          <p:cNvPr id="60449"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Rb</a:t>
            </a:r>
          </a:p>
        </p:txBody>
      </p:sp>
      <p:sp>
        <p:nvSpPr>
          <p:cNvPr id="60450" name="TextBox 35"/>
          <p:cNvSpPr txBox="1">
            <a:spLocks noChangeArrowheads="1"/>
          </p:cNvSpPr>
          <p:nvPr/>
        </p:nvSpPr>
        <p:spPr bwMode="auto">
          <a:xfrm>
            <a:off x="6934200" y="25146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Cs</a:t>
            </a:r>
          </a:p>
        </p:txBody>
      </p:sp>
      <p:sp>
        <p:nvSpPr>
          <p:cNvPr id="60451"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FF0000"/>
                </a:solidFill>
              </a:rPr>
              <a:t> </a:t>
            </a:r>
          </a:p>
        </p:txBody>
      </p:sp>
      <p:sp>
        <p:nvSpPr>
          <p:cNvPr id="60452" name="TextBox 37"/>
          <p:cNvSpPr txBox="1">
            <a:spLocks noChangeArrowheads="1"/>
          </p:cNvSpPr>
          <p:nvPr/>
        </p:nvSpPr>
        <p:spPr bwMode="auto">
          <a:xfrm>
            <a:off x="3657600" y="914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NaI</a:t>
            </a:r>
            <a:r>
              <a:rPr lang="en-US" altLang="en-US" sz="1800" baseline="-25000">
                <a:solidFill>
                  <a:srgbClr val="FF0000"/>
                </a:solidFill>
              </a:rPr>
              <a:t>(AQ)</a:t>
            </a:r>
          </a:p>
        </p:txBody>
      </p:sp>
      <p:cxnSp>
        <p:nvCxnSpPr>
          <p:cNvPr id="37" name="Straight Arrow Connector 36"/>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0455" name="TextBox 38"/>
          <p:cNvSpPr txBox="1">
            <a:spLocks noChangeArrowheads="1"/>
          </p:cNvSpPr>
          <p:nvPr/>
        </p:nvSpPr>
        <p:spPr bwMode="auto">
          <a:xfrm>
            <a:off x="-14068" y="4449762"/>
            <a:ext cx="9144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514350" indent="-514350" eaLnBrk="1" hangingPunct="1">
              <a:spcBef>
                <a:spcPct val="0"/>
              </a:spcBef>
              <a:buFontTx/>
              <a:buAutoNum type="arabicPeriod" startAt="7"/>
            </a:pPr>
            <a:r>
              <a:rPr lang="en-US" altLang="en-US" sz="2000" dirty="0">
                <a:solidFill>
                  <a:srgbClr val="000000"/>
                </a:solidFill>
                <a:latin typeface="Times New Roman" panose="02020603050405020304" pitchFamily="18" charset="0"/>
                <a:cs typeface="Times New Roman" panose="02020603050405020304" pitchFamily="18" charset="0"/>
              </a:rPr>
              <a:t>Show the solutions getting + on the left, and negative on the right.  This stops the flow of electrons.  That is why the salt bridge is needed.</a:t>
            </a:r>
            <a:br>
              <a:rPr lang="en-US" altLang="en-US" sz="2000" dirty="0">
                <a:solidFill>
                  <a:srgbClr val="000000"/>
                </a:solidFill>
                <a:latin typeface="Times New Roman" panose="02020603050405020304" pitchFamily="18" charset="0"/>
                <a:cs typeface="Times New Roman" panose="02020603050405020304" pitchFamily="18" charset="0"/>
              </a:rPr>
            </a:br>
            <a:endParaRPr lang="en-US" altLang="en-US" sz="2000" dirty="0">
              <a:solidFill>
                <a:srgbClr val="000000"/>
              </a:solidFill>
              <a:latin typeface="Times New Roman" panose="02020603050405020304" pitchFamily="18" charset="0"/>
              <a:cs typeface="Times New Roman" panose="02020603050405020304" pitchFamily="18" charset="0"/>
            </a:endParaRPr>
          </a:p>
          <a:p>
            <a:pPr marL="514350" indent="-514350" eaLnBrk="1" hangingPunct="1">
              <a:spcBef>
                <a:spcPct val="0"/>
              </a:spcBef>
              <a:buFontTx/>
              <a:buAutoNum type="arabicPeriod" startAt="7"/>
            </a:pPr>
            <a:r>
              <a:rPr lang="en-US" altLang="en-US" sz="2000" dirty="0">
                <a:solidFill>
                  <a:srgbClr val="000000"/>
                </a:solidFill>
                <a:latin typeface="Times New Roman" panose="02020603050405020304" pitchFamily="18" charset="0"/>
                <a:cs typeface="Times New Roman" panose="02020603050405020304" pitchFamily="18" charset="0"/>
              </a:rPr>
              <a:t>Show the flow of ions from salt bridge to neutralize the solutions.    </a:t>
            </a:r>
            <a:br>
              <a:rPr lang="en-US" altLang="en-US" sz="2000" dirty="0">
                <a:solidFill>
                  <a:srgbClr val="000000"/>
                </a:solidFill>
                <a:latin typeface="Times New Roman" panose="02020603050405020304" pitchFamily="18" charset="0"/>
                <a:cs typeface="Times New Roman" panose="02020603050405020304" pitchFamily="18" charset="0"/>
              </a:rPr>
            </a:br>
            <a:endParaRPr lang="en-US" altLang="en-US" sz="2000" dirty="0">
              <a:solidFill>
                <a:srgbClr val="000000"/>
              </a:solidFill>
              <a:latin typeface="Times New Roman" panose="02020603050405020304" pitchFamily="18" charset="0"/>
              <a:cs typeface="Times New Roman" panose="02020603050405020304" pitchFamily="18" charset="0"/>
            </a:endParaRPr>
          </a:p>
          <a:p>
            <a:pPr marL="514350" indent="-514350" eaLnBrk="1" hangingPunct="1">
              <a:spcBef>
                <a:spcPct val="0"/>
              </a:spcBef>
              <a:buFontTx/>
              <a:buAutoNum type="arabicPeriod" startAt="7"/>
            </a:pPr>
            <a:r>
              <a:rPr lang="en-US" altLang="en-US" sz="2000" b="1" dirty="0">
                <a:solidFill>
                  <a:srgbClr val="000000"/>
                </a:solidFill>
                <a:latin typeface="Times New Roman" panose="02020603050405020304" pitchFamily="18" charset="0"/>
                <a:cs typeface="Times New Roman" panose="02020603050405020304" pitchFamily="18" charset="0"/>
              </a:rPr>
              <a:t>Write out the HALF REACTIONS (oxidation and reduction) and the NET IONIC EQUATION.  </a:t>
            </a:r>
            <a:endParaRPr lang="en-US" altLang="en-US" sz="1400" b="1" dirty="0">
              <a:solidFill>
                <a:srgbClr val="000000"/>
              </a:solidFill>
              <a:latin typeface="Times New Roman" panose="02020603050405020304" pitchFamily="18" charset="0"/>
              <a:cs typeface="Times New Roman" panose="02020603050405020304" pitchFamily="18" charset="0"/>
            </a:endParaRPr>
          </a:p>
        </p:txBody>
      </p:sp>
      <p:cxnSp>
        <p:nvCxnSpPr>
          <p:cNvPr id="40" name="Straight Arrow Connector 39"/>
          <p:cNvCxnSpPr/>
          <p:nvPr/>
        </p:nvCxnSpPr>
        <p:spPr>
          <a:xfrm rot="10800000" flipV="1">
            <a:off x="7239000" y="1066800"/>
            <a:ext cx="838200" cy="2286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41" name="Straight Arrow Connector 40"/>
          <p:cNvCxnSpPr/>
          <p:nvPr/>
        </p:nvCxnSpPr>
        <p:spPr>
          <a:xfrm>
            <a:off x="381000" y="838200"/>
            <a:ext cx="914400" cy="3810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60458" name="TextBox 42"/>
          <p:cNvSpPr txBox="1">
            <a:spLocks noChangeArrowheads="1"/>
          </p:cNvSpPr>
          <p:nvPr/>
        </p:nvSpPr>
        <p:spPr bwMode="auto">
          <a:xfrm>
            <a:off x="6858000" y="3810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RED</a:t>
            </a:r>
          </a:p>
        </p:txBody>
      </p:sp>
      <p:cxnSp>
        <p:nvCxnSpPr>
          <p:cNvPr id="45" name="Straight Arrow Connector 44"/>
          <p:cNvCxnSpPr>
            <a:endCxn id="60460" idx="1"/>
          </p:cNvCxnSpPr>
          <p:nvPr/>
        </p:nvCxnSpPr>
        <p:spPr>
          <a:xfrm>
            <a:off x="1371600" y="2819400"/>
            <a:ext cx="533400" cy="184150"/>
          </a:xfrm>
          <a:prstGeom prst="straightConnector1">
            <a:avLst/>
          </a:prstGeom>
          <a:ln w="25400">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60460" name="TextBox 45"/>
          <p:cNvSpPr txBox="1">
            <a:spLocks noChangeArrowheads="1"/>
          </p:cNvSpPr>
          <p:nvPr/>
        </p:nvSpPr>
        <p:spPr bwMode="auto">
          <a:xfrm>
            <a:off x="1905000" y="2819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Rb</a:t>
            </a:r>
            <a:r>
              <a:rPr lang="en-US" altLang="en-US" sz="1800" b="1" baseline="30000">
                <a:solidFill>
                  <a:srgbClr val="003300"/>
                </a:solidFill>
              </a:rPr>
              <a:t>+1</a:t>
            </a:r>
          </a:p>
        </p:txBody>
      </p:sp>
      <p:sp>
        <p:nvSpPr>
          <p:cNvPr id="60461" name="TextBox 48"/>
          <p:cNvSpPr txBox="1">
            <a:spLocks noChangeArrowheads="1"/>
          </p:cNvSpPr>
          <p:nvPr/>
        </p:nvSpPr>
        <p:spPr bwMode="auto">
          <a:xfrm>
            <a:off x="2133600" y="3810000"/>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OX</a:t>
            </a:r>
          </a:p>
        </p:txBody>
      </p:sp>
      <p:sp>
        <p:nvSpPr>
          <p:cNvPr id="60462" name="TextBox 50"/>
          <p:cNvSpPr txBox="1">
            <a:spLocks noChangeArrowheads="1"/>
          </p:cNvSpPr>
          <p:nvPr/>
        </p:nvSpPr>
        <p:spPr bwMode="auto">
          <a:xfrm>
            <a:off x="6096000" y="2667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Cs</a:t>
            </a:r>
            <a:r>
              <a:rPr lang="en-US" altLang="en-US" sz="1800" b="1" baseline="30000">
                <a:solidFill>
                  <a:srgbClr val="003300"/>
                </a:solidFill>
              </a:rPr>
              <a:t>+1</a:t>
            </a:r>
          </a:p>
        </p:txBody>
      </p:sp>
      <p:cxnSp>
        <p:nvCxnSpPr>
          <p:cNvPr id="52" name="Straight Arrow Connector 51"/>
          <p:cNvCxnSpPr>
            <a:stCxn id="60462" idx="2"/>
          </p:cNvCxnSpPr>
          <p:nvPr/>
        </p:nvCxnSpPr>
        <p:spPr>
          <a:xfrm flipV="1">
            <a:off x="6400800" y="2286000"/>
            <a:ext cx="762000" cy="750888"/>
          </a:xfrm>
          <a:prstGeom prst="straightConnector1">
            <a:avLst/>
          </a:prstGeom>
          <a:ln w="25400">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60464" name="TextBox 53"/>
          <p:cNvSpPr txBox="1">
            <a:spLocks noChangeArrowheads="1"/>
          </p:cNvSpPr>
          <p:nvPr/>
        </p:nvSpPr>
        <p:spPr bwMode="auto">
          <a:xfrm>
            <a:off x="0" y="3810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3300"/>
                </a:solidFill>
              </a:rPr>
              <a:t>anode</a:t>
            </a:r>
          </a:p>
        </p:txBody>
      </p:sp>
      <p:sp>
        <p:nvSpPr>
          <p:cNvPr id="60465" name="TextBox 54"/>
          <p:cNvSpPr txBox="1">
            <a:spLocks noChangeArrowheads="1"/>
          </p:cNvSpPr>
          <p:nvPr/>
        </p:nvSpPr>
        <p:spPr bwMode="auto">
          <a:xfrm>
            <a:off x="8077200" y="7620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3300"/>
                </a:solidFill>
              </a:rPr>
              <a:t>cathode</a:t>
            </a:r>
          </a:p>
        </p:txBody>
      </p:sp>
      <p:sp>
        <p:nvSpPr>
          <p:cNvPr id="60" name="Oval 59"/>
          <p:cNvSpPr/>
          <p:nvPr/>
        </p:nvSpPr>
        <p:spPr>
          <a:xfrm>
            <a:off x="213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61" name="Oval 60"/>
          <p:cNvSpPr/>
          <p:nvPr/>
        </p:nvSpPr>
        <p:spPr>
          <a:xfrm>
            <a:off x="594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cxnSp>
        <p:nvCxnSpPr>
          <p:cNvPr id="63" name="Straight Connector 62"/>
          <p:cNvCxnSpPr>
            <a:stCxn id="60" idx="2"/>
            <a:endCxn id="60" idx="6"/>
          </p:cNvCxnSpPr>
          <p:nvPr/>
        </p:nvCxnSpPr>
        <p:spPr>
          <a:xfrm rot="10800000" flipH="1">
            <a:off x="213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p:cNvCxnSpPr>
            <a:stCxn id="61" idx="2"/>
            <a:endCxn id="61" idx="6"/>
          </p:cNvCxnSpPr>
          <p:nvPr/>
        </p:nvCxnSpPr>
        <p:spPr>
          <a:xfrm rot="10800000" flipH="1">
            <a:off x="594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Connector 67"/>
          <p:cNvCxnSpPr>
            <a:stCxn id="60" idx="0"/>
            <a:endCxn id="60" idx="4"/>
          </p:cNvCxnSpPr>
          <p:nvPr/>
        </p:nvCxnSpPr>
        <p:spPr>
          <a:xfrm rot="16200000" flipH="1">
            <a:off x="2095500" y="2400300"/>
            <a:ext cx="381000" cy="0"/>
          </a:xfrm>
          <a:prstGeom prst="line">
            <a:avLst/>
          </a:prstGeom>
        </p:spPr>
        <p:style>
          <a:lnRef idx="2">
            <a:schemeClr val="dk1"/>
          </a:lnRef>
          <a:fillRef idx="0">
            <a:schemeClr val="dk1"/>
          </a:fillRef>
          <a:effectRef idx="1">
            <a:schemeClr val="dk1"/>
          </a:effectRef>
          <a:fontRef idx="minor">
            <a:schemeClr val="tx1"/>
          </a:fontRef>
        </p:style>
      </p:cxnSp>
      <p:sp>
        <p:nvSpPr>
          <p:cNvPr id="60474" name="TextBox 68"/>
          <p:cNvSpPr txBox="1">
            <a:spLocks noChangeArrowheads="1"/>
          </p:cNvSpPr>
          <p:nvPr/>
        </p:nvSpPr>
        <p:spPr bwMode="auto">
          <a:xfrm>
            <a:off x="2133600" y="1143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0000"/>
                </a:solidFill>
              </a:rPr>
              <a:t>I</a:t>
            </a:r>
            <a:r>
              <a:rPr lang="en-US" altLang="en-US" sz="1800" b="1" baseline="30000">
                <a:solidFill>
                  <a:srgbClr val="000000"/>
                </a:solidFill>
              </a:rPr>
              <a:t>-1</a:t>
            </a:r>
          </a:p>
        </p:txBody>
      </p:sp>
      <p:cxnSp>
        <p:nvCxnSpPr>
          <p:cNvPr id="71" name="Straight Arrow Connector 70"/>
          <p:cNvCxnSpPr>
            <a:stCxn id="60474" idx="2"/>
            <a:endCxn id="60" idx="0"/>
          </p:cNvCxnSpPr>
          <p:nvPr/>
        </p:nvCxnSpPr>
        <p:spPr>
          <a:xfrm rot="5400000">
            <a:off x="1956594" y="1842294"/>
            <a:ext cx="696912" cy="381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3" name="Straight Connector 72"/>
          <p:cNvCxnSpPr/>
          <p:nvPr/>
        </p:nvCxnSpPr>
        <p:spPr>
          <a:xfrm rot="16200000" flipH="1">
            <a:off x="2057400" y="2209800"/>
            <a:ext cx="457200" cy="457200"/>
          </a:xfrm>
          <a:prstGeom prst="line">
            <a:avLst/>
          </a:prstGeom>
        </p:spPr>
        <p:style>
          <a:lnRef idx="2">
            <a:schemeClr val="accent2"/>
          </a:lnRef>
          <a:fillRef idx="0">
            <a:schemeClr val="accent2"/>
          </a:fillRef>
          <a:effectRef idx="1">
            <a:schemeClr val="accent2"/>
          </a:effectRef>
          <a:fontRef idx="minor">
            <a:schemeClr val="tx1"/>
          </a:fontRef>
        </p:style>
      </p:cxnSp>
      <p:sp>
        <p:nvSpPr>
          <p:cNvPr id="60477" name="TextBox 73"/>
          <p:cNvSpPr txBox="1">
            <a:spLocks noChangeArrowheads="1"/>
          </p:cNvSpPr>
          <p:nvPr/>
        </p:nvSpPr>
        <p:spPr bwMode="auto">
          <a:xfrm>
            <a:off x="5638800" y="914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Na</a:t>
            </a:r>
            <a:r>
              <a:rPr lang="en-US" altLang="en-US" sz="1800" baseline="30000">
                <a:solidFill>
                  <a:srgbClr val="000000"/>
                </a:solidFill>
              </a:rPr>
              <a:t>+1</a:t>
            </a:r>
          </a:p>
        </p:txBody>
      </p:sp>
      <p:cxnSp>
        <p:nvCxnSpPr>
          <p:cNvPr id="75" name="Straight Arrow Connector 74"/>
          <p:cNvCxnSpPr/>
          <p:nvPr/>
        </p:nvCxnSpPr>
        <p:spPr>
          <a:xfrm rot="5400000">
            <a:off x="5657850" y="1657350"/>
            <a:ext cx="914400" cy="381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7" name="Straight Connector 76"/>
          <p:cNvCxnSpPr/>
          <p:nvPr/>
        </p:nvCxnSpPr>
        <p:spPr>
          <a:xfrm rot="16200000" flipH="1">
            <a:off x="5867400" y="2133600"/>
            <a:ext cx="457200" cy="457200"/>
          </a:xfrm>
          <a:prstGeom prst="line">
            <a:avLst/>
          </a:prstGeom>
        </p:spPr>
        <p:style>
          <a:lnRef idx="2">
            <a:schemeClr val="accent2"/>
          </a:lnRef>
          <a:fillRef idx="0">
            <a:schemeClr val="accent2"/>
          </a:fillRef>
          <a:effectRef idx="1">
            <a:schemeClr val="accent2"/>
          </a:effectRef>
          <a:fontRef idx="minor">
            <a:schemeClr val="tx1"/>
          </a:fontRef>
        </p:style>
      </p:cxnSp>
      <p:sp>
        <p:nvSpPr>
          <p:cNvPr id="60480" name="TextBox 77"/>
          <p:cNvSpPr txBox="1">
            <a:spLocks noChangeArrowheads="1"/>
          </p:cNvSpPr>
          <p:nvPr/>
        </p:nvSpPr>
        <p:spPr bwMode="auto">
          <a:xfrm>
            <a:off x="1143000" y="1295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FF"/>
                </a:solidFill>
              </a:rPr>
              <a:t>e</a:t>
            </a:r>
            <a:r>
              <a:rPr lang="en-US" altLang="en-US" sz="1800" baseline="30000">
                <a:solidFill>
                  <a:srgbClr val="0000FF"/>
                </a:solidFill>
              </a:rPr>
              <a:t>-1</a:t>
            </a:r>
          </a:p>
        </p:txBody>
      </p:sp>
      <p:cxnSp>
        <p:nvCxnSpPr>
          <p:cNvPr id="80" name="Straight Arrow Connector 79"/>
          <p:cNvCxnSpPr/>
          <p:nvPr/>
        </p:nvCxnSpPr>
        <p:spPr>
          <a:xfrm rot="5400000" flipH="1" flipV="1">
            <a:off x="1066801" y="914400"/>
            <a:ext cx="609600" cy="3175"/>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60445" idx="1"/>
          </p:cNvCxnSpPr>
          <p:nvPr/>
        </p:nvCxnSpPr>
        <p:spPr>
          <a:xfrm flipV="1">
            <a:off x="1447800" y="388938"/>
            <a:ext cx="2511425" cy="68262"/>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4495800" y="381000"/>
            <a:ext cx="2743200" cy="76200"/>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endCxn id="60485" idx="0"/>
          </p:cNvCxnSpPr>
          <p:nvPr/>
        </p:nvCxnSpPr>
        <p:spPr>
          <a:xfrm rot="5400000">
            <a:off x="6667500" y="1028700"/>
            <a:ext cx="1066800" cy="76200"/>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0485" name="TextBox 90"/>
          <p:cNvSpPr txBox="1">
            <a:spLocks noChangeArrowheads="1"/>
          </p:cNvSpPr>
          <p:nvPr/>
        </p:nvSpPr>
        <p:spPr bwMode="auto">
          <a:xfrm>
            <a:off x="6934200" y="1600200"/>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FF"/>
                </a:solidFill>
              </a:rPr>
              <a:t>e</a:t>
            </a:r>
            <a:r>
              <a:rPr lang="en-US" altLang="en-US" sz="1800" baseline="30000">
                <a:solidFill>
                  <a:srgbClr val="0000FF"/>
                </a:solidFill>
              </a:rPr>
              <a:t>-1</a:t>
            </a:r>
          </a:p>
          <a:p>
            <a:pPr eaLnBrk="1" hangingPunct="1">
              <a:spcBef>
                <a:spcPct val="0"/>
              </a:spcBef>
              <a:buFontTx/>
              <a:buNone/>
            </a:pPr>
            <a:endParaRPr lang="en-US" altLang="en-US" sz="1800">
              <a:solidFill>
                <a:srgbClr val="000000"/>
              </a:solidFill>
            </a:endParaRPr>
          </a:p>
        </p:txBody>
      </p:sp>
    </p:spTree>
    <p:extLst>
      <p:ext uri="{BB962C8B-B14F-4D97-AF65-F5344CB8AC3E}">
        <p14:creationId xmlns:p14="http://schemas.microsoft.com/office/powerpoint/2010/main" val="273859915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19"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0"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1"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2"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3"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4"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5"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6"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7"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28"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29"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0"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1"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2"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3"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4"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5"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6"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7"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8"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39"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0"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1"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2"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3"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4"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445"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60446"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endParaRPr>
          </a:p>
        </p:txBody>
      </p:sp>
      <p:sp>
        <p:nvSpPr>
          <p:cNvPr id="60447"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RbF</a:t>
            </a:r>
            <a:r>
              <a:rPr lang="en-US" altLang="en-US" sz="1800" baseline="-25000">
                <a:solidFill>
                  <a:srgbClr val="000000"/>
                </a:solidFill>
              </a:rPr>
              <a:t>(AQ)</a:t>
            </a:r>
          </a:p>
        </p:txBody>
      </p:sp>
      <p:sp>
        <p:nvSpPr>
          <p:cNvPr id="60448" name="TextBox 33"/>
          <p:cNvSpPr txBox="1">
            <a:spLocks noChangeArrowheads="1"/>
          </p:cNvSpPr>
          <p:nvPr/>
        </p:nvSpPr>
        <p:spPr bwMode="auto">
          <a:xfrm>
            <a:off x="59436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CsCl</a:t>
            </a:r>
            <a:r>
              <a:rPr lang="en-US" altLang="en-US" sz="1800" baseline="-25000">
                <a:solidFill>
                  <a:srgbClr val="000000"/>
                </a:solidFill>
              </a:rPr>
              <a:t>(AQ)</a:t>
            </a:r>
          </a:p>
        </p:txBody>
      </p:sp>
      <p:sp>
        <p:nvSpPr>
          <p:cNvPr id="60449"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Rb</a:t>
            </a:r>
          </a:p>
        </p:txBody>
      </p:sp>
      <p:sp>
        <p:nvSpPr>
          <p:cNvPr id="60450" name="TextBox 35"/>
          <p:cNvSpPr txBox="1">
            <a:spLocks noChangeArrowheads="1"/>
          </p:cNvSpPr>
          <p:nvPr/>
        </p:nvSpPr>
        <p:spPr bwMode="auto">
          <a:xfrm>
            <a:off x="6934200" y="25146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Cs</a:t>
            </a:r>
          </a:p>
        </p:txBody>
      </p:sp>
      <p:sp>
        <p:nvSpPr>
          <p:cNvPr id="60451"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FF0000"/>
                </a:solidFill>
              </a:rPr>
              <a:t> </a:t>
            </a:r>
          </a:p>
        </p:txBody>
      </p:sp>
      <p:sp>
        <p:nvSpPr>
          <p:cNvPr id="60452" name="TextBox 37"/>
          <p:cNvSpPr txBox="1">
            <a:spLocks noChangeArrowheads="1"/>
          </p:cNvSpPr>
          <p:nvPr/>
        </p:nvSpPr>
        <p:spPr bwMode="auto">
          <a:xfrm>
            <a:off x="3657600" y="9144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NaI</a:t>
            </a:r>
            <a:r>
              <a:rPr lang="en-US" altLang="en-US" sz="1800" baseline="-25000">
                <a:solidFill>
                  <a:srgbClr val="FF0000"/>
                </a:solidFill>
              </a:rPr>
              <a:t>(AQ)</a:t>
            </a:r>
          </a:p>
        </p:txBody>
      </p:sp>
      <p:cxnSp>
        <p:nvCxnSpPr>
          <p:cNvPr id="37" name="Straight Arrow Connector 36"/>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0455" name="TextBox 38"/>
          <p:cNvSpPr txBox="1">
            <a:spLocks noChangeArrowheads="1"/>
          </p:cNvSpPr>
          <p:nvPr/>
        </p:nvSpPr>
        <p:spPr bwMode="auto">
          <a:xfrm>
            <a:off x="304800" y="4267200"/>
            <a:ext cx="8305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a:solidFill>
                  <a:srgbClr val="000000"/>
                </a:solidFill>
              </a:rPr>
              <a:t>½ ox:  Rb°         Rb</a:t>
            </a:r>
            <a:r>
              <a:rPr lang="en-US" altLang="en-US" sz="2800" baseline="30000">
                <a:solidFill>
                  <a:srgbClr val="000000"/>
                </a:solidFill>
              </a:rPr>
              <a:t>+1</a:t>
            </a:r>
            <a:r>
              <a:rPr lang="en-US" altLang="en-US" sz="2800">
                <a:solidFill>
                  <a:srgbClr val="000000"/>
                </a:solidFill>
              </a:rPr>
              <a:t> + 1e</a:t>
            </a:r>
            <a:r>
              <a:rPr lang="en-US" altLang="en-US" sz="2800" baseline="30000">
                <a:solidFill>
                  <a:srgbClr val="000000"/>
                </a:solidFill>
              </a:rPr>
              <a:t>-1</a:t>
            </a:r>
          </a:p>
          <a:p>
            <a:pPr eaLnBrk="1" hangingPunct="1">
              <a:spcBef>
                <a:spcPct val="0"/>
              </a:spcBef>
              <a:buFontTx/>
              <a:buNone/>
            </a:pPr>
            <a:r>
              <a:rPr lang="en-US" altLang="en-US" sz="2800">
                <a:solidFill>
                  <a:srgbClr val="FF0000"/>
                </a:solidFill>
              </a:rPr>
              <a:t>½ red: Cs</a:t>
            </a:r>
            <a:r>
              <a:rPr lang="en-US" altLang="en-US" sz="2800" baseline="30000">
                <a:solidFill>
                  <a:srgbClr val="FF0000"/>
                </a:solidFill>
              </a:rPr>
              <a:t>+1</a:t>
            </a:r>
            <a:r>
              <a:rPr lang="en-US" altLang="en-US" sz="2800">
                <a:solidFill>
                  <a:srgbClr val="FF0000"/>
                </a:solidFill>
              </a:rPr>
              <a:t> + 1e</a:t>
            </a:r>
            <a:r>
              <a:rPr lang="en-US" altLang="en-US" sz="2800" baseline="30000">
                <a:solidFill>
                  <a:srgbClr val="FF0000"/>
                </a:solidFill>
              </a:rPr>
              <a:t>-1</a:t>
            </a:r>
            <a:r>
              <a:rPr lang="en-US" altLang="en-US" sz="2800">
                <a:solidFill>
                  <a:srgbClr val="FF0000"/>
                </a:solidFill>
              </a:rPr>
              <a:t>         Cs°</a:t>
            </a:r>
          </a:p>
          <a:p>
            <a:pPr eaLnBrk="1" hangingPunct="1">
              <a:spcBef>
                <a:spcPct val="0"/>
              </a:spcBef>
              <a:buFontTx/>
              <a:buNone/>
            </a:pPr>
            <a:endParaRPr lang="en-US" altLang="en-US" sz="1800">
              <a:solidFill>
                <a:srgbClr val="000000"/>
              </a:solidFill>
            </a:endParaRPr>
          </a:p>
          <a:p>
            <a:pPr eaLnBrk="1" hangingPunct="1">
              <a:spcBef>
                <a:spcPct val="0"/>
              </a:spcBef>
              <a:buFontTx/>
              <a:buNone/>
            </a:pPr>
            <a:r>
              <a:rPr lang="en-US" altLang="en-US" sz="2800" b="1">
                <a:solidFill>
                  <a:srgbClr val="3333CC"/>
                </a:solidFill>
              </a:rPr>
              <a:t>NET IONIC EQ: Rb° + Cs</a:t>
            </a:r>
            <a:r>
              <a:rPr lang="en-US" altLang="en-US" sz="2800" b="1" baseline="30000">
                <a:solidFill>
                  <a:srgbClr val="3333CC"/>
                </a:solidFill>
              </a:rPr>
              <a:t>+1</a:t>
            </a:r>
            <a:r>
              <a:rPr lang="en-US" altLang="en-US" sz="2800" b="1">
                <a:solidFill>
                  <a:srgbClr val="3333CC"/>
                </a:solidFill>
              </a:rPr>
              <a:t>           Rb</a:t>
            </a:r>
            <a:r>
              <a:rPr lang="en-US" altLang="en-US" sz="2800" b="1" baseline="30000">
                <a:solidFill>
                  <a:srgbClr val="3333CC"/>
                </a:solidFill>
              </a:rPr>
              <a:t>+1</a:t>
            </a:r>
            <a:r>
              <a:rPr lang="en-US" altLang="en-US" sz="2800" b="1">
                <a:solidFill>
                  <a:srgbClr val="3333CC"/>
                </a:solidFill>
              </a:rPr>
              <a:t> +  Cs°</a:t>
            </a:r>
          </a:p>
          <a:p>
            <a:pPr eaLnBrk="1" hangingPunct="1">
              <a:spcBef>
                <a:spcPct val="0"/>
              </a:spcBef>
              <a:buFontTx/>
              <a:buNone/>
            </a:pPr>
            <a:r>
              <a:rPr lang="en-US" altLang="en-US" sz="1800" b="1">
                <a:solidFill>
                  <a:srgbClr val="000000"/>
                </a:solidFill>
              </a:rPr>
              <a:t>Rubidium fluoride, cesium chloride solutions, with sodium iodide salt solution.</a:t>
            </a:r>
            <a:br>
              <a:rPr lang="en-US" altLang="en-US" sz="1800" b="1">
                <a:solidFill>
                  <a:srgbClr val="000000"/>
                </a:solidFill>
              </a:rPr>
            </a:br>
            <a:r>
              <a:rPr lang="en-US" altLang="en-US" sz="1800" b="1">
                <a:solidFill>
                  <a:srgbClr val="000000"/>
                </a:solidFill>
              </a:rPr>
              <a:t>This cell will die when it runs out of Rubidium anode, Cesium cathode side cations, </a:t>
            </a:r>
            <a:br>
              <a:rPr lang="en-US" altLang="en-US" sz="1800" b="1">
                <a:solidFill>
                  <a:srgbClr val="000000"/>
                </a:solidFill>
              </a:rPr>
            </a:br>
            <a:r>
              <a:rPr lang="en-US" altLang="en-US" sz="1800" b="1">
                <a:solidFill>
                  <a:srgbClr val="000000"/>
                </a:solidFill>
              </a:rPr>
              <a:t>or runs out of sodium iodide salt solution.  </a:t>
            </a:r>
          </a:p>
        </p:txBody>
      </p:sp>
      <p:cxnSp>
        <p:nvCxnSpPr>
          <p:cNvPr id="40" name="Straight Arrow Connector 39"/>
          <p:cNvCxnSpPr/>
          <p:nvPr/>
        </p:nvCxnSpPr>
        <p:spPr>
          <a:xfrm rot="10800000" flipV="1">
            <a:off x="7239000" y="1066800"/>
            <a:ext cx="838200" cy="2286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41" name="Straight Arrow Connector 40"/>
          <p:cNvCxnSpPr/>
          <p:nvPr/>
        </p:nvCxnSpPr>
        <p:spPr>
          <a:xfrm>
            <a:off x="381000" y="838200"/>
            <a:ext cx="914400" cy="3810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60458" name="TextBox 42"/>
          <p:cNvSpPr txBox="1">
            <a:spLocks noChangeArrowheads="1"/>
          </p:cNvSpPr>
          <p:nvPr/>
        </p:nvSpPr>
        <p:spPr bwMode="auto">
          <a:xfrm>
            <a:off x="6858000" y="3810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RED</a:t>
            </a:r>
          </a:p>
        </p:txBody>
      </p:sp>
      <p:cxnSp>
        <p:nvCxnSpPr>
          <p:cNvPr id="45" name="Straight Arrow Connector 44"/>
          <p:cNvCxnSpPr>
            <a:endCxn id="60460" idx="1"/>
          </p:cNvCxnSpPr>
          <p:nvPr/>
        </p:nvCxnSpPr>
        <p:spPr>
          <a:xfrm>
            <a:off x="1371600" y="2819400"/>
            <a:ext cx="533400" cy="184150"/>
          </a:xfrm>
          <a:prstGeom prst="straightConnector1">
            <a:avLst/>
          </a:prstGeom>
          <a:ln w="25400">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60460" name="TextBox 45"/>
          <p:cNvSpPr txBox="1">
            <a:spLocks noChangeArrowheads="1"/>
          </p:cNvSpPr>
          <p:nvPr/>
        </p:nvSpPr>
        <p:spPr bwMode="auto">
          <a:xfrm>
            <a:off x="1905000" y="2819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Rb</a:t>
            </a:r>
            <a:r>
              <a:rPr lang="en-US" altLang="en-US" sz="1800" b="1" baseline="30000">
                <a:solidFill>
                  <a:srgbClr val="003300"/>
                </a:solidFill>
              </a:rPr>
              <a:t>+1</a:t>
            </a:r>
          </a:p>
        </p:txBody>
      </p:sp>
      <p:sp>
        <p:nvSpPr>
          <p:cNvPr id="60461" name="TextBox 48"/>
          <p:cNvSpPr txBox="1">
            <a:spLocks noChangeArrowheads="1"/>
          </p:cNvSpPr>
          <p:nvPr/>
        </p:nvSpPr>
        <p:spPr bwMode="auto">
          <a:xfrm>
            <a:off x="2133600" y="3810000"/>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OX</a:t>
            </a:r>
          </a:p>
        </p:txBody>
      </p:sp>
      <p:sp>
        <p:nvSpPr>
          <p:cNvPr id="60462" name="TextBox 50"/>
          <p:cNvSpPr txBox="1">
            <a:spLocks noChangeArrowheads="1"/>
          </p:cNvSpPr>
          <p:nvPr/>
        </p:nvSpPr>
        <p:spPr bwMode="auto">
          <a:xfrm>
            <a:off x="6096000" y="26670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3300"/>
                </a:solidFill>
              </a:rPr>
              <a:t>Cs</a:t>
            </a:r>
            <a:r>
              <a:rPr lang="en-US" altLang="en-US" sz="1800" b="1" baseline="30000">
                <a:solidFill>
                  <a:srgbClr val="003300"/>
                </a:solidFill>
              </a:rPr>
              <a:t>+1</a:t>
            </a:r>
          </a:p>
        </p:txBody>
      </p:sp>
      <p:cxnSp>
        <p:nvCxnSpPr>
          <p:cNvPr id="52" name="Straight Arrow Connector 51"/>
          <p:cNvCxnSpPr>
            <a:stCxn id="60462" idx="2"/>
          </p:cNvCxnSpPr>
          <p:nvPr/>
        </p:nvCxnSpPr>
        <p:spPr>
          <a:xfrm flipV="1">
            <a:off x="6400800" y="2286000"/>
            <a:ext cx="762000" cy="750888"/>
          </a:xfrm>
          <a:prstGeom prst="straightConnector1">
            <a:avLst/>
          </a:prstGeom>
          <a:ln w="25400">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60464" name="TextBox 53"/>
          <p:cNvSpPr txBox="1">
            <a:spLocks noChangeArrowheads="1"/>
          </p:cNvSpPr>
          <p:nvPr/>
        </p:nvSpPr>
        <p:spPr bwMode="auto">
          <a:xfrm>
            <a:off x="0" y="3810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3300"/>
                </a:solidFill>
              </a:rPr>
              <a:t>anode</a:t>
            </a:r>
          </a:p>
        </p:txBody>
      </p:sp>
      <p:sp>
        <p:nvSpPr>
          <p:cNvPr id="60465" name="TextBox 54"/>
          <p:cNvSpPr txBox="1">
            <a:spLocks noChangeArrowheads="1"/>
          </p:cNvSpPr>
          <p:nvPr/>
        </p:nvSpPr>
        <p:spPr bwMode="auto">
          <a:xfrm>
            <a:off x="8077200" y="7620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3300"/>
                </a:solidFill>
              </a:rPr>
              <a:t>cathode</a:t>
            </a:r>
          </a:p>
        </p:txBody>
      </p:sp>
      <p:cxnSp>
        <p:nvCxnSpPr>
          <p:cNvPr id="57" name="Straight Arrow Connector 56"/>
          <p:cNvCxnSpPr/>
          <p:nvPr/>
        </p:nvCxnSpPr>
        <p:spPr>
          <a:xfrm>
            <a:off x="1905000" y="4495800"/>
            <a:ext cx="533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8" name="Straight Arrow Connector 57"/>
          <p:cNvCxnSpPr/>
          <p:nvPr/>
        </p:nvCxnSpPr>
        <p:spPr>
          <a:xfrm>
            <a:off x="2952750" y="4953000"/>
            <a:ext cx="533400" cy="1588"/>
          </a:xfrm>
          <a:prstGeom prst="straightConnector1">
            <a:avLst/>
          </a:prstGeom>
          <a:ln>
            <a:solidFill>
              <a:srgbClr val="FF0000"/>
            </a:solidFill>
            <a:tailEnd type="arrow"/>
          </a:ln>
        </p:spPr>
        <p:style>
          <a:lnRef idx="2">
            <a:schemeClr val="dk1"/>
          </a:lnRef>
          <a:fillRef idx="0">
            <a:schemeClr val="dk1"/>
          </a:fillRef>
          <a:effectRef idx="1">
            <a:schemeClr val="dk1"/>
          </a:effectRef>
          <a:fontRef idx="minor">
            <a:schemeClr val="tx1"/>
          </a:fontRef>
        </p:style>
      </p:cxnSp>
      <p:cxnSp>
        <p:nvCxnSpPr>
          <p:cNvPr id="59" name="Straight Arrow Connector 58"/>
          <p:cNvCxnSpPr/>
          <p:nvPr/>
        </p:nvCxnSpPr>
        <p:spPr>
          <a:xfrm>
            <a:off x="4238625" y="5638800"/>
            <a:ext cx="533400" cy="1588"/>
          </a:xfrm>
          <a:prstGeom prst="straightConnector1">
            <a:avLst/>
          </a:prstGeom>
          <a:ln>
            <a:solidFill>
              <a:srgbClr val="3333CC"/>
            </a:solidFill>
            <a:tailEnd type="arrow"/>
          </a:ln>
        </p:spPr>
        <p:style>
          <a:lnRef idx="2">
            <a:schemeClr val="dk1"/>
          </a:lnRef>
          <a:fillRef idx="0">
            <a:schemeClr val="dk1"/>
          </a:fillRef>
          <a:effectRef idx="1">
            <a:schemeClr val="dk1"/>
          </a:effectRef>
          <a:fontRef idx="minor">
            <a:schemeClr val="tx1"/>
          </a:fontRef>
        </p:style>
      </p:cxnSp>
      <p:sp>
        <p:nvSpPr>
          <p:cNvPr id="60" name="Oval 59"/>
          <p:cNvSpPr/>
          <p:nvPr/>
        </p:nvSpPr>
        <p:spPr>
          <a:xfrm>
            <a:off x="213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61" name="Oval 60"/>
          <p:cNvSpPr/>
          <p:nvPr/>
        </p:nvSpPr>
        <p:spPr>
          <a:xfrm>
            <a:off x="594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cxnSp>
        <p:nvCxnSpPr>
          <p:cNvPr id="63" name="Straight Connector 62"/>
          <p:cNvCxnSpPr>
            <a:stCxn id="60" idx="2"/>
            <a:endCxn id="60" idx="6"/>
          </p:cNvCxnSpPr>
          <p:nvPr/>
        </p:nvCxnSpPr>
        <p:spPr>
          <a:xfrm rot="10800000" flipH="1">
            <a:off x="213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p:cNvCxnSpPr>
            <a:stCxn id="61" idx="2"/>
            <a:endCxn id="61" idx="6"/>
          </p:cNvCxnSpPr>
          <p:nvPr/>
        </p:nvCxnSpPr>
        <p:spPr>
          <a:xfrm rot="10800000" flipH="1">
            <a:off x="594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Connector 67"/>
          <p:cNvCxnSpPr>
            <a:stCxn id="60" idx="0"/>
            <a:endCxn id="60" idx="4"/>
          </p:cNvCxnSpPr>
          <p:nvPr/>
        </p:nvCxnSpPr>
        <p:spPr>
          <a:xfrm rot="16200000" flipH="1">
            <a:off x="2095500" y="2400300"/>
            <a:ext cx="381000" cy="0"/>
          </a:xfrm>
          <a:prstGeom prst="line">
            <a:avLst/>
          </a:prstGeom>
        </p:spPr>
        <p:style>
          <a:lnRef idx="2">
            <a:schemeClr val="dk1"/>
          </a:lnRef>
          <a:fillRef idx="0">
            <a:schemeClr val="dk1"/>
          </a:fillRef>
          <a:effectRef idx="1">
            <a:schemeClr val="dk1"/>
          </a:effectRef>
          <a:fontRef idx="minor">
            <a:schemeClr val="tx1"/>
          </a:fontRef>
        </p:style>
      </p:cxnSp>
      <p:sp>
        <p:nvSpPr>
          <p:cNvPr id="60474" name="TextBox 68"/>
          <p:cNvSpPr txBox="1">
            <a:spLocks noChangeArrowheads="1"/>
          </p:cNvSpPr>
          <p:nvPr/>
        </p:nvSpPr>
        <p:spPr bwMode="auto">
          <a:xfrm>
            <a:off x="2133600" y="1143000"/>
            <a:ext cx="38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0000"/>
                </a:solidFill>
              </a:rPr>
              <a:t>I</a:t>
            </a:r>
            <a:r>
              <a:rPr lang="en-US" altLang="en-US" sz="1800" b="1" baseline="30000">
                <a:solidFill>
                  <a:srgbClr val="000000"/>
                </a:solidFill>
              </a:rPr>
              <a:t>-1</a:t>
            </a:r>
          </a:p>
        </p:txBody>
      </p:sp>
      <p:cxnSp>
        <p:nvCxnSpPr>
          <p:cNvPr id="71" name="Straight Arrow Connector 70"/>
          <p:cNvCxnSpPr>
            <a:stCxn id="60474" idx="2"/>
            <a:endCxn id="60" idx="0"/>
          </p:cNvCxnSpPr>
          <p:nvPr/>
        </p:nvCxnSpPr>
        <p:spPr>
          <a:xfrm rot="5400000">
            <a:off x="1956594" y="1842294"/>
            <a:ext cx="696912" cy="381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3" name="Straight Connector 72"/>
          <p:cNvCxnSpPr/>
          <p:nvPr/>
        </p:nvCxnSpPr>
        <p:spPr>
          <a:xfrm rot="16200000" flipH="1">
            <a:off x="2057400" y="2209800"/>
            <a:ext cx="457200" cy="457200"/>
          </a:xfrm>
          <a:prstGeom prst="line">
            <a:avLst/>
          </a:prstGeom>
        </p:spPr>
        <p:style>
          <a:lnRef idx="2">
            <a:schemeClr val="accent2"/>
          </a:lnRef>
          <a:fillRef idx="0">
            <a:schemeClr val="accent2"/>
          </a:fillRef>
          <a:effectRef idx="1">
            <a:schemeClr val="accent2"/>
          </a:effectRef>
          <a:fontRef idx="minor">
            <a:schemeClr val="tx1"/>
          </a:fontRef>
        </p:style>
      </p:cxnSp>
      <p:sp>
        <p:nvSpPr>
          <p:cNvPr id="60477" name="TextBox 73"/>
          <p:cNvSpPr txBox="1">
            <a:spLocks noChangeArrowheads="1"/>
          </p:cNvSpPr>
          <p:nvPr/>
        </p:nvSpPr>
        <p:spPr bwMode="auto">
          <a:xfrm>
            <a:off x="5638800" y="914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Na</a:t>
            </a:r>
            <a:r>
              <a:rPr lang="en-US" altLang="en-US" sz="1800" baseline="30000">
                <a:solidFill>
                  <a:srgbClr val="000000"/>
                </a:solidFill>
              </a:rPr>
              <a:t>+1</a:t>
            </a:r>
          </a:p>
        </p:txBody>
      </p:sp>
      <p:cxnSp>
        <p:nvCxnSpPr>
          <p:cNvPr id="75" name="Straight Arrow Connector 74"/>
          <p:cNvCxnSpPr/>
          <p:nvPr/>
        </p:nvCxnSpPr>
        <p:spPr>
          <a:xfrm rot="5400000">
            <a:off x="5657850" y="1657350"/>
            <a:ext cx="914400" cy="381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7" name="Straight Connector 76"/>
          <p:cNvCxnSpPr/>
          <p:nvPr/>
        </p:nvCxnSpPr>
        <p:spPr>
          <a:xfrm rot="16200000" flipH="1">
            <a:off x="5867400" y="2133600"/>
            <a:ext cx="457200" cy="457200"/>
          </a:xfrm>
          <a:prstGeom prst="line">
            <a:avLst/>
          </a:prstGeom>
        </p:spPr>
        <p:style>
          <a:lnRef idx="2">
            <a:schemeClr val="accent2"/>
          </a:lnRef>
          <a:fillRef idx="0">
            <a:schemeClr val="accent2"/>
          </a:fillRef>
          <a:effectRef idx="1">
            <a:schemeClr val="accent2"/>
          </a:effectRef>
          <a:fontRef idx="minor">
            <a:schemeClr val="tx1"/>
          </a:fontRef>
        </p:style>
      </p:cxnSp>
      <p:sp>
        <p:nvSpPr>
          <p:cNvPr id="60480" name="TextBox 77"/>
          <p:cNvSpPr txBox="1">
            <a:spLocks noChangeArrowheads="1"/>
          </p:cNvSpPr>
          <p:nvPr/>
        </p:nvSpPr>
        <p:spPr bwMode="auto">
          <a:xfrm>
            <a:off x="1143000" y="1295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FF"/>
                </a:solidFill>
              </a:rPr>
              <a:t>e</a:t>
            </a:r>
            <a:r>
              <a:rPr lang="en-US" altLang="en-US" sz="1800" baseline="30000">
                <a:solidFill>
                  <a:srgbClr val="0000FF"/>
                </a:solidFill>
              </a:rPr>
              <a:t>-1</a:t>
            </a:r>
          </a:p>
        </p:txBody>
      </p:sp>
      <p:cxnSp>
        <p:nvCxnSpPr>
          <p:cNvPr id="80" name="Straight Arrow Connector 79"/>
          <p:cNvCxnSpPr/>
          <p:nvPr/>
        </p:nvCxnSpPr>
        <p:spPr>
          <a:xfrm rot="5400000" flipH="1" flipV="1">
            <a:off x="1066801" y="914400"/>
            <a:ext cx="609600" cy="3175"/>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60445" idx="1"/>
          </p:cNvCxnSpPr>
          <p:nvPr/>
        </p:nvCxnSpPr>
        <p:spPr>
          <a:xfrm flipV="1">
            <a:off x="1447800" y="388938"/>
            <a:ext cx="2511425" cy="68262"/>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4495800" y="381000"/>
            <a:ext cx="2743200" cy="76200"/>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endCxn id="60485" idx="0"/>
          </p:cNvCxnSpPr>
          <p:nvPr/>
        </p:nvCxnSpPr>
        <p:spPr>
          <a:xfrm rot="5400000">
            <a:off x="6667500" y="1028700"/>
            <a:ext cx="1066800" cy="76200"/>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0485" name="TextBox 90"/>
          <p:cNvSpPr txBox="1">
            <a:spLocks noChangeArrowheads="1"/>
          </p:cNvSpPr>
          <p:nvPr/>
        </p:nvSpPr>
        <p:spPr bwMode="auto">
          <a:xfrm>
            <a:off x="6934200" y="1600200"/>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FF"/>
                </a:solidFill>
              </a:rPr>
              <a:t>e</a:t>
            </a:r>
            <a:r>
              <a:rPr lang="en-US" altLang="en-US" sz="1800" baseline="30000">
                <a:solidFill>
                  <a:srgbClr val="0000FF"/>
                </a:solidFill>
              </a:rPr>
              <a:t>-1</a:t>
            </a:r>
          </a:p>
          <a:p>
            <a:pPr eaLnBrk="1" hangingPunct="1">
              <a:spcBef>
                <a:spcPct val="0"/>
              </a:spcBef>
              <a:buFontTx/>
              <a:buNone/>
            </a:pPr>
            <a:endParaRPr lang="en-US" altLang="en-US" sz="1800">
              <a:solidFill>
                <a:srgbClr val="000000"/>
              </a:solidFill>
            </a:endParaRPr>
          </a:p>
        </p:txBody>
      </p:sp>
    </p:spTree>
    <p:extLst>
      <p:ext uri="{BB962C8B-B14F-4D97-AF65-F5344CB8AC3E}">
        <p14:creationId xmlns:p14="http://schemas.microsoft.com/office/powerpoint/2010/main" val="27588643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EC4A8E-85C9-4EAA-A905-83DE761E2D74}"/>
              </a:ext>
            </a:extLst>
          </p:cNvPr>
          <p:cNvSpPr txBox="1"/>
          <p:nvPr/>
        </p:nvSpPr>
        <p:spPr>
          <a:xfrm>
            <a:off x="0" y="0"/>
            <a:ext cx="9144000" cy="618630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This next battery (voltaic cell) has </a:t>
            </a:r>
            <a:r>
              <a:rPr lang="en-US" sz="3600" b="1" dirty="0">
                <a:latin typeface="Times New Roman" panose="02020603050405020304" pitchFamily="18" charset="0"/>
                <a:cs typeface="Times New Roman" panose="02020603050405020304" pitchFamily="18" charset="0"/>
              </a:rPr>
              <a:t>BARUIM</a:t>
            </a:r>
            <a:r>
              <a:rPr lang="en-US" sz="3600" dirty="0">
                <a:latin typeface="Times New Roman" panose="02020603050405020304" pitchFamily="18" charset="0"/>
                <a:cs typeface="Times New Roman" panose="02020603050405020304" pitchFamily="18" charset="0"/>
              </a:rPr>
              <a:t> and </a:t>
            </a:r>
            <a:r>
              <a:rPr lang="en-US" sz="3600" b="1" dirty="0">
                <a:latin typeface="Times New Roman" panose="02020603050405020304" pitchFamily="18" charset="0"/>
                <a:cs typeface="Times New Roman" panose="02020603050405020304" pitchFamily="18" charset="0"/>
              </a:rPr>
              <a:t>STRONTIUM</a:t>
            </a:r>
            <a:r>
              <a:rPr lang="en-US" sz="3600" dirty="0">
                <a:latin typeface="Times New Roman" panose="02020603050405020304" pitchFamily="18" charset="0"/>
                <a:cs typeface="Times New Roman" panose="02020603050405020304" pitchFamily="18" charset="0"/>
              </a:rPr>
              <a:t>, with a salt bridge containing </a:t>
            </a:r>
            <a:r>
              <a:rPr lang="en-US" sz="3600" b="1" dirty="0">
                <a:latin typeface="Times New Roman" panose="02020603050405020304" pitchFamily="18" charset="0"/>
                <a:cs typeface="Times New Roman" panose="02020603050405020304" pitchFamily="18" charset="0"/>
              </a:rPr>
              <a:t>ammonium carbonate</a:t>
            </a:r>
            <a:r>
              <a:rPr lang="en-US" sz="3600" dirty="0">
                <a:latin typeface="Times New Roman" panose="02020603050405020304" pitchFamily="18" charset="0"/>
                <a:cs typeface="Times New Roman" panose="02020603050405020304" pitchFamily="18" charset="0"/>
              </a:rPr>
              <a:t>. </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Label the whole diagram, write out the half reactions and the Net Ionic Equation, and state the 3 reasons this (every) battery dies.  </a:t>
            </a:r>
          </a:p>
          <a:p>
            <a:endParaRPr lang="en-US" sz="3600" dirty="0">
              <a:latin typeface="Times New Roman" panose="02020603050405020304" pitchFamily="18" charset="0"/>
              <a:cs typeface="Times New Roman" panose="02020603050405020304" pitchFamily="18" charset="0"/>
            </a:endParaRPr>
          </a:p>
          <a:p>
            <a:r>
              <a:rPr lang="en-US" sz="3600" b="1" dirty="0">
                <a:solidFill>
                  <a:srgbClr val="FF0000"/>
                </a:solidFill>
                <a:latin typeface="Times New Roman" panose="02020603050405020304" pitchFamily="18" charset="0"/>
                <a:cs typeface="Times New Roman" panose="02020603050405020304" pitchFamily="18" charset="0"/>
              </a:rPr>
              <a:t>TURN OFF THE ZOOM until you finish</a:t>
            </a:r>
            <a:r>
              <a:rPr lang="en-US" sz="3600" dirty="0">
                <a:latin typeface="Times New Roman" panose="02020603050405020304" pitchFamily="18" charset="0"/>
                <a:cs typeface="Times New Roman" panose="02020603050405020304" pitchFamily="18" charset="0"/>
              </a:rPr>
              <a:t>, then watch the slow explanation.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DID YOU GET IT RIGHT?  I hope.  </a:t>
            </a:r>
          </a:p>
        </p:txBody>
      </p:sp>
    </p:spTree>
    <p:extLst>
      <p:ext uri="{BB962C8B-B14F-4D97-AF65-F5344CB8AC3E}">
        <p14:creationId xmlns:p14="http://schemas.microsoft.com/office/powerpoint/2010/main" val="42203076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43"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44"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45"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46"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47"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48"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1449"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1450"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1451"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1452"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53"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54"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55"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56"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57"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58"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59"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0"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1"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2"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3"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4"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5"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6"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7"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8"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1469"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1470"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dirty="0">
                <a:solidFill>
                  <a:srgbClr val="000000"/>
                </a:solidFill>
                <a:latin typeface="Times New Roman" pitchFamily="18" charset="0"/>
              </a:rPr>
              <a:t>bulb</a:t>
            </a:r>
            <a:endParaRPr lang="en-US" altLang="en-US" sz="1800" dirty="0">
              <a:solidFill>
                <a:srgbClr val="000000"/>
              </a:solidFill>
            </a:endParaRPr>
          </a:p>
        </p:txBody>
      </p:sp>
      <p:sp>
        <p:nvSpPr>
          <p:cNvPr id="61471"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Ba(NO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61472" name="TextBox 33"/>
          <p:cNvSpPr txBox="1">
            <a:spLocks noChangeArrowheads="1"/>
          </p:cNvSpPr>
          <p:nvPr/>
        </p:nvSpPr>
        <p:spPr bwMode="auto">
          <a:xfrm>
            <a:off x="5943600" y="381000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Sr(C</a:t>
            </a:r>
            <a:r>
              <a:rPr lang="en-US" altLang="en-US" sz="1800" baseline="-25000" dirty="0">
                <a:solidFill>
                  <a:srgbClr val="000000"/>
                </a:solidFill>
              </a:rPr>
              <a:t>2</a:t>
            </a:r>
            <a:r>
              <a:rPr lang="en-US" altLang="en-US" sz="1800" dirty="0">
                <a:solidFill>
                  <a:srgbClr val="000000"/>
                </a:solidFill>
              </a:rPr>
              <a:t>H</a:t>
            </a:r>
            <a:r>
              <a:rPr lang="en-US" altLang="en-US" sz="1800" baseline="-25000" dirty="0">
                <a:solidFill>
                  <a:srgbClr val="000000"/>
                </a:solidFill>
              </a:rPr>
              <a:t>3</a:t>
            </a:r>
            <a:r>
              <a:rPr lang="en-US" altLang="en-US" sz="1800" dirty="0">
                <a:solidFill>
                  <a:srgbClr val="000000"/>
                </a:solidFill>
              </a:rPr>
              <a:t>O</a:t>
            </a:r>
            <a:r>
              <a:rPr lang="en-US" altLang="en-US" sz="1800" baseline="-25000" dirty="0">
                <a:solidFill>
                  <a:srgbClr val="000000"/>
                </a:solidFill>
              </a:rPr>
              <a:t>2</a:t>
            </a:r>
            <a:r>
              <a:rPr lang="en-US" altLang="en-US" sz="1800" dirty="0">
                <a:solidFill>
                  <a:srgbClr val="000000"/>
                </a:solidFill>
              </a:rPr>
              <a:t>)</a:t>
            </a:r>
            <a:r>
              <a:rPr lang="en-US" altLang="en-US" sz="1800" baseline="-25000" dirty="0">
                <a:solidFill>
                  <a:srgbClr val="000000"/>
                </a:solidFill>
              </a:rPr>
              <a:t>2(AQ)</a:t>
            </a:r>
          </a:p>
        </p:txBody>
      </p:sp>
      <p:sp>
        <p:nvSpPr>
          <p:cNvPr id="61473"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Ba</a:t>
            </a:r>
          </a:p>
        </p:txBody>
      </p:sp>
      <p:sp>
        <p:nvSpPr>
          <p:cNvPr id="61474" name="TextBox 35"/>
          <p:cNvSpPr txBox="1">
            <a:spLocks noChangeArrowheads="1"/>
          </p:cNvSpPr>
          <p:nvPr/>
        </p:nvSpPr>
        <p:spPr bwMode="auto">
          <a:xfrm>
            <a:off x="7010400" y="2514600"/>
            <a:ext cx="60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Sr</a:t>
            </a:r>
          </a:p>
        </p:txBody>
      </p:sp>
      <p:sp>
        <p:nvSpPr>
          <p:cNvPr id="61475"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rPr>
              <a:t> </a:t>
            </a:r>
          </a:p>
        </p:txBody>
      </p:sp>
      <p:sp>
        <p:nvSpPr>
          <p:cNvPr id="61476" name="TextBox 37"/>
          <p:cNvSpPr txBox="1">
            <a:spLocks noChangeArrowheads="1"/>
          </p:cNvSpPr>
          <p:nvPr/>
        </p:nvSpPr>
        <p:spPr bwMode="auto">
          <a:xfrm>
            <a:off x="3276600" y="914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(NH</a:t>
            </a:r>
            <a:r>
              <a:rPr lang="en-US" altLang="en-US" sz="1800" baseline="-25000" dirty="0">
                <a:solidFill>
                  <a:srgbClr val="FF0000"/>
                </a:solidFill>
              </a:rPr>
              <a:t>4</a:t>
            </a:r>
            <a:r>
              <a:rPr lang="en-US" altLang="en-US" sz="1800" dirty="0">
                <a:solidFill>
                  <a:srgbClr val="FF0000"/>
                </a:solidFill>
              </a:rPr>
              <a:t>)</a:t>
            </a:r>
            <a:r>
              <a:rPr lang="en-US" altLang="en-US" sz="1800" baseline="-25000" dirty="0">
                <a:solidFill>
                  <a:srgbClr val="FF0000"/>
                </a:solidFill>
              </a:rPr>
              <a:t>2</a:t>
            </a:r>
            <a:r>
              <a:rPr lang="en-US" altLang="en-US" sz="1800" dirty="0">
                <a:solidFill>
                  <a:srgbClr val="FF0000"/>
                </a:solidFill>
              </a:rPr>
              <a:t>CO</a:t>
            </a:r>
            <a:r>
              <a:rPr lang="en-US" altLang="en-US" sz="1800" baseline="-25000" dirty="0">
                <a:solidFill>
                  <a:srgbClr val="FF0000"/>
                </a:solidFill>
              </a:rPr>
              <a:t>3(AQ)</a:t>
            </a:r>
          </a:p>
        </p:txBody>
      </p:sp>
      <p:cxnSp>
        <p:nvCxnSpPr>
          <p:cNvPr id="66" name="Straight Arrow Connector 65"/>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159" name="TextBox 67"/>
          <p:cNvSpPr txBox="1">
            <a:spLocks noChangeArrowheads="1"/>
          </p:cNvSpPr>
          <p:nvPr/>
        </p:nvSpPr>
        <p:spPr bwMode="auto">
          <a:xfrm>
            <a:off x="381000" y="4419600"/>
            <a:ext cx="8229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52</a:t>
            </a:r>
            <a:r>
              <a:rPr lang="en-US" altLang="en-US" dirty="0">
                <a:solidFill>
                  <a:srgbClr val="3333CC"/>
                </a:solidFill>
                <a:latin typeface="Times New Roman" panose="02020603050405020304" pitchFamily="18" charset="0"/>
                <a:cs typeface="Times New Roman" panose="02020603050405020304" pitchFamily="18" charset="0"/>
              </a:rPr>
              <a:t>.   ½ ox: _________________________________</a:t>
            </a:r>
          </a:p>
          <a:p>
            <a:pPr eaLnBrk="1" hangingPunct="1">
              <a:defRPr/>
            </a:pPr>
            <a:endParaRPr lang="en-US" altLang="en-US" dirty="0">
              <a:solidFill>
                <a:srgbClr val="3333CC"/>
              </a:solidFill>
              <a:latin typeface="Times New Roman" panose="02020603050405020304" pitchFamily="18" charset="0"/>
              <a:cs typeface="Times New Roman" panose="02020603050405020304" pitchFamily="18" charset="0"/>
            </a:endParaRPr>
          </a:p>
          <a:p>
            <a:pPr eaLnBrk="1" hangingPunct="1">
              <a:defRPr/>
            </a:pPr>
            <a:br>
              <a:rPr lang="en-US" altLang="en-US" dirty="0">
                <a:solidFill>
                  <a:srgbClr val="3333CC"/>
                </a:solidFill>
                <a:latin typeface="Times New Roman" panose="02020603050405020304" pitchFamily="18" charset="0"/>
                <a:cs typeface="Times New Roman" panose="02020603050405020304" pitchFamily="18" charset="0"/>
              </a:rPr>
            </a:br>
            <a:r>
              <a:rPr lang="en-US" altLang="en-US" dirty="0">
                <a:solidFill>
                  <a:srgbClr val="3333CC"/>
                </a:solidFill>
                <a:latin typeface="Times New Roman" panose="02020603050405020304" pitchFamily="18" charset="0"/>
                <a:cs typeface="Times New Roman" panose="02020603050405020304" pitchFamily="18" charset="0"/>
              </a:rPr>
              <a:t>     ½ red: __________________________________</a:t>
            </a:r>
          </a:p>
          <a:p>
            <a:pPr eaLnBrk="1" hangingPunct="1">
              <a:defRPr/>
            </a:pPr>
            <a:endParaRPr lang="en-US" altLang="en-US" dirty="0">
              <a:solidFill>
                <a:srgbClr val="3333CC"/>
              </a:solidFill>
              <a:latin typeface="Times New Roman" panose="02020603050405020304" pitchFamily="18" charset="0"/>
              <a:cs typeface="Times New Roman" panose="02020603050405020304" pitchFamily="18" charset="0"/>
            </a:endParaRPr>
          </a:p>
          <a:p>
            <a:pPr eaLnBrk="1" hangingPunct="1">
              <a:defRPr/>
            </a:pPr>
            <a:endParaRPr lang="en-US" altLang="en-US" dirty="0">
              <a:solidFill>
                <a:srgbClr val="3333CC"/>
              </a:solidFill>
              <a:latin typeface="Times New Roman" panose="02020603050405020304" pitchFamily="18" charset="0"/>
              <a:cs typeface="Times New Roman" panose="02020603050405020304" pitchFamily="18" charset="0"/>
            </a:endParaRPr>
          </a:p>
          <a:p>
            <a:pPr eaLnBrk="1" hangingPunct="1">
              <a:defRPr/>
            </a:pPr>
            <a:r>
              <a:rPr lang="en-US" altLang="en-US" dirty="0">
                <a:solidFill>
                  <a:srgbClr val="3333CC"/>
                </a:solidFill>
                <a:latin typeface="Times New Roman" panose="02020603050405020304" pitchFamily="18" charset="0"/>
                <a:cs typeface="Times New Roman" panose="02020603050405020304" pitchFamily="18" charset="0"/>
              </a:rPr>
              <a:t>     NET IONIC EQ: ________________________________________</a:t>
            </a:r>
          </a:p>
          <a:p>
            <a:pPr eaLnBrk="1" hangingPunct="1">
              <a:defRPr/>
            </a:pPr>
            <a:r>
              <a:rPr lang="en-US" altLang="en-US" dirty="0">
                <a:solidFill>
                  <a:srgbClr val="3333CC"/>
                </a:solidFill>
                <a:latin typeface="Times New Roman" panose="02020603050405020304" pitchFamily="18" charset="0"/>
                <a:cs typeface="Times New Roman" panose="02020603050405020304" pitchFamily="18" charset="0"/>
              </a:rPr>
              <a:t>Also, name the two solutions and the salt properly.             </a:t>
            </a:r>
            <a:r>
              <a:rPr lang="en-US" altLang="en-US" dirty="0">
                <a:solidFill>
                  <a:schemeClr val="tx1">
                    <a:lumMod val="95000"/>
                    <a:lumOff val="5000"/>
                  </a:schemeClr>
                </a:solidFill>
                <a:latin typeface="Times New Roman" panose="02020603050405020304" pitchFamily="18" charset="0"/>
                <a:cs typeface="Times New Roman" panose="02020603050405020304" pitchFamily="18" charset="0"/>
              </a:rPr>
              <a:t>53.  Why will this cell die?</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67"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68"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69"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70"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71"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72"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2473"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2474"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2475"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2476"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77"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78"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79"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0"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1"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2"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3"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4"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5"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6"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7"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8"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89"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90"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91"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92"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493"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2494"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dirty="0">
                <a:solidFill>
                  <a:srgbClr val="000000"/>
                </a:solidFill>
                <a:latin typeface="Times New Roman" pitchFamily="18" charset="0"/>
              </a:rPr>
              <a:t>bulb</a:t>
            </a:r>
            <a:endParaRPr lang="en-US" altLang="en-US" sz="1800" dirty="0">
              <a:solidFill>
                <a:srgbClr val="000000"/>
              </a:solidFill>
            </a:endParaRPr>
          </a:p>
        </p:txBody>
      </p:sp>
      <p:sp>
        <p:nvSpPr>
          <p:cNvPr id="62495"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Ba(NO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62496" name="TextBox 33"/>
          <p:cNvSpPr txBox="1">
            <a:spLocks noChangeArrowheads="1"/>
          </p:cNvSpPr>
          <p:nvPr/>
        </p:nvSpPr>
        <p:spPr bwMode="auto">
          <a:xfrm>
            <a:off x="5788025" y="3810000"/>
            <a:ext cx="1603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Sr(C</a:t>
            </a:r>
            <a:r>
              <a:rPr lang="en-US" altLang="en-US" sz="1800" baseline="-25000" dirty="0">
                <a:solidFill>
                  <a:srgbClr val="000000"/>
                </a:solidFill>
              </a:rPr>
              <a:t>2</a:t>
            </a:r>
            <a:r>
              <a:rPr lang="en-US" altLang="en-US" sz="1800" dirty="0">
                <a:solidFill>
                  <a:srgbClr val="000000"/>
                </a:solidFill>
              </a:rPr>
              <a:t>H</a:t>
            </a:r>
            <a:r>
              <a:rPr lang="en-US" altLang="en-US" sz="1800" baseline="-25000" dirty="0">
                <a:solidFill>
                  <a:srgbClr val="000000"/>
                </a:solidFill>
              </a:rPr>
              <a:t>3</a:t>
            </a:r>
            <a:r>
              <a:rPr lang="en-US" altLang="en-US" sz="1800" dirty="0">
                <a:solidFill>
                  <a:srgbClr val="000000"/>
                </a:solidFill>
              </a:rPr>
              <a:t>O</a:t>
            </a:r>
            <a:r>
              <a:rPr lang="en-US" altLang="en-US" sz="1800" baseline="-25000" dirty="0">
                <a:solidFill>
                  <a:srgbClr val="000000"/>
                </a:solidFill>
              </a:rPr>
              <a:t>2</a:t>
            </a:r>
            <a:r>
              <a:rPr lang="en-US" altLang="en-US" sz="1800" dirty="0">
                <a:solidFill>
                  <a:srgbClr val="000000"/>
                </a:solidFill>
              </a:rPr>
              <a:t>)</a:t>
            </a:r>
            <a:r>
              <a:rPr lang="en-US" altLang="en-US" sz="1800" baseline="-25000" dirty="0">
                <a:solidFill>
                  <a:srgbClr val="000000"/>
                </a:solidFill>
              </a:rPr>
              <a:t>2(AQ)</a:t>
            </a:r>
          </a:p>
        </p:txBody>
      </p:sp>
      <p:sp>
        <p:nvSpPr>
          <p:cNvPr id="62497"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Ba</a:t>
            </a:r>
          </a:p>
        </p:txBody>
      </p:sp>
      <p:sp>
        <p:nvSpPr>
          <p:cNvPr id="62498" name="TextBox 35"/>
          <p:cNvSpPr txBox="1">
            <a:spLocks noChangeArrowheads="1"/>
          </p:cNvSpPr>
          <p:nvPr/>
        </p:nvSpPr>
        <p:spPr bwMode="auto">
          <a:xfrm>
            <a:off x="7010400" y="2514600"/>
            <a:ext cx="60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Sr</a:t>
            </a:r>
          </a:p>
        </p:txBody>
      </p:sp>
      <p:sp>
        <p:nvSpPr>
          <p:cNvPr id="62499"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rPr>
              <a:t> </a:t>
            </a:r>
          </a:p>
        </p:txBody>
      </p:sp>
      <p:sp>
        <p:nvSpPr>
          <p:cNvPr id="62500" name="TextBox 37"/>
          <p:cNvSpPr txBox="1">
            <a:spLocks noChangeArrowheads="1"/>
          </p:cNvSpPr>
          <p:nvPr/>
        </p:nvSpPr>
        <p:spPr bwMode="auto">
          <a:xfrm>
            <a:off x="3429000" y="914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(NH</a:t>
            </a:r>
            <a:r>
              <a:rPr lang="en-US" altLang="en-US" sz="1800" baseline="-25000" dirty="0">
                <a:solidFill>
                  <a:srgbClr val="FF0000"/>
                </a:solidFill>
              </a:rPr>
              <a:t>4</a:t>
            </a:r>
            <a:r>
              <a:rPr lang="en-US" altLang="en-US" sz="1800" dirty="0">
                <a:solidFill>
                  <a:srgbClr val="FF0000"/>
                </a:solidFill>
              </a:rPr>
              <a:t>)</a:t>
            </a:r>
            <a:r>
              <a:rPr lang="en-US" altLang="en-US" sz="1800" baseline="-25000" dirty="0">
                <a:solidFill>
                  <a:srgbClr val="FF0000"/>
                </a:solidFill>
              </a:rPr>
              <a:t>2</a:t>
            </a:r>
            <a:r>
              <a:rPr lang="en-US" altLang="en-US" sz="1800" dirty="0">
                <a:solidFill>
                  <a:srgbClr val="FF0000"/>
                </a:solidFill>
              </a:rPr>
              <a:t>CO</a:t>
            </a:r>
            <a:r>
              <a:rPr lang="en-US" altLang="en-US" sz="1800" baseline="-25000" dirty="0">
                <a:solidFill>
                  <a:srgbClr val="FF0000"/>
                </a:solidFill>
              </a:rPr>
              <a:t>3(AQ)</a:t>
            </a:r>
          </a:p>
        </p:txBody>
      </p:sp>
      <p:cxnSp>
        <p:nvCxnSpPr>
          <p:cNvPr id="37" name="Straight Arrow Connector 36"/>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a:xfrm rot="10800000" flipV="1">
            <a:off x="7239000" y="1066800"/>
            <a:ext cx="838200" cy="2286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40" name="Straight Arrow Connector 39"/>
          <p:cNvCxnSpPr/>
          <p:nvPr/>
        </p:nvCxnSpPr>
        <p:spPr>
          <a:xfrm>
            <a:off x="381000" y="838200"/>
            <a:ext cx="914400" cy="3810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62505" name="TextBox 118"/>
          <p:cNvSpPr txBox="1">
            <a:spLocks noChangeArrowheads="1"/>
          </p:cNvSpPr>
          <p:nvPr/>
        </p:nvSpPr>
        <p:spPr bwMode="auto">
          <a:xfrm>
            <a:off x="381000" y="4395788"/>
            <a:ext cx="8458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rgbClr val="000000"/>
                </a:solidFill>
              </a:rPr>
              <a:t>½ ox: Ba°             Ba</a:t>
            </a:r>
            <a:r>
              <a:rPr lang="en-US" altLang="en-US" sz="2400" baseline="30000" dirty="0">
                <a:solidFill>
                  <a:srgbClr val="000000"/>
                </a:solidFill>
              </a:rPr>
              <a:t>+2</a:t>
            </a:r>
            <a:r>
              <a:rPr lang="en-US" altLang="en-US" sz="2400" dirty="0">
                <a:solidFill>
                  <a:srgbClr val="000000"/>
                </a:solidFill>
              </a:rPr>
              <a:t>  + 2e</a:t>
            </a:r>
            <a:r>
              <a:rPr lang="en-US" altLang="en-US" sz="2400" baseline="30000" dirty="0">
                <a:solidFill>
                  <a:srgbClr val="000000"/>
                </a:solidFill>
              </a:rPr>
              <a:t>-1</a:t>
            </a:r>
            <a:endParaRPr lang="en-US" altLang="en-US" sz="2400" dirty="0">
              <a:solidFill>
                <a:srgbClr val="000000"/>
              </a:solidFill>
            </a:endParaRPr>
          </a:p>
          <a:p>
            <a:pPr eaLnBrk="1" hangingPunct="1">
              <a:spcBef>
                <a:spcPct val="0"/>
              </a:spcBef>
              <a:buFontTx/>
              <a:buNone/>
            </a:pPr>
            <a:br>
              <a:rPr lang="en-US" altLang="en-US" sz="2400" dirty="0">
                <a:solidFill>
                  <a:srgbClr val="000000"/>
                </a:solidFill>
              </a:rPr>
            </a:br>
            <a:r>
              <a:rPr lang="en-US" altLang="en-US" sz="2400" dirty="0">
                <a:solidFill>
                  <a:srgbClr val="000000"/>
                </a:solidFill>
              </a:rPr>
              <a:t>½ red: Sr</a:t>
            </a:r>
            <a:r>
              <a:rPr lang="en-US" altLang="en-US" sz="2400" baseline="30000" dirty="0">
                <a:solidFill>
                  <a:srgbClr val="000000"/>
                </a:solidFill>
              </a:rPr>
              <a:t>+2</a:t>
            </a:r>
            <a:r>
              <a:rPr lang="en-US" altLang="en-US" sz="2400" dirty="0">
                <a:solidFill>
                  <a:srgbClr val="000000"/>
                </a:solidFill>
              </a:rPr>
              <a:t>  + 2e</a:t>
            </a:r>
            <a:r>
              <a:rPr lang="en-US" altLang="en-US" sz="2400" baseline="30000" dirty="0">
                <a:solidFill>
                  <a:srgbClr val="000000"/>
                </a:solidFill>
              </a:rPr>
              <a:t>-1 </a:t>
            </a:r>
            <a:r>
              <a:rPr lang="en-US" altLang="en-US" sz="2400" dirty="0">
                <a:solidFill>
                  <a:srgbClr val="000000"/>
                </a:solidFill>
              </a:rPr>
              <a:t>            Sr°</a:t>
            </a:r>
          </a:p>
          <a:p>
            <a:pPr eaLnBrk="1" hangingPunct="1">
              <a:spcBef>
                <a:spcPct val="0"/>
              </a:spcBef>
              <a:buFontTx/>
              <a:buNone/>
            </a:pPr>
            <a:endParaRPr lang="en-US" altLang="en-US" sz="1800" dirty="0">
              <a:solidFill>
                <a:srgbClr val="FF0000"/>
              </a:solidFill>
            </a:endParaRPr>
          </a:p>
          <a:p>
            <a:pPr eaLnBrk="1" hangingPunct="1">
              <a:spcBef>
                <a:spcPct val="0"/>
              </a:spcBef>
              <a:buFontTx/>
              <a:buNone/>
            </a:pPr>
            <a:endParaRPr lang="en-US" altLang="en-US" sz="1800" dirty="0">
              <a:solidFill>
                <a:srgbClr val="FF0000"/>
              </a:solidFill>
            </a:endParaRPr>
          </a:p>
          <a:p>
            <a:pPr eaLnBrk="1" hangingPunct="1">
              <a:spcBef>
                <a:spcPct val="0"/>
              </a:spcBef>
              <a:buFontTx/>
              <a:buNone/>
            </a:pPr>
            <a:r>
              <a:rPr lang="en-US" altLang="en-US" sz="2800" dirty="0">
                <a:solidFill>
                  <a:srgbClr val="003300"/>
                </a:solidFill>
              </a:rPr>
              <a:t>NET IONIC EQ: Ba° +  Sr</a:t>
            </a:r>
            <a:r>
              <a:rPr lang="en-US" altLang="en-US" sz="2800" baseline="30000" dirty="0">
                <a:solidFill>
                  <a:srgbClr val="003300"/>
                </a:solidFill>
              </a:rPr>
              <a:t>+2                 </a:t>
            </a:r>
            <a:r>
              <a:rPr lang="en-US" altLang="en-US" sz="2800" dirty="0">
                <a:solidFill>
                  <a:srgbClr val="003300"/>
                </a:solidFill>
              </a:rPr>
              <a:t>Ba</a:t>
            </a:r>
            <a:r>
              <a:rPr lang="en-US" altLang="en-US" sz="2800" baseline="30000" dirty="0">
                <a:solidFill>
                  <a:srgbClr val="003300"/>
                </a:solidFill>
              </a:rPr>
              <a:t>+2</a:t>
            </a:r>
            <a:r>
              <a:rPr lang="en-US" altLang="en-US" sz="2800" dirty="0">
                <a:solidFill>
                  <a:srgbClr val="003300"/>
                </a:solidFill>
              </a:rPr>
              <a:t>  + Sr°</a:t>
            </a:r>
          </a:p>
          <a:p>
            <a:pPr eaLnBrk="1" hangingPunct="1">
              <a:spcBef>
                <a:spcPct val="0"/>
              </a:spcBef>
              <a:buFontTx/>
              <a:buNone/>
            </a:pPr>
            <a:r>
              <a:rPr lang="en-US" altLang="en-US" sz="1800" dirty="0">
                <a:solidFill>
                  <a:srgbClr val="FF0000"/>
                </a:solidFill>
              </a:rPr>
              <a:t>Barium nitrate and strontium hydroxide solutions, ammonium carbonate salt solution.</a:t>
            </a:r>
            <a:endParaRPr lang="en-US" altLang="en-US" sz="1800" dirty="0">
              <a:solidFill>
                <a:srgbClr val="000000"/>
              </a:solidFill>
            </a:endParaRPr>
          </a:p>
        </p:txBody>
      </p:sp>
      <p:sp>
        <p:nvSpPr>
          <p:cNvPr id="62506" name="Rectangle 120"/>
          <p:cNvSpPr>
            <a:spLocks noChangeArrowheads="1"/>
          </p:cNvSpPr>
          <p:nvPr/>
        </p:nvSpPr>
        <p:spPr bwMode="auto">
          <a:xfrm>
            <a:off x="0" y="457200"/>
            <a:ext cx="776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3300"/>
                </a:solidFill>
              </a:rPr>
              <a:t>anode</a:t>
            </a:r>
          </a:p>
        </p:txBody>
      </p:sp>
      <p:sp>
        <p:nvSpPr>
          <p:cNvPr id="62507" name="Rectangle 121"/>
          <p:cNvSpPr>
            <a:spLocks noChangeArrowheads="1"/>
          </p:cNvSpPr>
          <p:nvPr/>
        </p:nvSpPr>
        <p:spPr bwMode="auto">
          <a:xfrm>
            <a:off x="8001000" y="838200"/>
            <a:ext cx="946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3300"/>
                </a:solidFill>
              </a:rPr>
              <a:t>cathode</a:t>
            </a:r>
          </a:p>
        </p:txBody>
      </p:sp>
      <p:sp>
        <p:nvSpPr>
          <p:cNvPr id="62508"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09"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0"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1"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2"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3"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4"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5"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6"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7"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8"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19"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20"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21"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22"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23"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24"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25"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2526"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dirty="0">
                <a:solidFill>
                  <a:srgbClr val="000000"/>
                </a:solidFill>
                <a:latin typeface="Times New Roman" pitchFamily="18" charset="0"/>
              </a:rPr>
              <a:t>bulb</a:t>
            </a:r>
            <a:endParaRPr lang="en-US" altLang="en-US" sz="1800" dirty="0">
              <a:solidFill>
                <a:srgbClr val="000000"/>
              </a:solidFill>
            </a:endParaRPr>
          </a:p>
        </p:txBody>
      </p:sp>
      <p:sp>
        <p:nvSpPr>
          <p:cNvPr id="62527"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rPr>
              <a:t> </a:t>
            </a:r>
          </a:p>
        </p:txBody>
      </p:sp>
      <p:sp>
        <p:nvSpPr>
          <p:cNvPr id="62528" name="TextBox 143"/>
          <p:cNvSpPr txBox="1">
            <a:spLocks noChangeArrowheads="1"/>
          </p:cNvSpPr>
          <p:nvPr/>
        </p:nvSpPr>
        <p:spPr bwMode="auto">
          <a:xfrm>
            <a:off x="2057400" y="9144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0000FF"/>
                </a:solidFill>
              </a:rPr>
              <a:t>CO</a:t>
            </a:r>
            <a:r>
              <a:rPr lang="en-US" altLang="en-US" sz="1800" b="1" baseline="-25000" dirty="0">
                <a:solidFill>
                  <a:srgbClr val="0000FF"/>
                </a:solidFill>
              </a:rPr>
              <a:t>3</a:t>
            </a:r>
            <a:r>
              <a:rPr lang="en-US" altLang="en-US" sz="1800" b="1" baseline="30000" dirty="0">
                <a:solidFill>
                  <a:srgbClr val="0000FF"/>
                </a:solidFill>
              </a:rPr>
              <a:t>-2</a:t>
            </a:r>
          </a:p>
        </p:txBody>
      </p:sp>
      <p:sp>
        <p:nvSpPr>
          <p:cNvPr id="62529" name="TextBox 144"/>
          <p:cNvSpPr txBox="1">
            <a:spLocks noChangeArrowheads="1"/>
          </p:cNvSpPr>
          <p:nvPr/>
        </p:nvSpPr>
        <p:spPr bwMode="auto">
          <a:xfrm>
            <a:off x="5486400" y="9144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NH</a:t>
            </a:r>
            <a:r>
              <a:rPr lang="en-US" altLang="en-US" sz="1800" baseline="-25000" dirty="0">
                <a:solidFill>
                  <a:srgbClr val="000000"/>
                </a:solidFill>
              </a:rPr>
              <a:t>4</a:t>
            </a:r>
            <a:r>
              <a:rPr lang="en-US" altLang="en-US" sz="1800" baseline="30000" dirty="0">
                <a:solidFill>
                  <a:srgbClr val="000000"/>
                </a:solidFill>
              </a:rPr>
              <a:t>+1</a:t>
            </a:r>
          </a:p>
        </p:txBody>
      </p:sp>
      <p:sp>
        <p:nvSpPr>
          <p:cNvPr id="62530" name="TextBox 145"/>
          <p:cNvSpPr txBox="1">
            <a:spLocks noChangeArrowheads="1"/>
          </p:cNvSpPr>
          <p:nvPr/>
        </p:nvSpPr>
        <p:spPr bwMode="auto">
          <a:xfrm>
            <a:off x="1143000" y="12954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FF"/>
                </a:solidFill>
              </a:rPr>
              <a:t>e</a:t>
            </a:r>
            <a:r>
              <a:rPr lang="en-US" altLang="en-US" sz="1800" baseline="30000" dirty="0">
                <a:solidFill>
                  <a:srgbClr val="0000FF"/>
                </a:solidFill>
              </a:rPr>
              <a:t>-1</a:t>
            </a:r>
          </a:p>
        </p:txBody>
      </p:sp>
      <p:cxnSp>
        <p:nvCxnSpPr>
          <p:cNvPr id="147" name="Straight Arrow Connector 146"/>
          <p:cNvCxnSpPr/>
          <p:nvPr/>
        </p:nvCxnSpPr>
        <p:spPr>
          <a:xfrm rot="5400000" flipH="1" flipV="1">
            <a:off x="1066801" y="914400"/>
            <a:ext cx="609600" cy="3175"/>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endCxn id="62525" idx="1"/>
          </p:cNvCxnSpPr>
          <p:nvPr/>
        </p:nvCxnSpPr>
        <p:spPr>
          <a:xfrm flipV="1">
            <a:off x="1447800" y="388938"/>
            <a:ext cx="2511425" cy="68262"/>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a:off x="4495800" y="381000"/>
            <a:ext cx="2743200" cy="76200"/>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rot="5400000">
            <a:off x="6667500" y="1028700"/>
            <a:ext cx="1066800" cy="76200"/>
          </a:xfrm>
          <a:prstGeom prst="straightConnector1">
            <a:avLst/>
          </a:prstGeom>
          <a:ln w="15875">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2535" name="Rectangle 150"/>
          <p:cNvSpPr>
            <a:spLocks noChangeArrowheads="1"/>
          </p:cNvSpPr>
          <p:nvPr/>
        </p:nvSpPr>
        <p:spPr bwMode="auto">
          <a:xfrm>
            <a:off x="6934200" y="1676400"/>
            <a:ext cx="501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FF"/>
                </a:solidFill>
              </a:rPr>
              <a:t>e</a:t>
            </a:r>
            <a:r>
              <a:rPr lang="en-US" altLang="en-US" sz="1800" baseline="30000" dirty="0">
                <a:solidFill>
                  <a:srgbClr val="0000FF"/>
                </a:solidFill>
              </a:rPr>
              <a:t>-1</a:t>
            </a:r>
          </a:p>
        </p:txBody>
      </p:sp>
      <p:sp>
        <p:nvSpPr>
          <p:cNvPr id="62536"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2537"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38"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39"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40"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cxnSp>
        <p:nvCxnSpPr>
          <p:cNvPr id="158" name="Straight Arrow Connector 157"/>
          <p:cNvCxnSpPr>
            <a:endCxn id="62542" idx="1"/>
          </p:cNvCxnSpPr>
          <p:nvPr/>
        </p:nvCxnSpPr>
        <p:spPr>
          <a:xfrm>
            <a:off x="1371600" y="2819400"/>
            <a:ext cx="533400" cy="184150"/>
          </a:xfrm>
          <a:prstGeom prst="straightConnector1">
            <a:avLst/>
          </a:prstGeom>
          <a:ln w="25400">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62542" name="TextBox 158"/>
          <p:cNvSpPr txBox="1">
            <a:spLocks noChangeArrowheads="1"/>
          </p:cNvSpPr>
          <p:nvPr/>
        </p:nvSpPr>
        <p:spPr bwMode="auto">
          <a:xfrm>
            <a:off x="1905000" y="2819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0000FF"/>
                </a:solidFill>
              </a:rPr>
              <a:t>Ba</a:t>
            </a:r>
            <a:r>
              <a:rPr lang="en-US" altLang="en-US" sz="1800" b="1" baseline="30000" dirty="0">
                <a:solidFill>
                  <a:srgbClr val="0000FF"/>
                </a:solidFill>
              </a:rPr>
              <a:t>+2</a:t>
            </a:r>
          </a:p>
        </p:txBody>
      </p:sp>
      <p:sp>
        <p:nvSpPr>
          <p:cNvPr id="160" name="Oval 159"/>
          <p:cNvSpPr/>
          <p:nvPr/>
        </p:nvSpPr>
        <p:spPr>
          <a:xfrm>
            <a:off x="213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cxnSp>
        <p:nvCxnSpPr>
          <p:cNvPr id="161" name="Straight Connector 160"/>
          <p:cNvCxnSpPr>
            <a:stCxn id="160" idx="2"/>
            <a:endCxn id="160" idx="6"/>
          </p:cNvCxnSpPr>
          <p:nvPr/>
        </p:nvCxnSpPr>
        <p:spPr>
          <a:xfrm rot="10800000" flipH="1">
            <a:off x="213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162" name="Straight Connector 161"/>
          <p:cNvCxnSpPr>
            <a:stCxn id="160" idx="0"/>
            <a:endCxn id="160" idx="4"/>
          </p:cNvCxnSpPr>
          <p:nvPr/>
        </p:nvCxnSpPr>
        <p:spPr>
          <a:xfrm rot="16200000" flipH="1">
            <a:off x="2095500" y="2400300"/>
            <a:ext cx="381000" cy="0"/>
          </a:xfrm>
          <a:prstGeom prst="line">
            <a:avLst/>
          </a:prstGeom>
        </p:spPr>
        <p:style>
          <a:lnRef idx="2">
            <a:schemeClr val="dk1"/>
          </a:lnRef>
          <a:fillRef idx="0">
            <a:schemeClr val="dk1"/>
          </a:fillRef>
          <a:effectRef idx="1">
            <a:schemeClr val="dk1"/>
          </a:effectRef>
          <a:fontRef idx="minor">
            <a:schemeClr val="tx1"/>
          </a:fontRef>
        </p:style>
      </p:cxnSp>
      <p:cxnSp>
        <p:nvCxnSpPr>
          <p:cNvPr id="163" name="Straight Connector 162"/>
          <p:cNvCxnSpPr/>
          <p:nvPr/>
        </p:nvCxnSpPr>
        <p:spPr>
          <a:xfrm rot="16200000" flipH="1">
            <a:off x="2057400" y="2209800"/>
            <a:ext cx="457200" cy="457200"/>
          </a:xfrm>
          <a:prstGeom prst="line">
            <a:avLst/>
          </a:prstGeom>
        </p:spPr>
        <p:style>
          <a:lnRef idx="2">
            <a:schemeClr val="accent2"/>
          </a:lnRef>
          <a:fillRef idx="0">
            <a:schemeClr val="accent2"/>
          </a:fillRef>
          <a:effectRef idx="1">
            <a:schemeClr val="accent2"/>
          </a:effectRef>
          <a:fontRef idx="minor">
            <a:schemeClr val="tx1"/>
          </a:fontRef>
        </p:style>
      </p:cxnSp>
      <p:sp>
        <p:nvSpPr>
          <p:cNvPr id="62547"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2548"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2549"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167" name="Oval 166"/>
          <p:cNvSpPr/>
          <p:nvPr/>
        </p:nvSpPr>
        <p:spPr>
          <a:xfrm>
            <a:off x="594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cxnSp>
        <p:nvCxnSpPr>
          <p:cNvPr id="168" name="Straight Connector 167"/>
          <p:cNvCxnSpPr>
            <a:stCxn id="167" idx="2"/>
            <a:endCxn id="167" idx="6"/>
          </p:cNvCxnSpPr>
          <p:nvPr/>
        </p:nvCxnSpPr>
        <p:spPr>
          <a:xfrm rot="10800000" flipH="1">
            <a:off x="594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169" name="Straight Arrow Connector 168"/>
          <p:cNvCxnSpPr/>
          <p:nvPr/>
        </p:nvCxnSpPr>
        <p:spPr>
          <a:xfrm rot="16200000" flipH="1">
            <a:off x="5600700" y="1638300"/>
            <a:ext cx="914400" cy="76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70" name="Straight Connector 169"/>
          <p:cNvCxnSpPr/>
          <p:nvPr/>
        </p:nvCxnSpPr>
        <p:spPr>
          <a:xfrm rot="16200000" flipH="1">
            <a:off x="5867400" y="2133600"/>
            <a:ext cx="4572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71" name="Straight Arrow Connector 170"/>
          <p:cNvCxnSpPr/>
          <p:nvPr/>
        </p:nvCxnSpPr>
        <p:spPr>
          <a:xfrm rot="5400000">
            <a:off x="1827213" y="1676400"/>
            <a:ext cx="915988" cy="158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72" name="Straight Arrow Connector 171"/>
          <p:cNvCxnSpPr/>
          <p:nvPr/>
        </p:nvCxnSpPr>
        <p:spPr>
          <a:xfrm flipV="1">
            <a:off x="6400800" y="2286000"/>
            <a:ext cx="762000" cy="685800"/>
          </a:xfrm>
          <a:prstGeom prst="straightConnector1">
            <a:avLst/>
          </a:prstGeom>
          <a:ln w="25400">
            <a:solidFill>
              <a:srgbClr val="003300"/>
            </a:solidFill>
            <a:tailEnd type="arrow"/>
          </a:ln>
        </p:spPr>
        <p:style>
          <a:lnRef idx="1">
            <a:schemeClr val="accent1"/>
          </a:lnRef>
          <a:fillRef idx="0">
            <a:schemeClr val="accent1"/>
          </a:fillRef>
          <a:effectRef idx="0">
            <a:schemeClr val="accent1"/>
          </a:effectRef>
          <a:fontRef idx="minor">
            <a:schemeClr val="tx1"/>
          </a:fontRef>
        </p:style>
      </p:cxnSp>
      <p:sp>
        <p:nvSpPr>
          <p:cNvPr id="62556" name="Rectangle 172"/>
          <p:cNvSpPr>
            <a:spLocks noChangeArrowheads="1"/>
          </p:cNvSpPr>
          <p:nvPr/>
        </p:nvSpPr>
        <p:spPr bwMode="auto">
          <a:xfrm>
            <a:off x="6019800" y="2971800"/>
            <a:ext cx="53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003300"/>
                </a:solidFill>
              </a:rPr>
              <a:t>Sr</a:t>
            </a:r>
            <a:r>
              <a:rPr lang="en-US" altLang="en-US" sz="1800" b="1" baseline="30000" dirty="0">
                <a:solidFill>
                  <a:srgbClr val="003300"/>
                </a:solidFill>
              </a:rPr>
              <a:t>+2</a:t>
            </a:r>
          </a:p>
        </p:txBody>
      </p:sp>
      <p:cxnSp>
        <p:nvCxnSpPr>
          <p:cNvPr id="179" name="Straight Arrow Connector 178"/>
          <p:cNvCxnSpPr/>
          <p:nvPr/>
        </p:nvCxnSpPr>
        <p:spPr>
          <a:xfrm>
            <a:off x="1676400" y="4648200"/>
            <a:ext cx="68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0" name="Straight Arrow Connector 179"/>
          <p:cNvCxnSpPr/>
          <p:nvPr/>
        </p:nvCxnSpPr>
        <p:spPr>
          <a:xfrm>
            <a:off x="2590800" y="5410200"/>
            <a:ext cx="68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2559" name="TextBox 180"/>
          <p:cNvSpPr txBox="1">
            <a:spLocks noChangeArrowheads="1"/>
          </p:cNvSpPr>
          <p:nvPr/>
        </p:nvSpPr>
        <p:spPr bwMode="auto">
          <a:xfrm>
            <a:off x="2362200" y="3810000"/>
            <a:ext cx="53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0000FF"/>
                </a:solidFill>
              </a:rPr>
              <a:t>OX</a:t>
            </a:r>
          </a:p>
        </p:txBody>
      </p:sp>
      <p:sp>
        <p:nvSpPr>
          <p:cNvPr id="62560" name="Rectangle 181"/>
          <p:cNvSpPr>
            <a:spLocks noChangeArrowheads="1"/>
          </p:cNvSpPr>
          <p:nvPr/>
        </p:nvSpPr>
        <p:spPr bwMode="auto">
          <a:xfrm>
            <a:off x="7361238" y="3810000"/>
            <a:ext cx="573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0000FF"/>
                </a:solidFill>
              </a:rPr>
              <a:t>RED</a:t>
            </a:r>
          </a:p>
        </p:txBody>
      </p:sp>
      <p:cxnSp>
        <p:nvCxnSpPr>
          <p:cNvPr id="2" name="Straight Arrow Connector 179"/>
          <p:cNvCxnSpPr/>
          <p:nvPr/>
        </p:nvCxnSpPr>
        <p:spPr>
          <a:xfrm>
            <a:off x="4191000" y="6324600"/>
            <a:ext cx="685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Line 2"/>
          <p:cNvSpPr>
            <a:spLocks noChangeShapeType="1"/>
          </p:cNvSpPr>
          <p:nvPr/>
        </p:nvSpPr>
        <p:spPr bwMode="auto">
          <a:xfrm>
            <a:off x="963613" y="1333500"/>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491" name="Line 3"/>
          <p:cNvSpPr>
            <a:spLocks noChangeShapeType="1"/>
          </p:cNvSpPr>
          <p:nvPr/>
        </p:nvSpPr>
        <p:spPr bwMode="auto">
          <a:xfrm>
            <a:off x="2632075" y="1333500"/>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492" name="Line 4"/>
          <p:cNvSpPr>
            <a:spLocks noChangeShapeType="1"/>
          </p:cNvSpPr>
          <p:nvPr/>
        </p:nvSpPr>
        <p:spPr bwMode="auto">
          <a:xfrm>
            <a:off x="5788025" y="1333500"/>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493" name="Line 5"/>
          <p:cNvSpPr>
            <a:spLocks noChangeShapeType="1"/>
          </p:cNvSpPr>
          <p:nvPr/>
        </p:nvSpPr>
        <p:spPr bwMode="auto">
          <a:xfrm>
            <a:off x="7456488" y="1333500"/>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494" name="Line 6"/>
          <p:cNvSpPr>
            <a:spLocks noChangeShapeType="1"/>
          </p:cNvSpPr>
          <p:nvPr/>
        </p:nvSpPr>
        <p:spPr bwMode="auto">
          <a:xfrm>
            <a:off x="990600" y="3516312"/>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495" name="Line 7"/>
          <p:cNvSpPr>
            <a:spLocks noChangeShapeType="1"/>
          </p:cNvSpPr>
          <p:nvPr/>
        </p:nvSpPr>
        <p:spPr bwMode="auto">
          <a:xfrm>
            <a:off x="5791200" y="3516312"/>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496" name="Rectangle 8"/>
          <p:cNvSpPr>
            <a:spLocks noChangeArrowheads="1"/>
          </p:cNvSpPr>
          <p:nvPr/>
        </p:nvSpPr>
        <p:spPr bwMode="auto">
          <a:xfrm>
            <a:off x="1181100" y="715962"/>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3497" name="Rectangle 9"/>
          <p:cNvSpPr>
            <a:spLocks noChangeArrowheads="1"/>
          </p:cNvSpPr>
          <p:nvPr/>
        </p:nvSpPr>
        <p:spPr bwMode="auto">
          <a:xfrm>
            <a:off x="7010400" y="715962"/>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3498" name="Oval 10"/>
          <p:cNvSpPr>
            <a:spLocks noChangeArrowheads="1"/>
          </p:cNvSpPr>
          <p:nvPr/>
        </p:nvSpPr>
        <p:spPr bwMode="auto">
          <a:xfrm>
            <a:off x="2095500" y="1676400"/>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3499" name="Oval 11"/>
          <p:cNvSpPr>
            <a:spLocks noChangeArrowheads="1"/>
          </p:cNvSpPr>
          <p:nvPr/>
        </p:nvSpPr>
        <p:spPr bwMode="auto">
          <a:xfrm>
            <a:off x="5867400" y="1676400"/>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3500" name="Line 12"/>
          <p:cNvSpPr>
            <a:spLocks noChangeShapeType="1"/>
          </p:cNvSpPr>
          <p:nvPr/>
        </p:nvSpPr>
        <p:spPr bwMode="auto">
          <a:xfrm flipV="1">
            <a:off x="2095500" y="715962"/>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01" name="Line 13"/>
          <p:cNvSpPr>
            <a:spLocks noChangeShapeType="1"/>
          </p:cNvSpPr>
          <p:nvPr/>
        </p:nvSpPr>
        <p:spPr bwMode="auto">
          <a:xfrm flipV="1">
            <a:off x="6210300" y="715962"/>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02" name="Line 14"/>
          <p:cNvSpPr>
            <a:spLocks noChangeShapeType="1"/>
          </p:cNvSpPr>
          <p:nvPr/>
        </p:nvSpPr>
        <p:spPr bwMode="auto">
          <a:xfrm flipH="1" flipV="1">
            <a:off x="5867400" y="1047750"/>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03" name="Line 15"/>
          <p:cNvSpPr>
            <a:spLocks noChangeShapeType="1"/>
          </p:cNvSpPr>
          <p:nvPr/>
        </p:nvSpPr>
        <p:spPr bwMode="auto">
          <a:xfrm flipH="1">
            <a:off x="2095500" y="715962"/>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04" name="Line 16"/>
          <p:cNvSpPr>
            <a:spLocks noChangeShapeType="1"/>
          </p:cNvSpPr>
          <p:nvPr/>
        </p:nvSpPr>
        <p:spPr bwMode="auto">
          <a:xfrm flipH="1" flipV="1">
            <a:off x="2449513" y="1047750"/>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05" name="Line 17"/>
          <p:cNvSpPr>
            <a:spLocks noChangeShapeType="1"/>
          </p:cNvSpPr>
          <p:nvPr/>
        </p:nvSpPr>
        <p:spPr bwMode="auto">
          <a:xfrm>
            <a:off x="2449513" y="1047750"/>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06" name="Line 18"/>
          <p:cNvSpPr>
            <a:spLocks noChangeShapeType="1"/>
          </p:cNvSpPr>
          <p:nvPr/>
        </p:nvSpPr>
        <p:spPr bwMode="auto">
          <a:xfrm>
            <a:off x="5788025" y="14478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07" name="Line 19"/>
          <p:cNvSpPr>
            <a:spLocks noChangeShapeType="1"/>
          </p:cNvSpPr>
          <p:nvPr/>
        </p:nvSpPr>
        <p:spPr bwMode="auto">
          <a:xfrm>
            <a:off x="6210300" y="1390650"/>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08" name="Line 20"/>
          <p:cNvSpPr>
            <a:spLocks noChangeShapeType="1"/>
          </p:cNvSpPr>
          <p:nvPr/>
        </p:nvSpPr>
        <p:spPr bwMode="auto">
          <a:xfrm flipV="1">
            <a:off x="6667500" y="1390650"/>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09" name="Line 21"/>
          <p:cNvSpPr>
            <a:spLocks noChangeShapeType="1"/>
          </p:cNvSpPr>
          <p:nvPr/>
        </p:nvSpPr>
        <p:spPr bwMode="auto">
          <a:xfrm>
            <a:off x="7296150" y="1390650"/>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10" name="Line 22"/>
          <p:cNvSpPr>
            <a:spLocks noChangeShapeType="1"/>
          </p:cNvSpPr>
          <p:nvPr/>
        </p:nvSpPr>
        <p:spPr bwMode="auto">
          <a:xfrm>
            <a:off x="963613" y="1447800"/>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11" name="Line 23"/>
          <p:cNvSpPr>
            <a:spLocks noChangeShapeType="1"/>
          </p:cNvSpPr>
          <p:nvPr/>
        </p:nvSpPr>
        <p:spPr bwMode="auto">
          <a:xfrm flipV="1">
            <a:off x="1466850" y="1447800"/>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12" name="Line 24"/>
          <p:cNvSpPr>
            <a:spLocks noChangeShapeType="1"/>
          </p:cNvSpPr>
          <p:nvPr/>
        </p:nvSpPr>
        <p:spPr bwMode="auto">
          <a:xfrm>
            <a:off x="1809750" y="1447800"/>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13" name="Line 25"/>
          <p:cNvSpPr>
            <a:spLocks noChangeShapeType="1"/>
          </p:cNvSpPr>
          <p:nvPr/>
        </p:nvSpPr>
        <p:spPr bwMode="auto">
          <a:xfrm flipV="1">
            <a:off x="2449513" y="1504950"/>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14" name="Line 26"/>
          <p:cNvSpPr>
            <a:spLocks noChangeShapeType="1"/>
          </p:cNvSpPr>
          <p:nvPr/>
        </p:nvSpPr>
        <p:spPr bwMode="auto">
          <a:xfrm flipV="1">
            <a:off x="1295400" y="315912"/>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15" name="Line 27"/>
          <p:cNvSpPr>
            <a:spLocks noChangeShapeType="1"/>
          </p:cNvSpPr>
          <p:nvPr/>
        </p:nvSpPr>
        <p:spPr bwMode="auto">
          <a:xfrm flipV="1">
            <a:off x="7124700" y="315912"/>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16" name="Line 28"/>
          <p:cNvSpPr>
            <a:spLocks noChangeShapeType="1"/>
          </p:cNvSpPr>
          <p:nvPr/>
        </p:nvSpPr>
        <p:spPr bwMode="auto">
          <a:xfrm>
            <a:off x="1295400" y="315912"/>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3517" name="Oval 29"/>
          <p:cNvSpPr>
            <a:spLocks noChangeArrowheads="1"/>
          </p:cNvSpPr>
          <p:nvPr/>
        </p:nvSpPr>
        <p:spPr bwMode="auto">
          <a:xfrm>
            <a:off x="3867150" y="104775"/>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3518" name="Text Box 30"/>
          <p:cNvSpPr txBox="1">
            <a:spLocks noChangeArrowheads="1"/>
          </p:cNvSpPr>
          <p:nvPr/>
        </p:nvSpPr>
        <p:spPr bwMode="auto">
          <a:xfrm>
            <a:off x="3981450" y="247650"/>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dirty="0">
                <a:solidFill>
                  <a:srgbClr val="000000"/>
                </a:solidFill>
                <a:latin typeface="Times New Roman" pitchFamily="18" charset="0"/>
              </a:rPr>
              <a:t>bulb</a:t>
            </a:r>
            <a:endParaRPr lang="en-US" altLang="en-US" sz="1800" dirty="0">
              <a:solidFill>
                <a:srgbClr val="000000"/>
              </a:solidFill>
            </a:endParaRPr>
          </a:p>
        </p:txBody>
      </p:sp>
      <p:sp>
        <p:nvSpPr>
          <p:cNvPr id="63519" name="TextBox 31"/>
          <p:cNvSpPr txBox="1">
            <a:spLocks noChangeArrowheads="1"/>
          </p:cNvSpPr>
          <p:nvPr/>
        </p:nvSpPr>
        <p:spPr bwMode="auto">
          <a:xfrm>
            <a:off x="1143000" y="3592512"/>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AgHCO</a:t>
            </a:r>
            <a:r>
              <a:rPr lang="en-US" altLang="en-US" sz="1800" baseline="-25000" dirty="0">
                <a:solidFill>
                  <a:srgbClr val="000000"/>
                </a:solidFill>
              </a:rPr>
              <a:t>3(AQ)</a:t>
            </a:r>
          </a:p>
        </p:txBody>
      </p:sp>
      <p:sp>
        <p:nvSpPr>
          <p:cNvPr id="63520" name="TextBox 33"/>
          <p:cNvSpPr txBox="1">
            <a:spLocks noChangeArrowheads="1"/>
          </p:cNvSpPr>
          <p:nvPr/>
        </p:nvSpPr>
        <p:spPr bwMode="auto">
          <a:xfrm>
            <a:off x="5943600" y="3592512"/>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MgCrO</a:t>
            </a:r>
            <a:r>
              <a:rPr lang="en-US" altLang="en-US" sz="1800" baseline="-25000" dirty="0">
                <a:solidFill>
                  <a:srgbClr val="000000"/>
                </a:solidFill>
              </a:rPr>
              <a:t>4(AQ)</a:t>
            </a:r>
          </a:p>
        </p:txBody>
      </p:sp>
      <p:sp>
        <p:nvSpPr>
          <p:cNvPr id="63521" name="TextBox 34"/>
          <p:cNvSpPr txBox="1">
            <a:spLocks noChangeArrowheads="1"/>
          </p:cNvSpPr>
          <p:nvPr/>
        </p:nvSpPr>
        <p:spPr bwMode="auto">
          <a:xfrm>
            <a:off x="1143000" y="2220912"/>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Ag</a:t>
            </a:r>
          </a:p>
        </p:txBody>
      </p:sp>
      <p:sp>
        <p:nvSpPr>
          <p:cNvPr id="63522" name="TextBox 35"/>
          <p:cNvSpPr txBox="1">
            <a:spLocks noChangeArrowheads="1"/>
          </p:cNvSpPr>
          <p:nvPr/>
        </p:nvSpPr>
        <p:spPr bwMode="auto">
          <a:xfrm>
            <a:off x="6934200" y="2297112"/>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p>
        </p:txBody>
      </p:sp>
      <p:sp>
        <p:nvSpPr>
          <p:cNvPr id="63523" name="TextBox 36"/>
          <p:cNvSpPr txBox="1">
            <a:spLocks noChangeArrowheads="1"/>
          </p:cNvSpPr>
          <p:nvPr/>
        </p:nvSpPr>
        <p:spPr bwMode="auto">
          <a:xfrm>
            <a:off x="3429000" y="1077912"/>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rPr>
              <a:t> </a:t>
            </a:r>
          </a:p>
        </p:txBody>
      </p:sp>
      <p:sp>
        <p:nvSpPr>
          <p:cNvPr id="63524" name="TextBox 37"/>
          <p:cNvSpPr txBox="1">
            <a:spLocks noChangeArrowheads="1"/>
          </p:cNvSpPr>
          <p:nvPr/>
        </p:nvSpPr>
        <p:spPr bwMode="auto">
          <a:xfrm>
            <a:off x="3429000" y="696912"/>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Li</a:t>
            </a:r>
            <a:r>
              <a:rPr lang="en-US" altLang="en-US" sz="1800" baseline="-25000" dirty="0">
                <a:solidFill>
                  <a:srgbClr val="FF0000"/>
                </a:solidFill>
              </a:rPr>
              <a:t>3</a:t>
            </a:r>
            <a:r>
              <a:rPr lang="en-US" altLang="en-US" sz="1800" dirty="0">
                <a:solidFill>
                  <a:srgbClr val="FF0000"/>
                </a:solidFill>
              </a:rPr>
              <a:t>(PO</a:t>
            </a:r>
            <a:r>
              <a:rPr lang="en-US" altLang="en-US" sz="1800" baseline="-25000" dirty="0">
                <a:solidFill>
                  <a:srgbClr val="FF0000"/>
                </a:solidFill>
              </a:rPr>
              <a:t>4</a:t>
            </a:r>
            <a:r>
              <a:rPr lang="en-US" altLang="en-US" sz="1800" dirty="0">
                <a:solidFill>
                  <a:srgbClr val="FF0000"/>
                </a:solidFill>
              </a:rPr>
              <a:t>)</a:t>
            </a:r>
            <a:r>
              <a:rPr lang="en-US" altLang="en-US" sz="1800" baseline="-25000" dirty="0">
                <a:solidFill>
                  <a:srgbClr val="FF0000"/>
                </a:solidFill>
              </a:rPr>
              <a:t>(AQ)</a:t>
            </a:r>
          </a:p>
        </p:txBody>
      </p:sp>
      <p:cxnSp>
        <p:nvCxnSpPr>
          <p:cNvPr id="66" name="Straight Arrow Connector 65"/>
          <p:cNvCxnSpPr/>
          <p:nvPr/>
        </p:nvCxnSpPr>
        <p:spPr>
          <a:xfrm rot="5400000" flipH="1" flipV="1">
            <a:off x="1676400" y="3287712"/>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7" name="Straight Arrow Connector 66"/>
          <p:cNvCxnSpPr/>
          <p:nvPr/>
        </p:nvCxnSpPr>
        <p:spPr>
          <a:xfrm rot="5400000" flipH="1" flipV="1">
            <a:off x="6248400" y="3211512"/>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207" name="TextBox 67"/>
          <p:cNvSpPr txBox="1">
            <a:spLocks noChangeArrowheads="1"/>
          </p:cNvSpPr>
          <p:nvPr/>
        </p:nvSpPr>
        <p:spPr bwMode="auto">
          <a:xfrm>
            <a:off x="0" y="4318732"/>
            <a:ext cx="86868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000" dirty="0">
                <a:solidFill>
                  <a:srgbClr val="3333CC"/>
                </a:solidFill>
                <a:latin typeface="Times New Roman" panose="02020603050405020304" pitchFamily="18" charset="0"/>
                <a:cs typeface="Times New Roman" panose="02020603050405020304" pitchFamily="18" charset="0"/>
              </a:rPr>
              <a:t>    	 ½ ox: _________________________________</a:t>
            </a:r>
          </a:p>
          <a:p>
            <a:pPr eaLnBrk="1" hangingPunct="1">
              <a:defRPr/>
            </a:pPr>
            <a:endParaRPr lang="en-US" altLang="en-US" sz="2000" dirty="0">
              <a:solidFill>
                <a:srgbClr val="3333CC"/>
              </a:solidFill>
              <a:latin typeface="Times New Roman" panose="02020603050405020304" pitchFamily="18" charset="0"/>
              <a:cs typeface="Times New Roman" panose="02020603050405020304" pitchFamily="18" charset="0"/>
            </a:endParaRPr>
          </a:p>
          <a:p>
            <a:pPr eaLnBrk="1" hangingPunct="1">
              <a:defRPr/>
            </a:pPr>
            <a:br>
              <a:rPr lang="en-US" altLang="en-US" sz="2000" dirty="0">
                <a:solidFill>
                  <a:srgbClr val="3333CC"/>
                </a:solidFill>
                <a:latin typeface="Times New Roman" panose="02020603050405020304" pitchFamily="18" charset="0"/>
                <a:cs typeface="Times New Roman" panose="02020603050405020304" pitchFamily="18" charset="0"/>
              </a:rPr>
            </a:br>
            <a:r>
              <a:rPr lang="en-US" altLang="en-US" sz="2000" dirty="0">
                <a:solidFill>
                  <a:srgbClr val="3333CC"/>
                </a:solidFill>
                <a:latin typeface="Times New Roman" panose="02020603050405020304" pitchFamily="18" charset="0"/>
                <a:cs typeface="Times New Roman" panose="02020603050405020304" pitchFamily="18" charset="0"/>
              </a:rPr>
              <a:t>  	 ½ red: __________________________________</a:t>
            </a:r>
          </a:p>
          <a:p>
            <a:pPr eaLnBrk="1" hangingPunct="1">
              <a:defRPr/>
            </a:pPr>
            <a:endParaRPr lang="en-US" altLang="en-US" sz="2000" dirty="0">
              <a:solidFill>
                <a:srgbClr val="3333CC"/>
              </a:solidFill>
              <a:latin typeface="Times New Roman" panose="02020603050405020304" pitchFamily="18" charset="0"/>
              <a:cs typeface="Times New Roman" panose="02020603050405020304" pitchFamily="18" charset="0"/>
            </a:endParaRPr>
          </a:p>
          <a:p>
            <a:pPr eaLnBrk="1" hangingPunct="1">
              <a:defRPr/>
            </a:pPr>
            <a:endParaRPr lang="en-US" altLang="en-US" sz="2000" dirty="0">
              <a:solidFill>
                <a:srgbClr val="3333CC"/>
              </a:solidFill>
              <a:latin typeface="Times New Roman" panose="02020603050405020304" pitchFamily="18" charset="0"/>
              <a:cs typeface="Times New Roman" panose="02020603050405020304" pitchFamily="18" charset="0"/>
            </a:endParaRPr>
          </a:p>
          <a:p>
            <a:pPr eaLnBrk="1" hangingPunct="1">
              <a:defRPr/>
            </a:pPr>
            <a:r>
              <a:rPr lang="en-US" altLang="en-US" sz="2000" dirty="0">
                <a:solidFill>
                  <a:srgbClr val="3333CC"/>
                </a:solidFill>
                <a:latin typeface="Times New Roman" panose="02020603050405020304" pitchFamily="18" charset="0"/>
                <a:cs typeface="Times New Roman" panose="02020603050405020304" pitchFamily="18" charset="0"/>
              </a:rPr>
              <a:t>   NET IONIC EQ: ________________________________________</a:t>
            </a:r>
          </a:p>
          <a:p>
            <a:pPr eaLnBrk="1" hangingPunct="1">
              <a:defRPr/>
            </a:pPr>
            <a:r>
              <a:rPr lang="en-US" altLang="en-US" sz="2000" dirty="0">
                <a:solidFill>
                  <a:srgbClr val="3333CC"/>
                </a:solidFill>
                <a:latin typeface="Times New Roman" panose="02020603050405020304" pitchFamily="18" charset="0"/>
                <a:cs typeface="Times New Roman" panose="02020603050405020304" pitchFamily="18" charset="0"/>
              </a:rPr>
              <a:t>     Also name the two solutions, and the salt,  properly.         </a:t>
            </a:r>
            <a:r>
              <a:rPr lang="en-US" altLang="en-US" sz="2000" b="1" dirty="0">
                <a:solidFill>
                  <a:schemeClr val="tx1">
                    <a:lumMod val="95000"/>
                    <a:lumOff val="5000"/>
                  </a:schemeClr>
                </a:solidFill>
                <a:latin typeface="Times New Roman" panose="02020603050405020304" pitchFamily="18" charset="0"/>
                <a:cs typeface="Times New Roman" panose="02020603050405020304" pitchFamily="18" charset="0"/>
              </a:rPr>
              <a:t>55. Death of this cell?</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5"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6"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7"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8"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9"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0"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1"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2"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3"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4"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5"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6"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7"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8"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9"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0"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1"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2"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3"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4"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5"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6"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7"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8"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9"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40"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41"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42"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dirty="0">
                <a:solidFill>
                  <a:srgbClr val="000000"/>
                </a:solidFill>
                <a:latin typeface="Times New Roman" pitchFamily="18" charset="0"/>
              </a:rPr>
              <a:t>bulb</a:t>
            </a:r>
            <a:endParaRPr lang="en-US" altLang="en-US" sz="1800" dirty="0">
              <a:solidFill>
                <a:srgbClr val="000000"/>
              </a:solidFill>
            </a:endParaRPr>
          </a:p>
        </p:txBody>
      </p:sp>
      <p:sp>
        <p:nvSpPr>
          <p:cNvPr id="64543"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AgHCO</a:t>
            </a:r>
            <a:r>
              <a:rPr lang="en-US" altLang="en-US" sz="1800" baseline="-25000" dirty="0">
                <a:solidFill>
                  <a:srgbClr val="000000"/>
                </a:solidFill>
              </a:rPr>
              <a:t>3(AQ)</a:t>
            </a:r>
          </a:p>
        </p:txBody>
      </p:sp>
      <p:sp>
        <p:nvSpPr>
          <p:cNvPr id="64544" name="TextBox 33"/>
          <p:cNvSpPr txBox="1">
            <a:spLocks noChangeArrowheads="1"/>
          </p:cNvSpPr>
          <p:nvPr/>
        </p:nvSpPr>
        <p:spPr bwMode="auto">
          <a:xfrm>
            <a:off x="59436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MgCrO</a:t>
            </a:r>
            <a:r>
              <a:rPr lang="en-US" altLang="en-US" sz="1800" baseline="-25000" dirty="0">
                <a:solidFill>
                  <a:srgbClr val="000000"/>
                </a:solidFill>
              </a:rPr>
              <a:t>4(AQ)</a:t>
            </a:r>
          </a:p>
        </p:txBody>
      </p:sp>
      <p:sp>
        <p:nvSpPr>
          <p:cNvPr id="64545"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Ag</a:t>
            </a:r>
          </a:p>
        </p:txBody>
      </p:sp>
      <p:sp>
        <p:nvSpPr>
          <p:cNvPr id="64546" name="TextBox 35"/>
          <p:cNvSpPr txBox="1">
            <a:spLocks noChangeArrowheads="1"/>
          </p:cNvSpPr>
          <p:nvPr/>
        </p:nvSpPr>
        <p:spPr bwMode="auto">
          <a:xfrm>
            <a:off x="6934200" y="25146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p>
        </p:txBody>
      </p:sp>
      <p:sp>
        <p:nvSpPr>
          <p:cNvPr id="64547"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rPr>
              <a:t> </a:t>
            </a:r>
          </a:p>
        </p:txBody>
      </p:sp>
      <p:sp>
        <p:nvSpPr>
          <p:cNvPr id="64548" name="TextBox 37"/>
          <p:cNvSpPr txBox="1">
            <a:spLocks noChangeArrowheads="1"/>
          </p:cNvSpPr>
          <p:nvPr/>
        </p:nvSpPr>
        <p:spPr bwMode="auto">
          <a:xfrm>
            <a:off x="3429000" y="9144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Li</a:t>
            </a:r>
            <a:r>
              <a:rPr lang="en-US" altLang="en-US" sz="1800" baseline="-25000" dirty="0">
                <a:solidFill>
                  <a:srgbClr val="FF0000"/>
                </a:solidFill>
              </a:rPr>
              <a:t>3</a:t>
            </a:r>
            <a:r>
              <a:rPr lang="en-US" altLang="en-US" sz="1800" dirty="0">
                <a:solidFill>
                  <a:srgbClr val="FF0000"/>
                </a:solidFill>
              </a:rPr>
              <a:t>(PO</a:t>
            </a:r>
            <a:r>
              <a:rPr lang="en-US" altLang="en-US" sz="1800" baseline="-25000" dirty="0">
                <a:solidFill>
                  <a:srgbClr val="FF0000"/>
                </a:solidFill>
              </a:rPr>
              <a:t>4</a:t>
            </a:r>
            <a:r>
              <a:rPr lang="en-US" altLang="en-US" sz="1800" dirty="0">
                <a:solidFill>
                  <a:srgbClr val="FF0000"/>
                </a:solidFill>
              </a:rPr>
              <a:t>)</a:t>
            </a:r>
            <a:r>
              <a:rPr lang="en-US" altLang="en-US" sz="1800" baseline="-25000" dirty="0">
                <a:solidFill>
                  <a:srgbClr val="FF0000"/>
                </a:solidFill>
              </a:rPr>
              <a:t>(AQ)</a:t>
            </a:r>
          </a:p>
        </p:txBody>
      </p:sp>
      <p:cxnSp>
        <p:nvCxnSpPr>
          <p:cNvPr id="37" name="Straight Arrow Connector 36"/>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4554" name="Rectangle 41"/>
          <p:cNvSpPr>
            <a:spLocks noChangeArrowheads="1"/>
          </p:cNvSpPr>
          <p:nvPr/>
        </p:nvSpPr>
        <p:spPr bwMode="auto">
          <a:xfrm>
            <a:off x="-40678" y="3539390"/>
            <a:ext cx="12186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800" b="1" dirty="0">
                <a:solidFill>
                  <a:srgbClr val="FF0000"/>
                </a:solidFill>
              </a:rPr>
              <a:t>RED</a:t>
            </a:r>
          </a:p>
        </p:txBody>
      </p:sp>
      <p:sp>
        <p:nvSpPr>
          <p:cNvPr id="64555" name="Rectangle 42"/>
          <p:cNvSpPr>
            <a:spLocks noChangeArrowheads="1"/>
          </p:cNvSpPr>
          <p:nvPr/>
        </p:nvSpPr>
        <p:spPr bwMode="auto">
          <a:xfrm>
            <a:off x="7567862" y="3163947"/>
            <a:ext cx="9202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800" b="1" dirty="0">
                <a:solidFill>
                  <a:srgbClr val="FF0000"/>
                </a:solidFill>
              </a:rPr>
              <a:t>OX</a:t>
            </a:r>
          </a:p>
        </p:txBody>
      </p:sp>
      <p:sp>
        <p:nvSpPr>
          <p:cNvPr id="64556" name="TextBox 43"/>
          <p:cNvSpPr txBox="1">
            <a:spLocks noChangeArrowheads="1"/>
          </p:cNvSpPr>
          <p:nvPr/>
        </p:nvSpPr>
        <p:spPr bwMode="auto">
          <a:xfrm>
            <a:off x="6019800" y="2819400"/>
            <a:ext cx="800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7030A0"/>
                </a:solidFill>
              </a:rPr>
              <a:t>Mg</a:t>
            </a:r>
            <a:r>
              <a:rPr lang="en-US" altLang="en-US" sz="1800" baseline="30000" dirty="0">
                <a:solidFill>
                  <a:srgbClr val="7030A0"/>
                </a:solidFill>
              </a:rPr>
              <a:t>+2</a:t>
            </a:r>
          </a:p>
        </p:txBody>
      </p:sp>
      <p:cxnSp>
        <p:nvCxnSpPr>
          <p:cNvPr id="46" name="Straight Arrow Connector 45"/>
          <p:cNvCxnSpPr/>
          <p:nvPr/>
        </p:nvCxnSpPr>
        <p:spPr>
          <a:xfrm rot="10800000" flipV="1">
            <a:off x="6477000" y="2514600"/>
            <a:ext cx="685800" cy="3048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53" name="Straight Arrow Connector 52"/>
          <p:cNvCxnSpPr/>
          <p:nvPr/>
        </p:nvCxnSpPr>
        <p:spPr>
          <a:xfrm rot="10800000">
            <a:off x="1295400" y="2286000"/>
            <a:ext cx="762000" cy="3810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57" name="Straight Arrow Connector 56"/>
          <p:cNvCxnSpPr/>
          <p:nvPr/>
        </p:nvCxnSpPr>
        <p:spPr>
          <a:xfrm rot="5400000" flipH="1" flipV="1">
            <a:off x="6438900" y="1028700"/>
            <a:ext cx="1447800" cy="1524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0800000">
            <a:off x="4495800" y="304800"/>
            <a:ext cx="2667000" cy="762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flipV="1">
            <a:off x="1295400" y="304800"/>
            <a:ext cx="2590800" cy="762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64567" idx="0"/>
          </p:cNvCxnSpPr>
          <p:nvPr/>
        </p:nvCxnSpPr>
        <p:spPr>
          <a:xfrm rot="16200000" flipH="1">
            <a:off x="533400" y="1143000"/>
            <a:ext cx="1524000" cy="1524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4566" name="Rectangle 66"/>
          <p:cNvSpPr>
            <a:spLocks noChangeArrowheads="1"/>
          </p:cNvSpPr>
          <p:nvPr/>
        </p:nvSpPr>
        <p:spPr bwMode="auto">
          <a:xfrm>
            <a:off x="6934200" y="1905000"/>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FF"/>
                </a:solidFill>
              </a:rPr>
              <a:t>e</a:t>
            </a:r>
            <a:r>
              <a:rPr lang="en-US" altLang="en-US" sz="1800" baseline="30000" dirty="0">
                <a:solidFill>
                  <a:srgbClr val="0000FF"/>
                </a:solidFill>
              </a:rPr>
              <a:t>-1</a:t>
            </a:r>
          </a:p>
        </p:txBody>
      </p:sp>
      <p:sp>
        <p:nvSpPr>
          <p:cNvPr id="64567" name="TextBox 67"/>
          <p:cNvSpPr txBox="1">
            <a:spLocks noChangeArrowheads="1"/>
          </p:cNvSpPr>
          <p:nvPr/>
        </p:nvSpPr>
        <p:spPr bwMode="auto">
          <a:xfrm>
            <a:off x="1143000" y="19812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FF"/>
                </a:solidFill>
              </a:rPr>
              <a:t>e</a:t>
            </a:r>
            <a:r>
              <a:rPr lang="en-US" altLang="en-US" sz="1800" baseline="30000" dirty="0">
                <a:solidFill>
                  <a:srgbClr val="0000FF"/>
                </a:solidFill>
              </a:rPr>
              <a:t>-1</a:t>
            </a:r>
          </a:p>
        </p:txBody>
      </p:sp>
      <p:sp>
        <p:nvSpPr>
          <p:cNvPr id="64571"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72"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3"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4"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5"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6"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7"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8"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79"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0"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cxnSp>
        <p:nvCxnSpPr>
          <p:cNvPr id="94" name="Straight Arrow Connector 93"/>
          <p:cNvCxnSpPr/>
          <p:nvPr/>
        </p:nvCxnSpPr>
        <p:spPr>
          <a:xfrm rot="5400000">
            <a:off x="1827213" y="1676400"/>
            <a:ext cx="915988" cy="158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4584"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85"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6"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7"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8"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9"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90"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91"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97" name="TextBox 108"/>
          <p:cNvSpPr txBox="1">
            <a:spLocks noChangeArrowheads="1"/>
          </p:cNvSpPr>
          <p:nvPr/>
        </p:nvSpPr>
        <p:spPr bwMode="auto">
          <a:xfrm>
            <a:off x="2057400" y="914400"/>
            <a:ext cx="685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Li</a:t>
            </a:r>
            <a:r>
              <a:rPr lang="en-US" altLang="en-US" sz="1800" baseline="30000" dirty="0">
                <a:solidFill>
                  <a:srgbClr val="FF0000"/>
                </a:solidFill>
              </a:rPr>
              <a:t>+1</a:t>
            </a:r>
          </a:p>
        </p:txBody>
      </p:sp>
      <p:sp>
        <p:nvSpPr>
          <p:cNvPr id="64598" name="TextBox 109"/>
          <p:cNvSpPr txBox="1">
            <a:spLocks noChangeArrowheads="1"/>
          </p:cNvSpPr>
          <p:nvPr/>
        </p:nvSpPr>
        <p:spPr bwMode="auto">
          <a:xfrm>
            <a:off x="5638800" y="9144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PO</a:t>
            </a:r>
            <a:r>
              <a:rPr lang="en-US" altLang="en-US" sz="1800" baseline="-25000" dirty="0">
                <a:solidFill>
                  <a:srgbClr val="FF0000"/>
                </a:solidFill>
              </a:rPr>
              <a:t>4</a:t>
            </a:r>
            <a:r>
              <a:rPr lang="en-US" altLang="en-US" sz="1800" baseline="30000" dirty="0">
                <a:solidFill>
                  <a:srgbClr val="FF0000"/>
                </a:solidFill>
              </a:rPr>
              <a:t>-3</a:t>
            </a:r>
          </a:p>
        </p:txBody>
      </p:sp>
      <p:cxnSp>
        <p:nvCxnSpPr>
          <p:cNvPr id="85" name="Straight Connector 84">
            <a:extLst>
              <a:ext uri="{FF2B5EF4-FFF2-40B4-BE49-F238E27FC236}">
                <a16:creationId xmlns:a16="http://schemas.microsoft.com/office/drawing/2014/main" id="{4A8A529A-15CE-4DED-AC9A-2D8F69F0AA37}"/>
              </a:ext>
            </a:extLst>
          </p:cNvPr>
          <p:cNvCxnSpPr/>
          <p:nvPr/>
        </p:nvCxnSpPr>
        <p:spPr>
          <a:xfrm flipH="1" flipV="1">
            <a:off x="3886200" y="190500"/>
            <a:ext cx="73014" cy="198718"/>
          </a:xfrm>
          <a:prstGeom prst="line">
            <a:avLst/>
          </a:prstGeom>
        </p:spPr>
        <p:style>
          <a:lnRef idx="1">
            <a:schemeClr val="accent2"/>
          </a:lnRef>
          <a:fillRef idx="0">
            <a:schemeClr val="accent2"/>
          </a:fillRef>
          <a:effectRef idx="0">
            <a:schemeClr val="accent2"/>
          </a:effectRef>
          <a:fontRef idx="minor">
            <a:schemeClr val="tx1"/>
          </a:fontRef>
        </p:style>
      </p:cxnSp>
      <p:cxnSp>
        <p:nvCxnSpPr>
          <p:cNvPr id="86" name="Straight Connector 85">
            <a:extLst>
              <a:ext uri="{FF2B5EF4-FFF2-40B4-BE49-F238E27FC236}">
                <a16:creationId xmlns:a16="http://schemas.microsoft.com/office/drawing/2014/main" id="{4AB99CD3-3FE3-45D1-B302-B4C3E24C99A3}"/>
              </a:ext>
            </a:extLst>
          </p:cNvPr>
          <p:cNvCxnSpPr>
            <a:cxnSpLocks/>
          </p:cNvCxnSpPr>
          <p:nvPr/>
        </p:nvCxnSpPr>
        <p:spPr>
          <a:xfrm flipV="1">
            <a:off x="4165610" y="84139"/>
            <a:ext cx="0" cy="224490"/>
          </a:xfrm>
          <a:prstGeom prst="line">
            <a:avLst/>
          </a:prstGeom>
        </p:spPr>
        <p:style>
          <a:lnRef idx="1">
            <a:schemeClr val="accent2"/>
          </a:lnRef>
          <a:fillRef idx="0">
            <a:schemeClr val="accent2"/>
          </a:fillRef>
          <a:effectRef idx="0">
            <a:schemeClr val="accent2"/>
          </a:effectRef>
          <a:fontRef idx="minor">
            <a:schemeClr val="tx1"/>
          </a:fontRef>
        </p:style>
      </p:cxnSp>
      <p:cxnSp>
        <p:nvCxnSpPr>
          <p:cNvPr id="88" name="Straight Connector 87">
            <a:extLst>
              <a:ext uri="{FF2B5EF4-FFF2-40B4-BE49-F238E27FC236}">
                <a16:creationId xmlns:a16="http://schemas.microsoft.com/office/drawing/2014/main" id="{385F06AE-608B-4DA9-A1CD-22A9BD9E6ECA}"/>
              </a:ext>
            </a:extLst>
          </p:cNvPr>
          <p:cNvCxnSpPr>
            <a:cxnSpLocks/>
          </p:cNvCxnSpPr>
          <p:nvPr/>
        </p:nvCxnSpPr>
        <p:spPr>
          <a:xfrm flipH="1" flipV="1">
            <a:off x="4227506" y="99079"/>
            <a:ext cx="41270" cy="237914"/>
          </a:xfrm>
          <a:prstGeom prst="line">
            <a:avLst/>
          </a:prstGeom>
        </p:spPr>
        <p:style>
          <a:lnRef idx="1">
            <a:schemeClr val="accent2"/>
          </a:lnRef>
          <a:fillRef idx="0">
            <a:schemeClr val="accent2"/>
          </a:fillRef>
          <a:effectRef idx="0">
            <a:schemeClr val="accent2"/>
          </a:effectRef>
          <a:fontRef idx="minor">
            <a:schemeClr val="tx1"/>
          </a:fontRef>
        </p:style>
      </p:cxnSp>
      <p:cxnSp>
        <p:nvCxnSpPr>
          <p:cNvPr id="89" name="Straight Connector 88">
            <a:extLst>
              <a:ext uri="{FF2B5EF4-FFF2-40B4-BE49-F238E27FC236}">
                <a16:creationId xmlns:a16="http://schemas.microsoft.com/office/drawing/2014/main" id="{69E700A3-69DD-49A8-9BBC-9FE1099B0EFD}"/>
              </a:ext>
            </a:extLst>
          </p:cNvPr>
          <p:cNvCxnSpPr>
            <a:cxnSpLocks/>
          </p:cNvCxnSpPr>
          <p:nvPr/>
        </p:nvCxnSpPr>
        <p:spPr>
          <a:xfrm flipV="1">
            <a:off x="4330705" y="125856"/>
            <a:ext cx="36506" cy="225263"/>
          </a:xfrm>
          <a:prstGeom prst="line">
            <a:avLst/>
          </a:prstGeom>
        </p:spPr>
        <p:style>
          <a:lnRef idx="1">
            <a:schemeClr val="accent2"/>
          </a:lnRef>
          <a:fillRef idx="0">
            <a:schemeClr val="accent2"/>
          </a:fillRef>
          <a:effectRef idx="0">
            <a:schemeClr val="accent2"/>
          </a:effectRef>
          <a:fontRef idx="minor">
            <a:schemeClr val="tx1"/>
          </a:fontRef>
        </p:style>
      </p:cxnSp>
      <p:cxnSp>
        <p:nvCxnSpPr>
          <p:cNvPr id="90" name="Straight Connector 89">
            <a:extLst>
              <a:ext uri="{FF2B5EF4-FFF2-40B4-BE49-F238E27FC236}">
                <a16:creationId xmlns:a16="http://schemas.microsoft.com/office/drawing/2014/main" id="{8EAF12B5-D4AC-4574-A179-E7A7243F5B01}"/>
              </a:ext>
            </a:extLst>
          </p:cNvPr>
          <p:cNvCxnSpPr>
            <a:cxnSpLocks/>
          </p:cNvCxnSpPr>
          <p:nvPr/>
        </p:nvCxnSpPr>
        <p:spPr>
          <a:xfrm flipV="1">
            <a:off x="4403718" y="84139"/>
            <a:ext cx="78594" cy="300316"/>
          </a:xfrm>
          <a:prstGeom prst="line">
            <a:avLst/>
          </a:prstGeom>
        </p:spPr>
        <p:style>
          <a:lnRef idx="1">
            <a:schemeClr val="accent2"/>
          </a:lnRef>
          <a:fillRef idx="0">
            <a:schemeClr val="accent2"/>
          </a:fillRef>
          <a:effectRef idx="0">
            <a:schemeClr val="accent2"/>
          </a:effectRef>
          <a:fontRef idx="minor">
            <a:schemeClr val="tx1"/>
          </a:fontRef>
        </p:style>
      </p:cxnSp>
      <p:cxnSp>
        <p:nvCxnSpPr>
          <p:cNvPr id="93" name="Straight Connector 92">
            <a:extLst>
              <a:ext uri="{FF2B5EF4-FFF2-40B4-BE49-F238E27FC236}">
                <a16:creationId xmlns:a16="http://schemas.microsoft.com/office/drawing/2014/main" id="{5CE8B0F3-D451-4F5B-B071-10759E0814F4}"/>
              </a:ext>
            </a:extLst>
          </p:cNvPr>
          <p:cNvCxnSpPr/>
          <p:nvPr/>
        </p:nvCxnSpPr>
        <p:spPr>
          <a:xfrm flipH="1" flipV="1">
            <a:off x="4025905" y="128167"/>
            <a:ext cx="73014" cy="198718"/>
          </a:xfrm>
          <a:prstGeom prst="line">
            <a:avLst/>
          </a:prstGeom>
        </p:spPr>
        <p:style>
          <a:lnRef idx="1">
            <a:schemeClr val="accent2"/>
          </a:lnRef>
          <a:fillRef idx="0">
            <a:schemeClr val="accent2"/>
          </a:fillRef>
          <a:effectRef idx="0">
            <a:schemeClr val="accent2"/>
          </a:effectRef>
          <a:fontRef idx="minor">
            <a:schemeClr val="tx1"/>
          </a:fontRef>
        </p:style>
      </p:cxnSp>
      <p:sp>
        <p:nvSpPr>
          <p:cNvPr id="95" name="TextBox 38">
            <a:extLst>
              <a:ext uri="{FF2B5EF4-FFF2-40B4-BE49-F238E27FC236}">
                <a16:creationId xmlns:a16="http://schemas.microsoft.com/office/drawing/2014/main" id="{680C3168-46AF-4C12-96AA-7F2E55A96F44}"/>
              </a:ext>
            </a:extLst>
          </p:cNvPr>
          <p:cNvSpPr txBox="1">
            <a:spLocks noChangeArrowheads="1"/>
          </p:cNvSpPr>
          <p:nvPr/>
        </p:nvSpPr>
        <p:spPr bwMode="auto">
          <a:xfrm>
            <a:off x="0" y="4465344"/>
            <a:ext cx="9144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rgbClr val="7030A0"/>
                </a:solidFill>
              </a:rPr>
              <a:t>½ ox:  </a:t>
            </a:r>
            <a:endParaRPr lang="en-US" altLang="en-US" sz="2400" baseline="30000" dirty="0">
              <a:solidFill>
                <a:srgbClr val="7030A0"/>
              </a:solidFill>
            </a:endParaRPr>
          </a:p>
          <a:p>
            <a:pPr eaLnBrk="1" hangingPunct="1">
              <a:spcBef>
                <a:spcPct val="0"/>
              </a:spcBef>
              <a:buFontTx/>
              <a:buNone/>
            </a:pPr>
            <a:br>
              <a:rPr lang="en-US" altLang="en-US" sz="2400" dirty="0">
                <a:solidFill>
                  <a:srgbClr val="7030A0"/>
                </a:solidFill>
              </a:rPr>
            </a:br>
            <a:r>
              <a:rPr lang="en-US" altLang="en-US" sz="2400" dirty="0">
                <a:solidFill>
                  <a:srgbClr val="7030A0"/>
                </a:solidFill>
              </a:rPr>
              <a:t>½ red:  </a:t>
            </a:r>
          </a:p>
          <a:p>
            <a:pPr eaLnBrk="1" hangingPunct="1">
              <a:spcBef>
                <a:spcPct val="0"/>
              </a:spcBef>
              <a:buFontTx/>
              <a:buNone/>
            </a:pPr>
            <a:endParaRPr lang="en-US" altLang="en-US" sz="1800" dirty="0">
              <a:solidFill>
                <a:srgbClr val="FF0000"/>
              </a:solidFill>
            </a:endParaRPr>
          </a:p>
          <a:p>
            <a:pPr eaLnBrk="1" hangingPunct="1">
              <a:spcBef>
                <a:spcPct val="0"/>
              </a:spcBef>
              <a:buFontTx/>
              <a:buNone/>
            </a:pPr>
            <a:r>
              <a:rPr lang="en-US" altLang="en-US" sz="2400" dirty="0">
                <a:solidFill>
                  <a:srgbClr val="000000"/>
                </a:solidFill>
              </a:rPr>
              <a:t>NET IONIC EQ:  </a:t>
            </a:r>
          </a:p>
          <a:p>
            <a:pPr eaLnBrk="1" hangingPunct="1">
              <a:spcBef>
                <a:spcPct val="0"/>
              </a:spcBef>
              <a:buFontTx/>
              <a:buNone/>
            </a:pPr>
            <a:r>
              <a:rPr lang="en-US" altLang="en-US" sz="1800" dirty="0">
                <a:solidFill>
                  <a:srgbClr val="FF0000"/>
                </a:solidFill>
              </a:rPr>
              <a:t>Silver hydrogen carbonate and magnesium chromate solutions, with lithium phosphate salt solution.  </a:t>
            </a:r>
            <a:r>
              <a:rPr lang="en-US" altLang="en-US" sz="1800" dirty="0">
                <a:solidFill>
                  <a:srgbClr val="000099"/>
                </a:solidFill>
              </a:rPr>
              <a:t>BATTERY DIES RUN OUT OF ANODE, SALT IONS, OR CATHODE SIDE CATIONS.  </a:t>
            </a:r>
            <a:endParaRPr lang="en-US" altLang="en-US" sz="18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0" y="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5400" dirty="0">
                <a:solidFill>
                  <a:srgbClr val="000099"/>
                </a:solidFill>
                <a:latin typeface="Times New Roman" panose="02020603050405020304" pitchFamily="18" charset="0"/>
                <a:cs typeface="Times New Roman" panose="02020603050405020304" pitchFamily="18" charset="0"/>
              </a:rPr>
              <a:t>Mg°</a:t>
            </a:r>
            <a:r>
              <a:rPr lang="en-US" altLang="en-US" sz="5400" dirty="0">
                <a:solidFill>
                  <a:srgbClr val="000000"/>
                </a:solidFill>
                <a:latin typeface="Times New Roman" panose="02020603050405020304" pitchFamily="18" charset="0"/>
                <a:cs typeface="Times New Roman" panose="02020603050405020304" pitchFamily="18" charset="0"/>
              </a:rPr>
              <a:t> +  </a:t>
            </a:r>
            <a:r>
              <a:rPr lang="en-US" altLang="en-US" sz="5400" dirty="0">
                <a:solidFill>
                  <a:srgbClr val="FF0000"/>
                </a:solidFill>
                <a:latin typeface="Times New Roman" panose="02020603050405020304" pitchFamily="18" charset="0"/>
                <a:cs typeface="Times New Roman" panose="02020603050405020304" pitchFamily="18" charset="0"/>
              </a:rPr>
              <a:t>S°</a:t>
            </a:r>
            <a:r>
              <a:rPr lang="en-US" altLang="en-US" sz="5400" dirty="0">
                <a:solidFill>
                  <a:srgbClr val="000000"/>
                </a:solidFill>
                <a:latin typeface="Times New Roman" panose="02020603050405020304" pitchFamily="18" charset="0"/>
                <a:cs typeface="Times New Roman" panose="02020603050405020304" pitchFamily="18" charset="0"/>
              </a:rPr>
              <a:t> →  </a:t>
            </a:r>
            <a:r>
              <a:rPr lang="en-US" altLang="en-US" sz="5400" dirty="0">
                <a:solidFill>
                  <a:srgbClr val="000099"/>
                </a:solidFill>
                <a:latin typeface="Times New Roman" panose="02020603050405020304" pitchFamily="18" charset="0"/>
                <a:cs typeface="Times New Roman" panose="02020603050405020304" pitchFamily="18" charset="0"/>
              </a:rPr>
              <a:t>Mg</a:t>
            </a:r>
            <a:r>
              <a:rPr lang="en-US" altLang="en-US" sz="5400" baseline="30000" dirty="0">
                <a:solidFill>
                  <a:srgbClr val="000099"/>
                </a:solidFill>
                <a:latin typeface="Times New Roman" panose="02020603050405020304" pitchFamily="18" charset="0"/>
                <a:cs typeface="Times New Roman" panose="02020603050405020304" pitchFamily="18" charset="0"/>
              </a:rPr>
              <a:t>+2</a:t>
            </a:r>
            <a:r>
              <a:rPr lang="en-US" altLang="en-US" sz="5400" dirty="0">
                <a:solidFill>
                  <a:srgbClr val="FF0000"/>
                </a:solidFill>
                <a:latin typeface="Times New Roman" panose="02020603050405020304" pitchFamily="18" charset="0"/>
                <a:cs typeface="Times New Roman" panose="02020603050405020304" pitchFamily="18" charset="0"/>
              </a:rPr>
              <a:t>S</a:t>
            </a:r>
            <a:r>
              <a:rPr lang="en-US" altLang="en-US" sz="5400" baseline="30000" dirty="0">
                <a:solidFill>
                  <a:srgbClr val="FF0000"/>
                </a:solidFill>
                <a:latin typeface="Times New Roman" panose="02020603050405020304" pitchFamily="18" charset="0"/>
                <a:cs typeface="Times New Roman" panose="02020603050405020304" pitchFamily="18" charset="0"/>
              </a:rPr>
              <a:t>-2</a:t>
            </a:r>
            <a:endParaRPr lang="en-US" altLang="en-US" sz="5400" dirty="0">
              <a:solidFill>
                <a:srgbClr val="FF0000"/>
              </a:solidFill>
              <a:latin typeface="Times New Roman" panose="02020603050405020304" pitchFamily="18" charset="0"/>
              <a:cs typeface="Times New Roman" panose="02020603050405020304" pitchFamily="18" charset="0"/>
            </a:endParaRPr>
          </a:p>
        </p:txBody>
      </p:sp>
      <p:sp>
        <p:nvSpPr>
          <p:cNvPr id="6148" name="TextBox 3"/>
          <p:cNvSpPr txBox="1">
            <a:spLocks noChangeArrowheads="1"/>
          </p:cNvSpPr>
          <p:nvPr/>
        </p:nvSpPr>
        <p:spPr bwMode="auto">
          <a:xfrm>
            <a:off x="0" y="990600"/>
            <a:ext cx="9144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742950" indent="-742950" eaLnBrk="1" hangingPunct="1">
              <a:buAutoNum type="arabicPeriod" startAt="12"/>
              <a:defRPr/>
            </a:pPr>
            <a:r>
              <a:rPr lang="en-US" altLang="en-US" sz="4000" dirty="0">
                <a:solidFill>
                  <a:srgbClr val="7030A0"/>
                </a:solidFill>
                <a:latin typeface="Times New Roman" panose="02020603050405020304" pitchFamily="18" charset="0"/>
                <a:cs typeface="Times New Roman" panose="02020603050405020304" pitchFamily="18" charset="0"/>
              </a:rPr>
              <a:t>Redox is the pair of reactions that allows for the balanced transfer of electrons.  </a:t>
            </a:r>
            <a:br>
              <a:rPr lang="en-US" altLang="en-US" sz="4000" dirty="0">
                <a:solidFill>
                  <a:srgbClr val="7030A0"/>
                </a:solidFill>
                <a:latin typeface="Times New Roman" panose="02020603050405020304" pitchFamily="18" charset="0"/>
                <a:cs typeface="Times New Roman" panose="02020603050405020304" pitchFamily="18" charset="0"/>
              </a:rPr>
            </a:br>
            <a:br>
              <a:rPr lang="en-US" altLang="en-US" sz="4000" dirty="0">
                <a:solidFill>
                  <a:srgbClr val="7030A0"/>
                </a:solidFill>
                <a:latin typeface="Times New Roman" panose="02020603050405020304" pitchFamily="18" charset="0"/>
                <a:cs typeface="Times New Roman" panose="02020603050405020304" pitchFamily="18" charset="0"/>
              </a:rPr>
            </a:br>
            <a:r>
              <a:rPr lang="en-US" altLang="en-US" sz="4000" dirty="0">
                <a:solidFill>
                  <a:srgbClr val="7030A0"/>
                </a:solidFill>
                <a:latin typeface="Times New Roman" panose="02020603050405020304" pitchFamily="18" charset="0"/>
                <a:cs typeface="Times New Roman" panose="02020603050405020304" pitchFamily="18" charset="0"/>
              </a:rPr>
              <a:t>Redox in this case is synthesis.  It can be single replacement, it can be decomposition, it can be combustion, etc.</a:t>
            </a:r>
          </a:p>
        </p:txBody>
      </p:sp>
    </p:spTree>
    <p:extLst>
      <p:ext uri="{BB962C8B-B14F-4D97-AF65-F5344CB8AC3E}">
        <p14:creationId xmlns:p14="http://schemas.microsoft.com/office/powerpoint/2010/main" val="81849092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5"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6"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7"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8"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9"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0"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1"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2"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3"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4"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5"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6"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7"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8"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9"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0"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1"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2"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3"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4"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5"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6"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7"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8"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9"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40"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41"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42"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dirty="0">
                <a:solidFill>
                  <a:srgbClr val="000000"/>
                </a:solidFill>
                <a:latin typeface="Times New Roman" pitchFamily="18" charset="0"/>
              </a:rPr>
              <a:t>bulb</a:t>
            </a:r>
            <a:endParaRPr lang="en-US" altLang="en-US" sz="1800" dirty="0">
              <a:solidFill>
                <a:srgbClr val="000000"/>
              </a:solidFill>
            </a:endParaRPr>
          </a:p>
        </p:txBody>
      </p:sp>
      <p:sp>
        <p:nvSpPr>
          <p:cNvPr id="64543"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AgHCO</a:t>
            </a:r>
            <a:r>
              <a:rPr lang="en-US" altLang="en-US" sz="1800" baseline="-25000" dirty="0">
                <a:solidFill>
                  <a:srgbClr val="000000"/>
                </a:solidFill>
              </a:rPr>
              <a:t>3(AQ)</a:t>
            </a:r>
          </a:p>
        </p:txBody>
      </p:sp>
      <p:sp>
        <p:nvSpPr>
          <p:cNvPr id="64544" name="TextBox 33"/>
          <p:cNvSpPr txBox="1">
            <a:spLocks noChangeArrowheads="1"/>
          </p:cNvSpPr>
          <p:nvPr/>
        </p:nvSpPr>
        <p:spPr bwMode="auto">
          <a:xfrm>
            <a:off x="59436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MgCrO</a:t>
            </a:r>
            <a:r>
              <a:rPr lang="en-US" altLang="en-US" sz="1800" baseline="-25000" dirty="0">
                <a:solidFill>
                  <a:srgbClr val="000000"/>
                </a:solidFill>
              </a:rPr>
              <a:t>4(AQ)</a:t>
            </a:r>
          </a:p>
        </p:txBody>
      </p:sp>
      <p:sp>
        <p:nvSpPr>
          <p:cNvPr id="64545"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Ag</a:t>
            </a:r>
          </a:p>
        </p:txBody>
      </p:sp>
      <p:sp>
        <p:nvSpPr>
          <p:cNvPr id="64546" name="TextBox 35"/>
          <p:cNvSpPr txBox="1">
            <a:spLocks noChangeArrowheads="1"/>
          </p:cNvSpPr>
          <p:nvPr/>
        </p:nvSpPr>
        <p:spPr bwMode="auto">
          <a:xfrm>
            <a:off x="6934200" y="25146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p>
        </p:txBody>
      </p:sp>
      <p:sp>
        <p:nvSpPr>
          <p:cNvPr id="64547"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rPr>
              <a:t> </a:t>
            </a:r>
          </a:p>
        </p:txBody>
      </p:sp>
      <p:sp>
        <p:nvSpPr>
          <p:cNvPr id="64548" name="TextBox 37"/>
          <p:cNvSpPr txBox="1">
            <a:spLocks noChangeArrowheads="1"/>
          </p:cNvSpPr>
          <p:nvPr/>
        </p:nvSpPr>
        <p:spPr bwMode="auto">
          <a:xfrm>
            <a:off x="3429000" y="9144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Li</a:t>
            </a:r>
            <a:r>
              <a:rPr lang="en-US" altLang="en-US" sz="1800" baseline="-25000" dirty="0">
                <a:solidFill>
                  <a:srgbClr val="FF0000"/>
                </a:solidFill>
              </a:rPr>
              <a:t>3</a:t>
            </a:r>
            <a:r>
              <a:rPr lang="en-US" altLang="en-US" sz="1800" dirty="0">
                <a:solidFill>
                  <a:srgbClr val="FF0000"/>
                </a:solidFill>
              </a:rPr>
              <a:t>(PO</a:t>
            </a:r>
            <a:r>
              <a:rPr lang="en-US" altLang="en-US" sz="1800" baseline="-25000" dirty="0">
                <a:solidFill>
                  <a:srgbClr val="FF0000"/>
                </a:solidFill>
              </a:rPr>
              <a:t>4</a:t>
            </a:r>
            <a:r>
              <a:rPr lang="en-US" altLang="en-US" sz="1800" dirty="0">
                <a:solidFill>
                  <a:srgbClr val="FF0000"/>
                </a:solidFill>
              </a:rPr>
              <a:t>)</a:t>
            </a:r>
            <a:r>
              <a:rPr lang="en-US" altLang="en-US" sz="1800" baseline="-25000" dirty="0">
                <a:solidFill>
                  <a:srgbClr val="FF0000"/>
                </a:solidFill>
              </a:rPr>
              <a:t>(AQ)</a:t>
            </a:r>
          </a:p>
        </p:txBody>
      </p:sp>
      <p:cxnSp>
        <p:nvCxnSpPr>
          <p:cNvPr id="37" name="Straight Arrow Connector 36"/>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4556" name="TextBox 43"/>
          <p:cNvSpPr txBox="1">
            <a:spLocks noChangeArrowheads="1"/>
          </p:cNvSpPr>
          <p:nvPr/>
        </p:nvSpPr>
        <p:spPr bwMode="auto">
          <a:xfrm>
            <a:off x="6019800" y="2819400"/>
            <a:ext cx="800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7030A0"/>
                </a:solidFill>
              </a:rPr>
              <a:t>Mg</a:t>
            </a:r>
            <a:r>
              <a:rPr lang="en-US" altLang="en-US" sz="1800" baseline="30000" dirty="0">
                <a:solidFill>
                  <a:srgbClr val="7030A0"/>
                </a:solidFill>
              </a:rPr>
              <a:t>+2</a:t>
            </a:r>
          </a:p>
        </p:txBody>
      </p:sp>
      <p:cxnSp>
        <p:nvCxnSpPr>
          <p:cNvPr id="46" name="Straight Arrow Connector 45"/>
          <p:cNvCxnSpPr/>
          <p:nvPr/>
        </p:nvCxnSpPr>
        <p:spPr>
          <a:xfrm rot="10800000" flipV="1">
            <a:off x="6477000" y="2514600"/>
            <a:ext cx="685800" cy="3048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64558" name="Rectangle 50"/>
          <p:cNvSpPr>
            <a:spLocks noChangeArrowheads="1"/>
          </p:cNvSpPr>
          <p:nvPr/>
        </p:nvSpPr>
        <p:spPr bwMode="auto">
          <a:xfrm>
            <a:off x="1905000" y="2667000"/>
            <a:ext cx="582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7030A0"/>
                </a:solidFill>
              </a:rPr>
              <a:t>Ag</a:t>
            </a:r>
            <a:r>
              <a:rPr lang="en-US" altLang="en-US" sz="1800" baseline="30000" dirty="0">
                <a:solidFill>
                  <a:srgbClr val="7030A0"/>
                </a:solidFill>
              </a:rPr>
              <a:t>+1</a:t>
            </a:r>
          </a:p>
        </p:txBody>
      </p:sp>
      <p:cxnSp>
        <p:nvCxnSpPr>
          <p:cNvPr id="53" name="Straight Arrow Connector 52"/>
          <p:cNvCxnSpPr/>
          <p:nvPr/>
        </p:nvCxnSpPr>
        <p:spPr>
          <a:xfrm rot="10800000">
            <a:off x="1295400" y="2286000"/>
            <a:ext cx="762000" cy="3810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57" name="Straight Arrow Connector 56"/>
          <p:cNvCxnSpPr/>
          <p:nvPr/>
        </p:nvCxnSpPr>
        <p:spPr>
          <a:xfrm rot="5400000" flipH="1" flipV="1">
            <a:off x="6438900" y="1028700"/>
            <a:ext cx="1447800" cy="1524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0800000">
            <a:off x="4495800" y="304800"/>
            <a:ext cx="2667000" cy="762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flipV="1">
            <a:off x="1295400" y="304800"/>
            <a:ext cx="2590800" cy="762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64567" idx="0"/>
          </p:cNvCxnSpPr>
          <p:nvPr/>
        </p:nvCxnSpPr>
        <p:spPr>
          <a:xfrm rot="16200000" flipH="1">
            <a:off x="533400" y="1143000"/>
            <a:ext cx="1524000" cy="1524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4566" name="Rectangle 66"/>
          <p:cNvSpPr>
            <a:spLocks noChangeArrowheads="1"/>
          </p:cNvSpPr>
          <p:nvPr/>
        </p:nvSpPr>
        <p:spPr bwMode="auto">
          <a:xfrm>
            <a:off x="6934200" y="1905000"/>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FF"/>
                </a:solidFill>
              </a:rPr>
              <a:t>e</a:t>
            </a:r>
            <a:r>
              <a:rPr lang="en-US" altLang="en-US" sz="1800" baseline="30000" dirty="0">
                <a:solidFill>
                  <a:srgbClr val="0000FF"/>
                </a:solidFill>
              </a:rPr>
              <a:t>-1</a:t>
            </a:r>
          </a:p>
        </p:txBody>
      </p:sp>
      <p:sp>
        <p:nvSpPr>
          <p:cNvPr id="64567" name="TextBox 67"/>
          <p:cNvSpPr txBox="1">
            <a:spLocks noChangeArrowheads="1"/>
          </p:cNvSpPr>
          <p:nvPr/>
        </p:nvSpPr>
        <p:spPr bwMode="auto">
          <a:xfrm>
            <a:off x="1143000" y="19812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FF"/>
                </a:solidFill>
              </a:rPr>
              <a:t>e</a:t>
            </a:r>
            <a:r>
              <a:rPr lang="en-US" altLang="en-US" sz="1800" baseline="30000" dirty="0">
                <a:solidFill>
                  <a:srgbClr val="0000FF"/>
                </a:solidFill>
              </a:rPr>
              <a:t>-1</a:t>
            </a:r>
          </a:p>
        </p:txBody>
      </p:sp>
      <p:sp>
        <p:nvSpPr>
          <p:cNvPr id="64571"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72"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3"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4"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5"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6"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7"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8"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79"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0"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91" name="Oval 90"/>
          <p:cNvSpPr/>
          <p:nvPr/>
        </p:nvSpPr>
        <p:spPr>
          <a:xfrm>
            <a:off x="213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cxnSp>
        <p:nvCxnSpPr>
          <p:cNvPr id="92" name="Straight Connector 91"/>
          <p:cNvCxnSpPr>
            <a:stCxn id="91" idx="2"/>
            <a:endCxn id="91" idx="6"/>
          </p:cNvCxnSpPr>
          <p:nvPr/>
        </p:nvCxnSpPr>
        <p:spPr>
          <a:xfrm rot="10800000" flipH="1">
            <a:off x="213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94" name="Straight Arrow Connector 93"/>
          <p:cNvCxnSpPr/>
          <p:nvPr/>
        </p:nvCxnSpPr>
        <p:spPr>
          <a:xfrm rot="5400000">
            <a:off x="1827213" y="1676400"/>
            <a:ext cx="915988" cy="158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4584"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85"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6"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7"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8"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9"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90"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91"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103" name="Oval 102"/>
          <p:cNvSpPr/>
          <p:nvPr/>
        </p:nvSpPr>
        <p:spPr>
          <a:xfrm>
            <a:off x="594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cxnSp>
        <p:nvCxnSpPr>
          <p:cNvPr id="104" name="Straight Connector 103"/>
          <p:cNvCxnSpPr>
            <a:stCxn id="103" idx="2"/>
            <a:endCxn id="103" idx="6"/>
          </p:cNvCxnSpPr>
          <p:nvPr/>
        </p:nvCxnSpPr>
        <p:spPr>
          <a:xfrm rot="10800000" flipH="1">
            <a:off x="594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105" name="Straight Arrow Connector 104"/>
          <p:cNvCxnSpPr/>
          <p:nvPr/>
        </p:nvCxnSpPr>
        <p:spPr>
          <a:xfrm rot="16200000" flipH="1">
            <a:off x="5600700" y="1638300"/>
            <a:ext cx="914400" cy="76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6" name="Straight Connector 105"/>
          <p:cNvCxnSpPr/>
          <p:nvPr/>
        </p:nvCxnSpPr>
        <p:spPr>
          <a:xfrm rot="16200000" flipH="1">
            <a:off x="5867400" y="2133600"/>
            <a:ext cx="4572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08" name="Straight Connector 107"/>
          <p:cNvCxnSpPr>
            <a:stCxn id="103" idx="0"/>
            <a:endCxn id="103" idx="4"/>
          </p:cNvCxnSpPr>
          <p:nvPr/>
        </p:nvCxnSpPr>
        <p:spPr>
          <a:xfrm rot="16200000" flipH="1">
            <a:off x="5905500" y="2400300"/>
            <a:ext cx="381000" cy="0"/>
          </a:xfrm>
          <a:prstGeom prst="line">
            <a:avLst/>
          </a:prstGeom>
        </p:spPr>
        <p:style>
          <a:lnRef idx="2">
            <a:schemeClr val="dk1"/>
          </a:lnRef>
          <a:fillRef idx="0">
            <a:schemeClr val="dk1"/>
          </a:fillRef>
          <a:effectRef idx="1">
            <a:schemeClr val="dk1"/>
          </a:effectRef>
          <a:fontRef idx="minor">
            <a:schemeClr val="tx1"/>
          </a:fontRef>
        </p:style>
      </p:cxnSp>
      <p:sp>
        <p:nvSpPr>
          <p:cNvPr id="64597" name="TextBox 108"/>
          <p:cNvSpPr txBox="1">
            <a:spLocks noChangeArrowheads="1"/>
          </p:cNvSpPr>
          <p:nvPr/>
        </p:nvSpPr>
        <p:spPr bwMode="auto">
          <a:xfrm>
            <a:off x="2057400" y="914400"/>
            <a:ext cx="685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Li</a:t>
            </a:r>
            <a:r>
              <a:rPr lang="en-US" altLang="en-US" sz="1800" baseline="30000" dirty="0">
                <a:solidFill>
                  <a:srgbClr val="FF0000"/>
                </a:solidFill>
              </a:rPr>
              <a:t>+1</a:t>
            </a:r>
          </a:p>
        </p:txBody>
      </p:sp>
      <p:sp>
        <p:nvSpPr>
          <p:cNvPr id="64598" name="TextBox 109"/>
          <p:cNvSpPr txBox="1">
            <a:spLocks noChangeArrowheads="1"/>
          </p:cNvSpPr>
          <p:nvPr/>
        </p:nvSpPr>
        <p:spPr bwMode="auto">
          <a:xfrm>
            <a:off x="5638800" y="9144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PO</a:t>
            </a:r>
            <a:r>
              <a:rPr lang="en-US" altLang="en-US" sz="1800" baseline="-25000" dirty="0">
                <a:solidFill>
                  <a:srgbClr val="FF0000"/>
                </a:solidFill>
              </a:rPr>
              <a:t>4</a:t>
            </a:r>
            <a:r>
              <a:rPr lang="en-US" altLang="en-US" sz="1800" baseline="30000" dirty="0">
                <a:solidFill>
                  <a:srgbClr val="FF0000"/>
                </a:solidFill>
              </a:rPr>
              <a:t>-3</a:t>
            </a:r>
          </a:p>
        </p:txBody>
      </p:sp>
      <p:cxnSp>
        <p:nvCxnSpPr>
          <p:cNvPr id="87" name="Straight Connector 86"/>
          <p:cNvCxnSpPr/>
          <p:nvPr/>
        </p:nvCxnSpPr>
        <p:spPr>
          <a:xfrm rot="16200000" flipH="1">
            <a:off x="2039938" y="2135188"/>
            <a:ext cx="4572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85" name="Straight Connector 84">
            <a:extLst>
              <a:ext uri="{FF2B5EF4-FFF2-40B4-BE49-F238E27FC236}">
                <a16:creationId xmlns:a16="http://schemas.microsoft.com/office/drawing/2014/main" id="{1D3CEAE6-5C5C-47C4-9393-AEEA08A087A5}"/>
              </a:ext>
            </a:extLst>
          </p:cNvPr>
          <p:cNvCxnSpPr/>
          <p:nvPr/>
        </p:nvCxnSpPr>
        <p:spPr>
          <a:xfrm flipH="1" flipV="1">
            <a:off x="3886200" y="190500"/>
            <a:ext cx="73014" cy="198718"/>
          </a:xfrm>
          <a:prstGeom prst="line">
            <a:avLst/>
          </a:prstGeom>
        </p:spPr>
        <p:style>
          <a:lnRef idx="1">
            <a:schemeClr val="accent2"/>
          </a:lnRef>
          <a:fillRef idx="0">
            <a:schemeClr val="accent2"/>
          </a:fillRef>
          <a:effectRef idx="0">
            <a:schemeClr val="accent2"/>
          </a:effectRef>
          <a:fontRef idx="minor">
            <a:schemeClr val="tx1"/>
          </a:fontRef>
        </p:style>
      </p:cxnSp>
      <p:cxnSp>
        <p:nvCxnSpPr>
          <p:cNvPr id="86" name="Straight Connector 85">
            <a:extLst>
              <a:ext uri="{FF2B5EF4-FFF2-40B4-BE49-F238E27FC236}">
                <a16:creationId xmlns:a16="http://schemas.microsoft.com/office/drawing/2014/main" id="{D583C935-7CEC-48E4-B44C-AAF6309DB884}"/>
              </a:ext>
            </a:extLst>
          </p:cNvPr>
          <p:cNvCxnSpPr>
            <a:cxnSpLocks/>
          </p:cNvCxnSpPr>
          <p:nvPr/>
        </p:nvCxnSpPr>
        <p:spPr>
          <a:xfrm flipV="1">
            <a:off x="4165610" y="84139"/>
            <a:ext cx="0" cy="224490"/>
          </a:xfrm>
          <a:prstGeom prst="line">
            <a:avLst/>
          </a:prstGeom>
        </p:spPr>
        <p:style>
          <a:lnRef idx="1">
            <a:schemeClr val="accent2"/>
          </a:lnRef>
          <a:fillRef idx="0">
            <a:schemeClr val="accent2"/>
          </a:fillRef>
          <a:effectRef idx="0">
            <a:schemeClr val="accent2"/>
          </a:effectRef>
          <a:fontRef idx="minor">
            <a:schemeClr val="tx1"/>
          </a:fontRef>
        </p:style>
      </p:cxnSp>
      <p:cxnSp>
        <p:nvCxnSpPr>
          <p:cNvPr id="88" name="Straight Connector 87">
            <a:extLst>
              <a:ext uri="{FF2B5EF4-FFF2-40B4-BE49-F238E27FC236}">
                <a16:creationId xmlns:a16="http://schemas.microsoft.com/office/drawing/2014/main" id="{1A970DDB-E587-46F5-B43A-82F091E7BD5B}"/>
              </a:ext>
            </a:extLst>
          </p:cNvPr>
          <p:cNvCxnSpPr>
            <a:cxnSpLocks/>
          </p:cNvCxnSpPr>
          <p:nvPr/>
        </p:nvCxnSpPr>
        <p:spPr>
          <a:xfrm flipH="1" flipV="1">
            <a:off x="4227506" y="99079"/>
            <a:ext cx="41270" cy="237914"/>
          </a:xfrm>
          <a:prstGeom prst="line">
            <a:avLst/>
          </a:prstGeom>
        </p:spPr>
        <p:style>
          <a:lnRef idx="1">
            <a:schemeClr val="accent2"/>
          </a:lnRef>
          <a:fillRef idx="0">
            <a:schemeClr val="accent2"/>
          </a:fillRef>
          <a:effectRef idx="0">
            <a:schemeClr val="accent2"/>
          </a:effectRef>
          <a:fontRef idx="minor">
            <a:schemeClr val="tx1"/>
          </a:fontRef>
        </p:style>
      </p:cxnSp>
      <p:cxnSp>
        <p:nvCxnSpPr>
          <p:cNvPr id="89" name="Straight Connector 88">
            <a:extLst>
              <a:ext uri="{FF2B5EF4-FFF2-40B4-BE49-F238E27FC236}">
                <a16:creationId xmlns:a16="http://schemas.microsoft.com/office/drawing/2014/main" id="{9A791680-646A-4ED9-8CF7-F014DA0E6DCC}"/>
              </a:ext>
            </a:extLst>
          </p:cNvPr>
          <p:cNvCxnSpPr>
            <a:cxnSpLocks/>
          </p:cNvCxnSpPr>
          <p:nvPr/>
        </p:nvCxnSpPr>
        <p:spPr>
          <a:xfrm flipV="1">
            <a:off x="4330705" y="125856"/>
            <a:ext cx="36506" cy="225263"/>
          </a:xfrm>
          <a:prstGeom prst="line">
            <a:avLst/>
          </a:prstGeom>
        </p:spPr>
        <p:style>
          <a:lnRef idx="1">
            <a:schemeClr val="accent2"/>
          </a:lnRef>
          <a:fillRef idx="0">
            <a:schemeClr val="accent2"/>
          </a:fillRef>
          <a:effectRef idx="0">
            <a:schemeClr val="accent2"/>
          </a:effectRef>
          <a:fontRef idx="minor">
            <a:schemeClr val="tx1"/>
          </a:fontRef>
        </p:style>
      </p:cxnSp>
      <p:cxnSp>
        <p:nvCxnSpPr>
          <p:cNvPr id="90" name="Straight Connector 89">
            <a:extLst>
              <a:ext uri="{FF2B5EF4-FFF2-40B4-BE49-F238E27FC236}">
                <a16:creationId xmlns:a16="http://schemas.microsoft.com/office/drawing/2014/main" id="{F81353DE-45F7-4E0D-9956-BB303DAB056F}"/>
              </a:ext>
            </a:extLst>
          </p:cNvPr>
          <p:cNvCxnSpPr>
            <a:cxnSpLocks/>
          </p:cNvCxnSpPr>
          <p:nvPr/>
        </p:nvCxnSpPr>
        <p:spPr>
          <a:xfrm flipV="1">
            <a:off x="4403718" y="84139"/>
            <a:ext cx="78594" cy="300316"/>
          </a:xfrm>
          <a:prstGeom prst="line">
            <a:avLst/>
          </a:prstGeom>
        </p:spPr>
        <p:style>
          <a:lnRef idx="1">
            <a:schemeClr val="accent2"/>
          </a:lnRef>
          <a:fillRef idx="0">
            <a:schemeClr val="accent2"/>
          </a:fillRef>
          <a:effectRef idx="0">
            <a:schemeClr val="accent2"/>
          </a:effectRef>
          <a:fontRef idx="minor">
            <a:schemeClr val="tx1"/>
          </a:fontRef>
        </p:style>
      </p:cxnSp>
      <p:cxnSp>
        <p:nvCxnSpPr>
          <p:cNvPr id="93" name="Straight Connector 92">
            <a:extLst>
              <a:ext uri="{FF2B5EF4-FFF2-40B4-BE49-F238E27FC236}">
                <a16:creationId xmlns:a16="http://schemas.microsoft.com/office/drawing/2014/main" id="{7856B024-4422-4884-ADD1-6CA817228E0E}"/>
              </a:ext>
            </a:extLst>
          </p:cNvPr>
          <p:cNvCxnSpPr/>
          <p:nvPr/>
        </p:nvCxnSpPr>
        <p:spPr>
          <a:xfrm flipH="1" flipV="1">
            <a:off x="4025905" y="128167"/>
            <a:ext cx="73014" cy="198718"/>
          </a:xfrm>
          <a:prstGeom prst="line">
            <a:avLst/>
          </a:prstGeom>
        </p:spPr>
        <p:style>
          <a:lnRef idx="1">
            <a:schemeClr val="accent2"/>
          </a:lnRef>
          <a:fillRef idx="0">
            <a:schemeClr val="accent2"/>
          </a:fillRef>
          <a:effectRef idx="0">
            <a:schemeClr val="accent2"/>
          </a:effectRef>
          <a:fontRef idx="minor">
            <a:schemeClr val="tx1"/>
          </a:fontRef>
        </p:style>
      </p:cxnSp>
      <p:sp>
        <p:nvSpPr>
          <p:cNvPr id="95" name="Rectangle 42">
            <a:extLst>
              <a:ext uri="{FF2B5EF4-FFF2-40B4-BE49-F238E27FC236}">
                <a16:creationId xmlns:a16="http://schemas.microsoft.com/office/drawing/2014/main" id="{2198C3F5-6298-43F5-9E90-184DF0034A01}"/>
              </a:ext>
            </a:extLst>
          </p:cNvPr>
          <p:cNvSpPr>
            <a:spLocks noChangeArrowheads="1"/>
          </p:cNvSpPr>
          <p:nvPr/>
        </p:nvSpPr>
        <p:spPr bwMode="auto">
          <a:xfrm>
            <a:off x="7567862" y="3163947"/>
            <a:ext cx="9202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800" b="1" dirty="0">
                <a:solidFill>
                  <a:srgbClr val="FF0000"/>
                </a:solidFill>
              </a:rPr>
              <a:t>OX</a:t>
            </a:r>
          </a:p>
        </p:txBody>
      </p:sp>
      <p:sp>
        <p:nvSpPr>
          <p:cNvPr id="96" name="Rectangle 41">
            <a:extLst>
              <a:ext uri="{FF2B5EF4-FFF2-40B4-BE49-F238E27FC236}">
                <a16:creationId xmlns:a16="http://schemas.microsoft.com/office/drawing/2014/main" id="{2FFBAA0C-BD02-4E74-A4A1-499DB4BFFA1E}"/>
              </a:ext>
            </a:extLst>
          </p:cNvPr>
          <p:cNvSpPr>
            <a:spLocks noChangeArrowheads="1"/>
          </p:cNvSpPr>
          <p:nvPr/>
        </p:nvSpPr>
        <p:spPr bwMode="auto">
          <a:xfrm>
            <a:off x="-40678" y="3539390"/>
            <a:ext cx="12186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800" b="1" dirty="0">
                <a:solidFill>
                  <a:srgbClr val="FF0000"/>
                </a:solidFill>
              </a:rPr>
              <a:t>RED</a:t>
            </a:r>
          </a:p>
        </p:txBody>
      </p:sp>
      <p:sp>
        <p:nvSpPr>
          <p:cNvPr id="97" name="TextBox 38">
            <a:extLst>
              <a:ext uri="{FF2B5EF4-FFF2-40B4-BE49-F238E27FC236}">
                <a16:creationId xmlns:a16="http://schemas.microsoft.com/office/drawing/2014/main" id="{A19B1002-784F-43F0-BAEF-291B4A9A0E6C}"/>
              </a:ext>
            </a:extLst>
          </p:cNvPr>
          <p:cNvSpPr txBox="1">
            <a:spLocks noChangeArrowheads="1"/>
          </p:cNvSpPr>
          <p:nvPr/>
        </p:nvSpPr>
        <p:spPr bwMode="auto">
          <a:xfrm>
            <a:off x="8206" y="4464196"/>
            <a:ext cx="9144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rgbClr val="7030A0"/>
                </a:solidFill>
              </a:rPr>
              <a:t>½ ox: Mg °  </a:t>
            </a:r>
            <a:r>
              <a:rPr lang="en-US" altLang="en-US" sz="2400" dirty="0">
                <a:solidFill>
                  <a:srgbClr val="7030A0"/>
                </a:solidFill>
                <a:latin typeface="Times New Roman" panose="02020603050405020304" pitchFamily="18" charset="0"/>
                <a:cs typeface="Times New Roman" panose="02020603050405020304" pitchFamily="18" charset="0"/>
              </a:rPr>
              <a:t>→</a:t>
            </a:r>
            <a:r>
              <a:rPr lang="en-US" altLang="en-US" sz="2400" dirty="0">
                <a:solidFill>
                  <a:srgbClr val="7030A0"/>
                </a:solidFill>
              </a:rPr>
              <a:t>   Mg</a:t>
            </a:r>
            <a:r>
              <a:rPr lang="en-US" altLang="en-US" sz="2400" baseline="30000" dirty="0">
                <a:solidFill>
                  <a:srgbClr val="7030A0"/>
                </a:solidFill>
              </a:rPr>
              <a:t>+2</a:t>
            </a:r>
            <a:r>
              <a:rPr lang="en-US" altLang="en-US" sz="2400" dirty="0">
                <a:solidFill>
                  <a:srgbClr val="7030A0"/>
                </a:solidFill>
              </a:rPr>
              <a:t> + 2e</a:t>
            </a:r>
            <a:r>
              <a:rPr lang="en-US" altLang="en-US" sz="2400" baseline="30000" dirty="0">
                <a:solidFill>
                  <a:srgbClr val="7030A0"/>
                </a:solidFill>
              </a:rPr>
              <a:t>-1</a:t>
            </a:r>
          </a:p>
          <a:p>
            <a:pPr eaLnBrk="1" hangingPunct="1">
              <a:spcBef>
                <a:spcPct val="0"/>
              </a:spcBef>
              <a:buFontTx/>
              <a:buNone/>
            </a:pPr>
            <a:br>
              <a:rPr lang="en-US" altLang="en-US" sz="2400" dirty="0">
                <a:solidFill>
                  <a:srgbClr val="7030A0"/>
                </a:solidFill>
              </a:rPr>
            </a:br>
            <a:r>
              <a:rPr lang="en-US" altLang="en-US" sz="2400" dirty="0">
                <a:solidFill>
                  <a:srgbClr val="7030A0"/>
                </a:solidFill>
              </a:rPr>
              <a:t>½ red: 2Ag</a:t>
            </a:r>
            <a:r>
              <a:rPr lang="en-US" altLang="en-US" sz="2400" baseline="30000" dirty="0">
                <a:solidFill>
                  <a:srgbClr val="7030A0"/>
                </a:solidFill>
              </a:rPr>
              <a:t>+1</a:t>
            </a:r>
            <a:r>
              <a:rPr lang="en-US" altLang="en-US" sz="2400" dirty="0">
                <a:solidFill>
                  <a:srgbClr val="7030A0"/>
                </a:solidFill>
              </a:rPr>
              <a:t>  + 2e</a:t>
            </a:r>
            <a:r>
              <a:rPr lang="en-US" altLang="en-US" sz="2400" baseline="30000" dirty="0">
                <a:solidFill>
                  <a:srgbClr val="7030A0"/>
                </a:solidFill>
              </a:rPr>
              <a:t>-1 </a:t>
            </a:r>
            <a:r>
              <a:rPr lang="en-US" altLang="en-US" sz="2400" dirty="0">
                <a:solidFill>
                  <a:srgbClr val="7030A0"/>
                </a:solidFill>
              </a:rPr>
              <a:t> </a:t>
            </a:r>
            <a:r>
              <a:rPr lang="en-US" altLang="en-US" sz="2400" dirty="0">
                <a:solidFill>
                  <a:srgbClr val="7030A0"/>
                </a:solidFill>
                <a:latin typeface="Times New Roman" panose="02020603050405020304" pitchFamily="18" charset="0"/>
                <a:cs typeface="Times New Roman" panose="02020603050405020304" pitchFamily="18" charset="0"/>
              </a:rPr>
              <a:t>→</a:t>
            </a:r>
            <a:r>
              <a:rPr lang="en-US" altLang="en-US" sz="2400" dirty="0">
                <a:solidFill>
                  <a:srgbClr val="7030A0"/>
                </a:solidFill>
              </a:rPr>
              <a:t> 2Ag°</a:t>
            </a:r>
          </a:p>
          <a:p>
            <a:pPr eaLnBrk="1" hangingPunct="1">
              <a:spcBef>
                <a:spcPct val="0"/>
              </a:spcBef>
              <a:buFontTx/>
              <a:buNone/>
            </a:pPr>
            <a:endParaRPr lang="en-US" altLang="en-US" sz="1800" dirty="0">
              <a:solidFill>
                <a:srgbClr val="FF0000"/>
              </a:solidFill>
            </a:endParaRPr>
          </a:p>
          <a:p>
            <a:pPr eaLnBrk="1" hangingPunct="1">
              <a:spcBef>
                <a:spcPct val="0"/>
              </a:spcBef>
              <a:buFontTx/>
              <a:buNone/>
            </a:pPr>
            <a:r>
              <a:rPr lang="en-US" altLang="en-US" sz="2400" dirty="0">
                <a:solidFill>
                  <a:srgbClr val="000000"/>
                </a:solidFill>
              </a:rPr>
              <a:t>NET IONIC EQ:  </a:t>
            </a:r>
          </a:p>
          <a:p>
            <a:pPr eaLnBrk="1" hangingPunct="1">
              <a:spcBef>
                <a:spcPct val="0"/>
              </a:spcBef>
              <a:buFontTx/>
              <a:buNone/>
            </a:pPr>
            <a:r>
              <a:rPr lang="en-US" altLang="en-US" sz="1800" dirty="0">
                <a:solidFill>
                  <a:srgbClr val="FF0000"/>
                </a:solidFill>
              </a:rPr>
              <a:t>Silver hydrogen carbonate and magnesium chromate solutions, with lithium phosphate salt solution.  </a:t>
            </a:r>
            <a:r>
              <a:rPr lang="en-US" altLang="en-US" sz="1800" dirty="0">
                <a:solidFill>
                  <a:srgbClr val="000099"/>
                </a:solidFill>
              </a:rPr>
              <a:t>BATTERY DIES RUN OUT OF ANODE, SALT IONS, OR CATHODE SIDE CATIONS.  </a:t>
            </a:r>
            <a:endParaRPr lang="en-US" altLang="en-US" sz="1800" dirty="0">
              <a:solidFill>
                <a:srgbClr val="FF0000"/>
              </a:solidFill>
            </a:endParaRPr>
          </a:p>
        </p:txBody>
      </p:sp>
    </p:spTree>
    <p:extLst>
      <p:ext uri="{BB962C8B-B14F-4D97-AF65-F5344CB8AC3E}">
        <p14:creationId xmlns:p14="http://schemas.microsoft.com/office/powerpoint/2010/main" val="416389006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Line 2"/>
          <p:cNvSpPr>
            <a:spLocks noChangeShapeType="1"/>
          </p:cNvSpPr>
          <p:nvPr/>
        </p:nvSpPr>
        <p:spPr bwMode="auto">
          <a:xfrm>
            <a:off x="963613" y="15509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5" name="Line 3"/>
          <p:cNvSpPr>
            <a:spLocks noChangeShapeType="1"/>
          </p:cNvSpPr>
          <p:nvPr/>
        </p:nvSpPr>
        <p:spPr bwMode="auto">
          <a:xfrm>
            <a:off x="2632075" y="15509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6" name="Line 4"/>
          <p:cNvSpPr>
            <a:spLocks noChangeShapeType="1"/>
          </p:cNvSpPr>
          <p:nvPr/>
        </p:nvSpPr>
        <p:spPr bwMode="auto">
          <a:xfrm>
            <a:off x="5788025" y="15509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7" name="Line 5"/>
          <p:cNvSpPr>
            <a:spLocks noChangeShapeType="1"/>
          </p:cNvSpPr>
          <p:nvPr/>
        </p:nvSpPr>
        <p:spPr bwMode="auto">
          <a:xfrm>
            <a:off x="7456488" y="15509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8" name="Line 6"/>
          <p:cNvSpPr>
            <a:spLocks noChangeShapeType="1"/>
          </p:cNvSpPr>
          <p:nvPr/>
        </p:nvSpPr>
        <p:spPr bwMode="auto">
          <a:xfrm>
            <a:off x="990600" y="37338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19" name="Line 7"/>
          <p:cNvSpPr>
            <a:spLocks noChangeShapeType="1"/>
          </p:cNvSpPr>
          <p:nvPr/>
        </p:nvSpPr>
        <p:spPr bwMode="auto">
          <a:xfrm>
            <a:off x="5791200" y="37338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0" name="Rectangle 8"/>
          <p:cNvSpPr>
            <a:spLocks noChangeArrowheads="1"/>
          </p:cNvSpPr>
          <p:nvPr/>
        </p:nvSpPr>
        <p:spPr bwMode="auto">
          <a:xfrm>
            <a:off x="11811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1" name="Rectangle 9"/>
          <p:cNvSpPr>
            <a:spLocks noChangeArrowheads="1"/>
          </p:cNvSpPr>
          <p:nvPr/>
        </p:nvSpPr>
        <p:spPr bwMode="auto">
          <a:xfrm>
            <a:off x="7010400" y="9334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2"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3"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24" name="Line 12"/>
          <p:cNvSpPr>
            <a:spLocks noChangeShapeType="1"/>
          </p:cNvSpPr>
          <p:nvPr/>
        </p:nvSpPr>
        <p:spPr bwMode="auto">
          <a:xfrm flipV="1">
            <a:off x="20955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5" name="Line 13"/>
          <p:cNvSpPr>
            <a:spLocks noChangeShapeType="1"/>
          </p:cNvSpPr>
          <p:nvPr/>
        </p:nvSpPr>
        <p:spPr bwMode="auto">
          <a:xfrm flipV="1">
            <a:off x="6210300" y="9334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6"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7" name="Line 15"/>
          <p:cNvSpPr>
            <a:spLocks noChangeShapeType="1"/>
          </p:cNvSpPr>
          <p:nvPr/>
        </p:nvSpPr>
        <p:spPr bwMode="auto">
          <a:xfrm flipH="1">
            <a:off x="2095500" y="9334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8"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29" name="Line 17"/>
          <p:cNvSpPr>
            <a:spLocks noChangeShapeType="1"/>
          </p:cNvSpPr>
          <p:nvPr/>
        </p:nvSpPr>
        <p:spPr bwMode="auto">
          <a:xfrm>
            <a:off x="2449513" y="12652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0"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1" name="Line 19"/>
          <p:cNvSpPr>
            <a:spLocks noChangeShapeType="1"/>
          </p:cNvSpPr>
          <p:nvPr/>
        </p:nvSpPr>
        <p:spPr bwMode="auto">
          <a:xfrm>
            <a:off x="6210300" y="16081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2" name="Line 20"/>
          <p:cNvSpPr>
            <a:spLocks noChangeShapeType="1"/>
          </p:cNvSpPr>
          <p:nvPr/>
        </p:nvSpPr>
        <p:spPr bwMode="auto">
          <a:xfrm flipV="1">
            <a:off x="6667500" y="16081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3" name="Line 21"/>
          <p:cNvSpPr>
            <a:spLocks noChangeShapeType="1"/>
          </p:cNvSpPr>
          <p:nvPr/>
        </p:nvSpPr>
        <p:spPr bwMode="auto">
          <a:xfrm>
            <a:off x="7296150" y="16081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4" name="Line 22"/>
          <p:cNvSpPr>
            <a:spLocks noChangeShapeType="1"/>
          </p:cNvSpPr>
          <p:nvPr/>
        </p:nvSpPr>
        <p:spPr bwMode="auto">
          <a:xfrm>
            <a:off x="963613" y="16652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5" name="Line 23"/>
          <p:cNvSpPr>
            <a:spLocks noChangeShapeType="1"/>
          </p:cNvSpPr>
          <p:nvPr/>
        </p:nvSpPr>
        <p:spPr bwMode="auto">
          <a:xfrm flipV="1">
            <a:off x="1466850" y="16652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6"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7"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8" name="Line 26"/>
          <p:cNvSpPr>
            <a:spLocks noChangeShapeType="1"/>
          </p:cNvSpPr>
          <p:nvPr/>
        </p:nvSpPr>
        <p:spPr bwMode="auto">
          <a:xfrm flipV="1">
            <a:off x="12954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39" name="Line 27"/>
          <p:cNvSpPr>
            <a:spLocks noChangeShapeType="1"/>
          </p:cNvSpPr>
          <p:nvPr/>
        </p:nvSpPr>
        <p:spPr bwMode="auto">
          <a:xfrm flipV="1">
            <a:off x="7124700" y="5334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40" name="Line 28"/>
          <p:cNvSpPr>
            <a:spLocks noChangeShapeType="1"/>
          </p:cNvSpPr>
          <p:nvPr/>
        </p:nvSpPr>
        <p:spPr bwMode="auto">
          <a:xfrm>
            <a:off x="1295400" y="5334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41" name="Oval 29"/>
          <p:cNvSpPr>
            <a:spLocks noChangeArrowheads="1"/>
          </p:cNvSpPr>
          <p:nvPr/>
        </p:nvSpPr>
        <p:spPr bwMode="auto">
          <a:xfrm>
            <a:off x="3867150" y="3222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42" name="Text Box 30"/>
          <p:cNvSpPr txBox="1">
            <a:spLocks noChangeArrowheads="1"/>
          </p:cNvSpPr>
          <p:nvPr/>
        </p:nvSpPr>
        <p:spPr bwMode="auto">
          <a:xfrm>
            <a:off x="3981450" y="4651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dirty="0">
                <a:solidFill>
                  <a:srgbClr val="000000"/>
                </a:solidFill>
                <a:latin typeface="Times New Roman" pitchFamily="18" charset="0"/>
              </a:rPr>
              <a:t>bulb</a:t>
            </a:r>
            <a:endParaRPr lang="en-US" altLang="en-US" sz="1800" dirty="0">
              <a:solidFill>
                <a:srgbClr val="000000"/>
              </a:solidFill>
            </a:endParaRPr>
          </a:p>
        </p:txBody>
      </p:sp>
      <p:sp>
        <p:nvSpPr>
          <p:cNvPr id="64543" name="TextBox 31"/>
          <p:cNvSpPr txBox="1">
            <a:spLocks noChangeArrowheads="1"/>
          </p:cNvSpPr>
          <p:nvPr/>
        </p:nvSpPr>
        <p:spPr bwMode="auto">
          <a:xfrm>
            <a:off x="11430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AgHCO</a:t>
            </a:r>
            <a:r>
              <a:rPr lang="en-US" altLang="en-US" sz="1800" baseline="-25000" dirty="0">
                <a:solidFill>
                  <a:srgbClr val="000000"/>
                </a:solidFill>
              </a:rPr>
              <a:t>3(AQ)</a:t>
            </a:r>
          </a:p>
        </p:txBody>
      </p:sp>
      <p:sp>
        <p:nvSpPr>
          <p:cNvPr id="64544" name="TextBox 33"/>
          <p:cNvSpPr txBox="1">
            <a:spLocks noChangeArrowheads="1"/>
          </p:cNvSpPr>
          <p:nvPr/>
        </p:nvSpPr>
        <p:spPr bwMode="auto">
          <a:xfrm>
            <a:off x="5943600" y="3810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MgCrO</a:t>
            </a:r>
            <a:r>
              <a:rPr lang="en-US" altLang="en-US" sz="1800" baseline="-25000" dirty="0">
                <a:solidFill>
                  <a:srgbClr val="000000"/>
                </a:solidFill>
              </a:rPr>
              <a:t>4(AQ)</a:t>
            </a:r>
          </a:p>
        </p:txBody>
      </p:sp>
      <p:sp>
        <p:nvSpPr>
          <p:cNvPr id="64545" name="TextBox 34"/>
          <p:cNvSpPr txBox="1">
            <a:spLocks noChangeArrowheads="1"/>
          </p:cNvSpPr>
          <p:nvPr/>
        </p:nvSpPr>
        <p:spPr bwMode="auto">
          <a:xfrm>
            <a:off x="1143000" y="24384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Ag</a:t>
            </a:r>
          </a:p>
        </p:txBody>
      </p:sp>
      <p:sp>
        <p:nvSpPr>
          <p:cNvPr id="64546" name="TextBox 35"/>
          <p:cNvSpPr txBox="1">
            <a:spLocks noChangeArrowheads="1"/>
          </p:cNvSpPr>
          <p:nvPr/>
        </p:nvSpPr>
        <p:spPr bwMode="auto">
          <a:xfrm>
            <a:off x="6934200" y="2514600"/>
            <a:ext cx="533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p>
        </p:txBody>
      </p:sp>
      <p:sp>
        <p:nvSpPr>
          <p:cNvPr id="64547" name="TextBox 36"/>
          <p:cNvSpPr txBox="1">
            <a:spLocks noChangeArrowheads="1"/>
          </p:cNvSpPr>
          <p:nvPr/>
        </p:nvSpPr>
        <p:spPr bwMode="auto">
          <a:xfrm>
            <a:off x="3429000" y="12954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FF0000"/>
                </a:solidFill>
              </a:rPr>
              <a:t> </a:t>
            </a:r>
          </a:p>
        </p:txBody>
      </p:sp>
      <p:sp>
        <p:nvSpPr>
          <p:cNvPr id="64548" name="TextBox 37"/>
          <p:cNvSpPr txBox="1">
            <a:spLocks noChangeArrowheads="1"/>
          </p:cNvSpPr>
          <p:nvPr/>
        </p:nvSpPr>
        <p:spPr bwMode="auto">
          <a:xfrm>
            <a:off x="3429000" y="9144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Li</a:t>
            </a:r>
            <a:r>
              <a:rPr lang="en-US" altLang="en-US" sz="1800" baseline="-25000" dirty="0">
                <a:solidFill>
                  <a:srgbClr val="FF0000"/>
                </a:solidFill>
              </a:rPr>
              <a:t>3</a:t>
            </a:r>
            <a:r>
              <a:rPr lang="en-US" altLang="en-US" sz="1800" dirty="0">
                <a:solidFill>
                  <a:srgbClr val="FF0000"/>
                </a:solidFill>
              </a:rPr>
              <a:t>(PO</a:t>
            </a:r>
            <a:r>
              <a:rPr lang="en-US" altLang="en-US" sz="1800" baseline="-25000" dirty="0">
                <a:solidFill>
                  <a:srgbClr val="FF0000"/>
                </a:solidFill>
              </a:rPr>
              <a:t>4</a:t>
            </a:r>
            <a:r>
              <a:rPr lang="en-US" altLang="en-US" sz="1800" dirty="0">
                <a:solidFill>
                  <a:srgbClr val="FF0000"/>
                </a:solidFill>
              </a:rPr>
              <a:t>)</a:t>
            </a:r>
            <a:r>
              <a:rPr lang="en-US" altLang="en-US" sz="1800" baseline="-25000" dirty="0">
                <a:solidFill>
                  <a:srgbClr val="FF0000"/>
                </a:solidFill>
              </a:rPr>
              <a:t>(AQ)</a:t>
            </a:r>
          </a:p>
        </p:txBody>
      </p:sp>
      <p:cxnSp>
        <p:nvCxnSpPr>
          <p:cNvPr id="37" name="Straight Arrow Connector 36"/>
          <p:cNvCxnSpPr/>
          <p:nvPr/>
        </p:nvCxnSpPr>
        <p:spPr>
          <a:xfrm rot="5400000" flipH="1" flipV="1">
            <a:off x="1676400" y="35052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rot="5400000" flipH="1" flipV="1">
            <a:off x="6248400" y="34290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4551" name="TextBox 38"/>
          <p:cNvSpPr txBox="1">
            <a:spLocks noChangeArrowheads="1"/>
          </p:cNvSpPr>
          <p:nvPr/>
        </p:nvSpPr>
        <p:spPr bwMode="auto">
          <a:xfrm>
            <a:off x="0" y="4479413"/>
            <a:ext cx="9144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rgbClr val="7030A0"/>
                </a:solidFill>
              </a:rPr>
              <a:t>½ ox: Mg °  </a:t>
            </a:r>
            <a:r>
              <a:rPr lang="en-US" altLang="en-US" sz="2400" dirty="0">
                <a:solidFill>
                  <a:srgbClr val="7030A0"/>
                </a:solidFill>
                <a:latin typeface="Times New Roman" panose="02020603050405020304" pitchFamily="18" charset="0"/>
                <a:cs typeface="Times New Roman" panose="02020603050405020304" pitchFamily="18" charset="0"/>
              </a:rPr>
              <a:t>→</a:t>
            </a:r>
            <a:r>
              <a:rPr lang="en-US" altLang="en-US" sz="2400" dirty="0">
                <a:solidFill>
                  <a:srgbClr val="7030A0"/>
                </a:solidFill>
              </a:rPr>
              <a:t>   Mg</a:t>
            </a:r>
            <a:r>
              <a:rPr lang="en-US" altLang="en-US" sz="2400" baseline="30000" dirty="0">
                <a:solidFill>
                  <a:srgbClr val="7030A0"/>
                </a:solidFill>
              </a:rPr>
              <a:t>+2</a:t>
            </a:r>
            <a:r>
              <a:rPr lang="en-US" altLang="en-US" sz="2400" dirty="0">
                <a:solidFill>
                  <a:srgbClr val="7030A0"/>
                </a:solidFill>
              </a:rPr>
              <a:t> + 2e</a:t>
            </a:r>
            <a:r>
              <a:rPr lang="en-US" altLang="en-US" sz="2400" baseline="30000" dirty="0">
                <a:solidFill>
                  <a:srgbClr val="7030A0"/>
                </a:solidFill>
              </a:rPr>
              <a:t>-1</a:t>
            </a:r>
          </a:p>
          <a:p>
            <a:pPr eaLnBrk="1" hangingPunct="1">
              <a:spcBef>
                <a:spcPct val="0"/>
              </a:spcBef>
              <a:buFontTx/>
              <a:buNone/>
            </a:pPr>
            <a:br>
              <a:rPr lang="en-US" altLang="en-US" sz="2400" dirty="0">
                <a:solidFill>
                  <a:srgbClr val="7030A0"/>
                </a:solidFill>
              </a:rPr>
            </a:br>
            <a:r>
              <a:rPr lang="en-US" altLang="en-US" sz="2400" dirty="0">
                <a:solidFill>
                  <a:srgbClr val="7030A0"/>
                </a:solidFill>
              </a:rPr>
              <a:t>½ red: 2Ag</a:t>
            </a:r>
            <a:r>
              <a:rPr lang="en-US" altLang="en-US" sz="2400" baseline="30000" dirty="0">
                <a:solidFill>
                  <a:srgbClr val="7030A0"/>
                </a:solidFill>
              </a:rPr>
              <a:t>+1</a:t>
            </a:r>
            <a:r>
              <a:rPr lang="en-US" altLang="en-US" sz="2400" dirty="0">
                <a:solidFill>
                  <a:srgbClr val="7030A0"/>
                </a:solidFill>
              </a:rPr>
              <a:t>  + 2e</a:t>
            </a:r>
            <a:r>
              <a:rPr lang="en-US" altLang="en-US" sz="2400" baseline="30000" dirty="0">
                <a:solidFill>
                  <a:srgbClr val="7030A0"/>
                </a:solidFill>
              </a:rPr>
              <a:t>-1 </a:t>
            </a:r>
            <a:r>
              <a:rPr lang="en-US" altLang="en-US" sz="2400" dirty="0">
                <a:solidFill>
                  <a:srgbClr val="7030A0"/>
                </a:solidFill>
              </a:rPr>
              <a:t> </a:t>
            </a:r>
            <a:r>
              <a:rPr lang="en-US" altLang="en-US" sz="2400" dirty="0">
                <a:solidFill>
                  <a:srgbClr val="7030A0"/>
                </a:solidFill>
                <a:latin typeface="Times New Roman" panose="02020603050405020304" pitchFamily="18" charset="0"/>
                <a:cs typeface="Times New Roman" panose="02020603050405020304" pitchFamily="18" charset="0"/>
              </a:rPr>
              <a:t>→</a:t>
            </a:r>
            <a:r>
              <a:rPr lang="en-US" altLang="en-US" sz="2400" dirty="0">
                <a:solidFill>
                  <a:srgbClr val="7030A0"/>
                </a:solidFill>
              </a:rPr>
              <a:t> 2Ag°</a:t>
            </a:r>
          </a:p>
          <a:p>
            <a:pPr eaLnBrk="1" hangingPunct="1">
              <a:spcBef>
                <a:spcPct val="0"/>
              </a:spcBef>
              <a:buFontTx/>
              <a:buNone/>
            </a:pPr>
            <a:endParaRPr lang="en-US" altLang="en-US" sz="1800" dirty="0">
              <a:solidFill>
                <a:srgbClr val="FF0000"/>
              </a:solidFill>
            </a:endParaRPr>
          </a:p>
          <a:p>
            <a:pPr eaLnBrk="1" hangingPunct="1">
              <a:spcBef>
                <a:spcPct val="0"/>
              </a:spcBef>
              <a:buFontTx/>
              <a:buNone/>
            </a:pPr>
            <a:r>
              <a:rPr lang="en-US" altLang="en-US" sz="2400" dirty="0">
                <a:solidFill>
                  <a:srgbClr val="000000"/>
                </a:solidFill>
              </a:rPr>
              <a:t>NET IONIC EQ: Mg°  + 2Ag</a:t>
            </a:r>
            <a:r>
              <a:rPr lang="en-US" altLang="en-US" sz="2400" baseline="30000" dirty="0">
                <a:solidFill>
                  <a:srgbClr val="000000"/>
                </a:solidFill>
              </a:rPr>
              <a:t>+1    </a:t>
            </a:r>
            <a:r>
              <a:rPr lang="en-US" altLang="en-US" sz="2400" dirty="0">
                <a:solidFill>
                  <a:srgbClr val="000000"/>
                </a:solidFill>
                <a:latin typeface="Times New Roman" panose="02020603050405020304" pitchFamily="18" charset="0"/>
                <a:cs typeface="Times New Roman" panose="02020603050405020304" pitchFamily="18" charset="0"/>
              </a:rPr>
              <a:t>→</a:t>
            </a:r>
            <a:r>
              <a:rPr lang="en-US" altLang="en-US" sz="2400" baseline="30000" dirty="0">
                <a:solidFill>
                  <a:srgbClr val="000000"/>
                </a:solidFill>
              </a:rPr>
              <a:t>  </a:t>
            </a:r>
            <a:r>
              <a:rPr lang="en-US" altLang="en-US" sz="2400" dirty="0">
                <a:solidFill>
                  <a:srgbClr val="000000"/>
                </a:solidFill>
              </a:rPr>
              <a:t>Mg</a:t>
            </a:r>
            <a:r>
              <a:rPr lang="en-US" altLang="en-US" sz="2400" baseline="30000" dirty="0">
                <a:solidFill>
                  <a:srgbClr val="000000"/>
                </a:solidFill>
              </a:rPr>
              <a:t>+2</a:t>
            </a:r>
            <a:r>
              <a:rPr lang="en-US" altLang="en-US" sz="2400" dirty="0">
                <a:solidFill>
                  <a:srgbClr val="000000"/>
                </a:solidFill>
              </a:rPr>
              <a:t> + 2Ag°</a:t>
            </a:r>
          </a:p>
          <a:p>
            <a:pPr eaLnBrk="1" hangingPunct="1">
              <a:spcBef>
                <a:spcPct val="0"/>
              </a:spcBef>
              <a:buFontTx/>
              <a:buNone/>
            </a:pPr>
            <a:r>
              <a:rPr lang="en-US" altLang="en-US" sz="1800" dirty="0">
                <a:solidFill>
                  <a:srgbClr val="FF0000"/>
                </a:solidFill>
              </a:rPr>
              <a:t>Silver hydrogen carbonate and magnesium chromate solutions, with lithium phosphate salt solution.  </a:t>
            </a:r>
            <a:r>
              <a:rPr lang="en-US" altLang="en-US" sz="1800" dirty="0">
                <a:solidFill>
                  <a:srgbClr val="000099"/>
                </a:solidFill>
              </a:rPr>
              <a:t>BATTERY DIES RUN OUT OF ANODE, SALT IONS, OR CATHODE SIDE CATIONS.  </a:t>
            </a:r>
            <a:endParaRPr lang="en-US" altLang="en-US" sz="1800" dirty="0">
              <a:solidFill>
                <a:srgbClr val="FF0000"/>
              </a:solidFill>
            </a:endParaRPr>
          </a:p>
        </p:txBody>
      </p:sp>
      <p:cxnSp>
        <p:nvCxnSpPr>
          <p:cNvPr id="40" name="Straight Arrow Connector 39"/>
          <p:cNvCxnSpPr/>
          <p:nvPr/>
        </p:nvCxnSpPr>
        <p:spPr>
          <a:xfrm rot="10800000" flipV="1">
            <a:off x="7239000" y="1066800"/>
            <a:ext cx="838200" cy="228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1" name="Straight Arrow Connector 40"/>
          <p:cNvCxnSpPr/>
          <p:nvPr/>
        </p:nvCxnSpPr>
        <p:spPr>
          <a:xfrm>
            <a:off x="381000" y="838200"/>
            <a:ext cx="91440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4556" name="TextBox 43"/>
          <p:cNvSpPr txBox="1">
            <a:spLocks noChangeArrowheads="1"/>
          </p:cNvSpPr>
          <p:nvPr/>
        </p:nvSpPr>
        <p:spPr bwMode="auto">
          <a:xfrm>
            <a:off x="6019800" y="2819400"/>
            <a:ext cx="800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7030A0"/>
                </a:solidFill>
              </a:rPr>
              <a:t>Mg</a:t>
            </a:r>
            <a:r>
              <a:rPr lang="en-US" altLang="en-US" sz="1800" baseline="30000" dirty="0">
                <a:solidFill>
                  <a:srgbClr val="7030A0"/>
                </a:solidFill>
              </a:rPr>
              <a:t>+2</a:t>
            </a:r>
          </a:p>
        </p:txBody>
      </p:sp>
      <p:cxnSp>
        <p:nvCxnSpPr>
          <p:cNvPr id="46" name="Straight Arrow Connector 45"/>
          <p:cNvCxnSpPr/>
          <p:nvPr/>
        </p:nvCxnSpPr>
        <p:spPr>
          <a:xfrm rot="10800000" flipV="1">
            <a:off x="6477000" y="2514600"/>
            <a:ext cx="685800" cy="3048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64558" name="Rectangle 50"/>
          <p:cNvSpPr>
            <a:spLocks noChangeArrowheads="1"/>
          </p:cNvSpPr>
          <p:nvPr/>
        </p:nvSpPr>
        <p:spPr bwMode="auto">
          <a:xfrm>
            <a:off x="1905000" y="2667000"/>
            <a:ext cx="582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7030A0"/>
                </a:solidFill>
              </a:rPr>
              <a:t>Ag</a:t>
            </a:r>
            <a:r>
              <a:rPr lang="en-US" altLang="en-US" sz="1800" baseline="30000" dirty="0">
                <a:solidFill>
                  <a:srgbClr val="7030A0"/>
                </a:solidFill>
              </a:rPr>
              <a:t>+1</a:t>
            </a:r>
          </a:p>
        </p:txBody>
      </p:sp>
      <p:cxnSp>
        <p:nvCxnSpPr>
          <p:cNvPr id="53" name="Straight Arrow Connector 52"/>
          <p:cNvCxnSpPr/>
          <p:nvPr/>
        </p:nvCxnSpPr>
        <p:spPr>
          <a:xfrm rot="10800000">
            <a:off x="1295400" y="2286000"/>
            <a:ext cx="762000" cy="3810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64560" name="Rectangle 53"/>
          <p:cNvSpPr>
            <a:spLocks noChangeArrowheads="1"/>
          </p:cNvSpPr>
          <p:nvPr/>
        </p:nvSpPr>
        <p:spPr bwMode="auto">
          <a:xfrm>
            <a:off x="8001000" y="762000"/>
            <a:ext cx="776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3300"/>
                </a:solidFill>
              </a:rPr>
              <a:t>anode</a:t>
            </a:r>
          </a:p>
        </p:txBody>
      </p:sp>
      <p:sp>
        <p:nvSpPr>
          <p:cNvPr id="64561" name="Rectangle 54"/>
          <p:cNvSpPr>
            <a:spLocks noChangeArrowheads="1"/>
          </p:cNvSpPr>
          <p:nvPr/>
        </p:nvSpPr>
        <p:spPr bwMode="auto">
          <a:xfrm>
            <a:off x="0" y="533400"/>
            <a:ext cx="946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3300"/>
                </a:solidFill>
              </a:rPr>
              <a:t>cathode</a:t>
            </a:r>
          </a:p>
        </p:txBody>
      </p:sp>
      <p:cxnSp>
        <p:nvCxnSpPr>
          <p:cNvPr id="57" name="Straight Arrow Connector 56"/>
          <p:cNvCxnSpPr/>
          <p:nvPr/>
        </p:nvCxnSpPr>
        <p:spPr>
          <a:xfrm rot="5400000" flipH="1" flipV="1">
            <a:off x="6438900" y="1028700"/>
            <a:ext cx="1447800" cy="1524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0800000">
            <a:off x="4495800" y="304800"/>
            <a:ext cx="2667000" cy="762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flipV="1">
            <a:off x="1295400" y="304800"/>
            <a:ext cx="2590800" cy="762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64567" idx="0"/>
          </p:cNvCxnSpPr>
          <p:nvPr/>
        </p:nvCxnSpPr>
        <p:spPr>
          <a:xfrm rot="16200000" flipH="1">
            <a:off x="533400" y="1143000"/>
            <a:ext cx="1524000" cy="152400"/>
          </a:xfrm>
          <a:prstGeom prst="straightConnector1">
            <a:avLst/>
          </a:prstGeom>
          <a:ln>
            <a:solidFill>
              <a:srgbClr val="0000FF"/>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64566" name="Rectangle 66"/>
          <p:cNvSpPr>
            <a:spLocks noChangeArrowheads="1"/>
          </p:cNvSpPr>
          <p:nvPr/>
        </p:nvSpPr>
        <p:spPr bwMode="auto">
          <a:xfrm>
            <a:off x="6934200" y="1905000"/>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FF"/>
                </a:solidFill>
              </a:rPr>
              <a:t>e</a:t>
            </a:r>
            <a:r>
              <a:rPr lang="en-US" altLang="en-US" sz="1800" baseline="30000" dirty="0">
                <a:solidFill>
                  <a:srgbClr val="0000FF"/>
                </a:solidFill>
              </a:rPr>
              <a:t>-1</a:t>
            </a:r>
          </a:p>
        </p:txBody>
      </p:sp>
      <p:sp>
        <p:nvSpPr>
          <p:cNvPr id="64567" name="TextBox 67"/>
          <p:cNvSpPr txBox="1">
            <a:spLocks noChangeArrowheads="1"/>
          </p:cNvSpPr>
          <p:nvPr/>
        </p:nvSpPr>
        <p:spPr bwMode="auto">
          <a:xfrm>
            <a:off x="1143000" y="19812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FF"/>
                </a:solidFill>
              </a:rPr>
              <a:t>e</a:t>
            </a:r>
            <a:r>
              <a:rPr lang="en-US" altLang="en-US" sz="1800" baseline="30000" dirty="0">
                <a:solidFill>
                  <a:srgbClr val="0000FF"/>
                </a:solidFill>
              </a:rPr>
              <a:t>-1</a:t>
            </a:r>
          </a:p>
        </p:txBody>
      </p:sp>
      <p:sp>
        <p:nvSpPr>
          <p:cNvPr id="64571"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72"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3"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4"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5" name="Line 16"/>
          <p:cNvSpPr>
            <a:spLocks noChangeShapeType="1"/>
          </p:cNvSpPr>
          <p:nvPr/>
        </p:nvSpPr>
        <p:spPr bwMode="auto">
          <a:xfrm flipH="1" flipV="1">
            <a:off x="2449513"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6"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7"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78" name="Oval 10"/>
          <p:cNvSpPr>
            <a:spLocks noChangeArrowheads="1"/>
          </p:cNvSpPr>
          <p:nvPr/>
        </p:nvSpPr>
        <p:spPr bwMode="auto">
          <a:xfrm>
            <a:off x="20955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79" name="Line 24"/>
          <p:cNvSpPr>
            <a:spLocks noChangeShapeType="1"/>
          </p:cNvSpPr>
          <p:nvPr/>
        </p:nvSpPr>
        <p:spPr bwMode="auto">
          <a:xfrm>
            <a:off x="1809750" y="16652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0" name="Line 25"/>
          <p:cNvSpPr>
            <a:spLocks noChangeShapeType="1"/>
          </p:cNvSpPr>
          <p:nvPr/>
        </p:nvSpPr>
        <p:spPr bwMode="auto">
          <a:xfrm flipV="1">
            <a:off x="2449513" y="17224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91" name="Oval 90"/>
          <p:cNvSpPr/>
          <p:nvPr/>
        </p:nvSpPr>
        <p:spPr>
          <a:xfrm>
            <a:off x="213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cxnSp>
        <p:nvCxnSpPr>
          <p:cNvPr id="92" name="Straight Connector 91"/>
          <p:cNvCxnSpPr>
            <a:stCxn id="91" idx="2"/>
            <a:endCxn id="91" idx="6"/>
          </p:cNvCxnSpPr>
          <p:nvPr/>
        </p:nvCxnSpPr>
        <p:spPr>
          <a:xfrm rot="10800000" flipH="1">
            <a:off x="213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94" name="Straight Arrow Connector 93"/>
          <p:cNvCxnSpPr/>
          <p:nvPr/>
        </p:nvCxnSpPr>
        <p:spPr>
          <a:xfrm rot="5400000">
            <a:off x="1827213" y="1676400"/>
            <a:ext cx="915988" cy="158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4584"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85"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6"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7"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8"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89" name="Oval 11"/>
          <p:cNvSpPr>
            <a:spLocks noChangeArrowheads="1"/>
          </p:cNvSpPr>
          <p:nvPr/>
        </p:nvSpPr>
        <p:spPr bwMode="auto">
          <a:xfrm>
            <a:off x="5867400" y="18938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solidFill>
                <a:srgbClr val="000000"/>
              </a:solidFill>
            </a:endParaRPr>
          </a:p>
        </p:txBody>
      </p:sp>
      <p:sp>
        <p:nvSpPr>
          <p:cNvPr id="64590" name="Line 14"/>
          <p:cNvSpPr>
            <a:spLocks noChangeShapeType="1"/>
          </p:cNvSpPr>
          <p:nvPr/>
        </p:nvSpPr>
        <p:spPr bwMode="auto">
          <a:xfrm flipH="1" flipV="1">
            <a:off x="5867400" y="12652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64591" name="Line 18"/>
          <p:cNvSpPr>
            <a:spLocks noChangeShapeType="1"/>
          </p:cNvSpPr>
          <p:nvPr/>
        </p:nvSpPr>
        <p:spPr bwMode="auto">
          <a:xfrm>
            <a:off x="5788025" y="16652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
        <p:nvSpPr>
          <p:cNvPr id="103" name="Oval 102"/>
          <p:cNvSpPr/>
          <p:nvPr/>
        </p:nvSpPr>
        <p:spPr>
          <a:xfrm>
            <a:off x="5943600" y="2209800"/>
            <a:ext cx="3048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cxnSp>
        <p:nvCxnSpPr>
          <p:cNvPr id="104" name="Straight Connector 103"/>
          <p:cNvCxnSpPr>
            <a:stCxn id="103" idx="2"/>
            <a:endCxn id="103" idx="6"/>
          </p:cNvCxnSpPr>
          <p:nvPr/>
        </p:nvCxnSpPr>
        <p:spPr>
          <a:xfrm rot="10800000" flipH="1">
            <a:off x="5943600" y="24003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105" name="Straight Arrow Connector 104"/>
          <p:cNvCxnSpPr/>
          <p:nvPr/>
        </p:nvCxnSpPr>
        <p:spPr>
          <a:xfrm rot="16200000" flipH="1">
            <a:off x="5600700" y="1638300"/>
            <a:ext cx="914400" cy="762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6" name="Straight Connector 105"/>
          <p:cNvCxnSpPr/>
          <p:nvPr/>
        </p:nvCxnSpPr>
        <p:spPr>
          <a:xfrm rot="16200000" flipH="1">
            <a:off x="5867400" y="2133600"/>
            <a:ext cx="4572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08" name="Straight Connector 107"/>
          <p:cNvCxnSpPr>
            <a:stCxn id="103" idx="0"/>
            <a:endCxn id="103" idx="4"/>
          </p:cNvCxnSpPr>
          <p:nvPr/>
        </p:nvCxnSpPr>
        <p:spPr>
          <a:xfrm rot="16200000" flipH="1">
            <a:off x="5905500" y="2400300"/>
            <a:ext cx="381000" cy="0"/>
          </a:xfrm>
          <a:prstGeom prst="line">
            <a:avLst/>
          </a:prstGeom>
        </p:spPr>
        <p:style>
          <a:lnRef idx="2">
            <a:schemeClr val="dk1"/>
          </a:lnRef>
          <a:fillRef idx="0">
            <a:schemeClr val="dk1"/>
          </a:fillRef>
          <a:effectRef idx="1">
            <a:schemeClr val="dk1"/>
          </a:effectRef>
          <a:fontRef idx="minor">
            <a:schemeClr val="tx1"/>
          </a:fontRef>
        </p:style>
      </p:cxnSp>
      <p:sp>
        <p:nvSpPr>
          <p:cNvPr id="64597" name="TextBox 108"/>
          <p:cNvSpPr txBox="1">
            <a:spLocks noChangeArrowheads="1"/>
          </p:cNvSpPr>
          <p:nvPr/>
        </p:nvSpPr>
        <p:spPr bwMode="auto">
          <a:xfrm>
            <a:off x="2057400" y="914400"/>
            <a:ext cx="685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Li</a:t>
            </a:r>
            <a:r>
              <a:rPr lang="en-US" altLang="en-US" sz="1800" baseline="30000" dirty="0">
                <a:solidFill>
                  <a:srgbClr val="FF0000"/>
                </a:solidFill>
              </a:rPr>
              <a:t>+1</a:t>
            </a:r>
          </a:p>
        </p:txBody>
      </p:sp>
      <p:sp>
        <p:nvSpPr>
          <p:cNvPr id="64598" name="TextBox 109"/>
          <p:cNvSpPr txBox="1">
            <a:spLocks noChangeArrowheads="1"/>
          </p:cNvSpPr>
          <p:nvPr/>
        </p:nvSpPr>
        <p:spPr bwMode="auto">
          <a:xfrm>
            <a:off x="5638800" y="9144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PO</a:t>
            </a:r>
            <a:r>
              <a:rPr lang="en-US" altLang="en-US" sz="1800" baseline="-25000" dirty="0">
                <a:solidFill>
                  <a:srgbClr val="FF0000"/>
                </a:solidFill>
              </a:rPr>
              <a:t>4</a:t>
            </a:r>
            <a:r>
              <a:rPr lang="en-US" altLang="en-US" sz="1800" baseline="30000" dirty="0">
                <a:solidFill>
                  <a:srgbClr val="FF0000"/>
                </a:solidFill>
              </a:rPr>
              <a:t>-3</a:t>
            </a:r>
          </a:p>
        </p:txBody>
      </p:sp>
      <p:cxnSp>
        <p:nvCxnSpPr>
          <p:cNvPr id="87" name="Straight Connector 86"/>
          <p:cNvCxnSpPr/>
          <p:nvPr/>
        </p:nvCxnSpPr>
        <p:spPr>
          <a:xfrm rot="16200000" flipH="1">
            <a:off x="2039938" y="2135188"/>
            <a:ext cx="4572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3" name="Straight Connector 2">
            <a:extLst>
              <a:ext uri="{FF2B5EF4-FFF2-40B4-BE49-F238E27FC236}">
                <a16:creationId xmlns:a16="http://schemas.microsoft.com/office/drawing/2014/main" id="{6F36A18B-C021-45E7-AEEB-262455E58FCF}"/>
              </a:ext>
            </a:extLst>
          </p:cNvPr>
          <p:cNvCxnSpPr>
            <a:stCxn id="64541" idx="1"/>
          </p:cNvCxnSpPr>
          <p:nvPr/>
        </p:nvCxnSpPr>
        <p:spPr>
          <a:xfrm flipH="1" flipV="1">
            <a:off x="3886200" y="190500"/>
            <a:ext cx="73014" cy="198718"/>
          </a:xfrm>
          <a:prstGeom prst="line">
            <a:avLst/>
          </a:prstGeom>
        </p:spPr>
        <p:style>
          <a:lnRef idx="1">
            <a:schemeClr val="accent2"/>
          </a:lnRef>
          <a:fillRef idx="0">
            <a:schemeClr val="accent2"/>
          </a:fillRef>
          <a:effectRef idx="0">
            <a:schemeClr val="accent2"/>
          </a:effectRef>
          <a:fontRef idx="minor">
            <a:schemeClr val="tx1"/>
          </a:fontRef>
        </p:style>
      </p:cxnSp>
      <p:cxnSp>
        <p:nvCxnSpPr>
          <p:cNvPr id="88" name="Straight Connector 87">
            <a:extLst>
              <a:ext uri="{FF2B5EF4-FFF2-40B4-BE49-F238E27FC236}">
                <a16:creationId xmlns:a16="http://schemas.microsoft.com/office/drawing/2014/main" id="{74426494-459F-4EEC-8FE0-22060B90D071}"/>
              </a:ext>
            </a:extLst>
          </p:cNvPr>
          <p:cNvCxnSpPr>
            <a:cxnSpLocks/>
          </p:cNvCxnSpPr>
          <p:nvPr/>
        </p:nvCxnSpPr>
        <p:spPr>
          <a:xfrm flipV="1">
            <a:off x="4165610" y="84139"/>
            <a:ext cx="0" cy="224490"/>
          </a:xfrm>
          <a:prstGeom prst="line">
            <a:avLst/>
          </a:prstGeom>
        </p:spPr>
        <p:style>
          <a:lnRef idx="1">
            <a:schemeClr val="accent2"/>
          </a:lnRef>
          <a:fillRef idx="0">
            <a:schemeClr val="accent2"/>
          </a:fillRef>
          <a:effectRef idx="0">
            <a:schemeClr val="accent2"/>
          </a:effectRef>
          <a:fontRef idx="minor">
            <a:schemeClr val="tx1"/>
          </a:fontRef>
        </p:style>
      </p:cxnSp>
      <p:cxnSp>
        <p:nvCxnSpPr>
          <p:cNvPr id="89" name="Straight Connector 88">
            <a:extLst>
              <a:ext uri="{FF2B5EF4-FFF2-40B4-BE49-F238E27FC236}">
                <a16:creationId xmlns:a16="http://schemas.microsoft.com/office/drawing/2014/main" id="{A3E20792-7995-415E-A7DD-1AC0326F9A9C}"/>
              </a:ext>
            </a:extLst>
          </p:cNvPr>
          <p:cNvCxnSpPr>
            <a:cxnSpLocks/>
          </p:cNvCxnSpPr>
          <p:nvPr/>
        </p:nvCxnSpPr>
        <p:spPr>
          <a:xfrm flipH="1" flipV="1">
            <a:off x="4227506" y="99079"/>
            <a:ext cx="41270" cy="237914"/>
          </a:xfrm>
          <a:prstGeom prst="line">
            <a:avLst/>
          </a:prstGeom>
        </p:spPr>
        <p:style>
          <a:lnRef idx="1">
            <a:schemeClr val="accent2"/>
          </a:lnRef>
          <a:fillRef idx="0">
            <a:schemeClr val="accent2"/>
          </a:fillRef>
          <a:effectRef idx="0">
            <a:schemeClr val="accent2"/>
          </a:effectRef>
          <a:fontRef idx="minor">
            <a:schemeClr val="tx1"/>
          </a:fontRef>
        </p:style>
      </p:cxnSp>
      <p:cxnSp>
        <p:nvCxnSpPr>
          <p:cNvPr id="90" name="Straight Connector 89">
            <a:extLst>
              <a:ext uri="{FF2B5EF4-FFF2-40B4-BE49-F238E27FC236}">
                <a16:creationId xmlns:a16="http://schemas.microsoft.com/office/drawing/2014/main" id="{E0CF30FF-A36D-4283-B34D-897D8405C5B6}"/>
              </a:ext>
            </a:extLst>
          </p:cNvPr>
          <p:cNvCxnSpPr>
            <a:cxnSpLocks/>
          </p:cNvCxnSpPr>
          <p:nvPr/>
        </p:nvCxnSpPr>
        <p:spPr>
          <a:xfrm flipV="1">
            <a:off x="4330705" y="125856"/>
            <a:ext cx="36506" cy="225263"/>
          </a:xfrm>
          <a:prstGeom prst="line">
            <a:avLst/>
          </a:prstGeom>
        </p:spPr>
        <p:style>
          <a:lnRef idx="1">
            <a:schemeClr val="accent2"/>
          </a:lnRef>
          <a:fillRef idx="0">
            <a:schemeClr val="accent2"/>
          </a:fillRef>
          <a:effectRef idx="0">
            <a:schemeClr val="accent2"/>
          </a:effectRef>
          <a:fontRef idx="minor">
            <a:schemeClr val="tx1"/>
          </a:fontRef>
        </p:style>
      </p:cxnSp>
      <p:cxnSp>
        <p:nvCxnSpPr>
          <p:cNvPr id="93" name="Straight Connector 92">
            <a:extLst>
              <a:ext uri="{FF2B5EF4-FFF2-40B4-BE49-F238E27FC236}">
                <a16:creationId xmlns:a16="http://schemas.microsoft.com/office/drawing/2014/main" id="{B0EC1154-1B84-4A7D-B276-C93F0A1E2E2B}"/>
              </a:ext>
            </a:extLst>
          </p:cNvPr>
          <p:cNvCxnSpPr>
            <a:cxnSpLocks/>
          </p:cNvCxnSpPr>
          <p:nvPr/>
        </p:nvCxnSpPr>
        <p:spPr>
          <a:xfrm flipV="1">
            <a:off x="4403718" y="84139"/>
            <a:ext cx="78594" cy="300316"/>
          </a:xfrm>
          <a:prstGeom prst="line">
            <a:avLst/>
          </a:prstGeom>
        </p:spPr>
        <p:style>
          <a:lnRef idx="1">
            <a:schemeClr val="accent2"/>
          </a:lnRef>
          <a:fillRef idx="0">
            <a:schemeClr val="accent2"/>
          </a:fillRef>
          <a:effectRef idx="0">
            <a:schemeClr val="accent2"/>
          </a:effectRef>
          <a:fontRef idx="minor">
            <a:schemeClr val="tx1"/>
          </a:fontRef>
        </p:style>
      </p:cxnSp>
      <p:cxnSp>
        <p:nvCxnSpPr>
          <p:cNvPr id="95" name="Straight Connector 94">
            <a:extLst>
              <a:ext uri="{FF2B5EF4-FFF2-40B4-BE49-F238E27FC236}">
                <a16:creationId xmlns:a16="http://schemas.microsoft.com/office/drawing/2014/main" id="{4AFD6506-CB5B-4C92-9AA6-89D0F3C6B7FB}"/>
              </a:ext>
            </a:extLst>
          </p:cNvPr>
          <p:cNvCxnSpPr/>
          <p:nvPr/>
        </p:nvCxnSpPr>
        <p:spPr>
          <a:xfrm flipH="1" flipV="1">
            <a:off x="4025905" y="128167"/>
            <a:ext cx="73014" cy="198718"/>
          </a:xfrm>
          <a:prstGeom prst="line">
            <a:avLst/>
          </a:prstGeom>
        </p:spPr>
        <p:style>
          <a:lnRef idx="1">
            <a:schemeClr val="accent2"/>
          </a:lnRef>
          <a:fillRef idx="0">
            <a:schemeClr val="accent2"/>
          </a:fillRef>
          <a:effectRef idx="0">
            <a:schemeClr val="accent2"/>
          </a:effectRef>
          <a:fontRef idx="minor">
            <a:schemeClr val="tx1"/>
          </a:fontRef>
        </p:style>
      </p:cxnSp>
      <p:sp>
        <p:nvSpPr>
          <p:cNvPr id="96" name="Rectangle 42">
            <a:extLst>
              <a:ext uri="{FF2B5EF4-FFF2-40B4-BE49-F238E27FC236}">
                <a16:creationId xmlns:a16="http://schemas.microsoft.com/office/drawing/2014/main" id="{6623472E-DB25-4C74-9D1A-E8F76EBE0D9E}"/>
              </a:ext>
            </a:extLst>
          </p:cNvPr>
          <p:cNvSpPr>
            <a:spLocks noChangeArrowheads="1"/>
          </p:cNvSpPr>
          <p:nvPr/>
        </p:nvSpPr>
        <p:spPr bwMode="auto">
          <a:xfrm>
            <a:off x="7567862" y="3163947"/>
            <a:ext cx="92025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800" b="1" dirty="0">
                <a:solidFill>
                  <a:srgbClr val="FF0000"/>
                </a:solidFill>
              </a:rPr>
              <a:t>OX</a:t>
            </a:r>
          </a:p>
        </p:txBody>
      </p:sp>
      <p:sp>
        <p:nvSpPr>
          <p:cNvPr id="97" name="Rectangle 41">
            <a:extLst>
              <a:ext uri="{FF2B5EF4-FFF2-40B4-BE49-F238E27FC236}">
                <a16:creationId xmlns:a16="http://schemas.microsoft.com/office/drawing/2014/main" id="{FA8F01F1-AB7B-456A-9297-5B1161A88E2A}"/>
              </a:ext>
            </a:extLst>
          </p:cNvPr>
          <p:cNvSpPr>
            <a:spLocks noChangeArrowheads="1"/>
          </p:cNvSpPr>
          <p:nvPr/>
        </p:nvSpPr>
        <p:spPr bwMode="auto">
          <a:xfrm>
            <a:off x="-40678" y="3539390"/>
            <a:ext cx="12186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800" b="1" dirty="0">
                <a:solidFill>
                  <a:srgbClr val="FF0000"/>
                </a:solidFill>
              </a:rPr>
              <a:t>RED</a:t>
            </a:r>
          </a:p>
        </p:txBody>
      </p:sp>
    </p:spTree>
    <p:extLst>
      <p:ext uri="{BB962C8B-B14F-4D97-AF65-F5344CB8AC3E}">
        <p14:creationId xmlns:p14="http://schemas.microsoft.com/office/powerpoint/2010/main" val="42385132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ctrTitle"/>
          </p:nvPr>
        </p:nvSpPr>
        <p:spPr>
          <a:xfrm>
            <a:off x="457200" y="381000"/>
            <a:ext cx="7772400" cy="1470025"/>
          </a:xfrm>
        </p:spPr>
        <p:txBody>
          <a:bodyPr/>
          <a:lstStyle/>
          <a:p>
            <a:pPr eaLnBrk="1" hangingPunct="1"/>
            <a:r>
              <a:rPr lang="en-US" altLang="en-US" dirty="0"/>
              <a:t>OB: Redox Class #4</a:t>
            </a:r>
            <a:br>
              <a:rPr lang="en-US" altLang="en-US" dirty="0"/>
            </a:br>
            <a:r>
              <a:rPr lang="en-US" altLang="en-US" dirty="0"/>
              <a:t>Voltaic vs. Electrolytic cells</a:t>
            </a:r>
          </a:p>
        </p:txBody>
      </p:sp>
      <p:sp>
        <p:nvSpPr>
          <p:cNvPr id="65539" name="Subtitle 2"/>
          <p:cNvSpPr>
            <a:spLocks noGrp="1"/>
          </p:cNvSpPr>
          <p:nvPr>
            <p:ph type="subTitle" idx="1"/>
          </p:nvPr>
        </p:nvSpPr>
        <p:spPr>
          <a:xfrm>
            <a:off x="0" y="2667000"/>
            <a:ext cx="9144000" cy="3581400"/>
          </a:xfrm>
        </p:spPr>
        <p:txBody>
          <a:bodyPr/>
          <a:lstStyle/>
          <a:p>
            <a:pPr algn="l" eaLnBrk="1" hangingPunct="1"/>
            <a:r>
              <a:rPr lang="en-US" altLang="en-US" sz="4000" dirty="0">
                <a:solidFill>
                  <a:srgbClr val="FF0000"/>
                </a:solidFill>
              </a:rPr>
              <a:t>Voltaic cells has chemistry spontaneously produce electricity.  The other kind of  </a:t>
            </a:r>
            <a:r>
              <a:rPr lang="en-US" altLang="en-US" sz="4000" u="sng" dirty="0">
                <a:solidFill>
                  <a:srgbClr val="FF0000"/>
                </a:solidFill>
              </a:rPr>
              <a:t>electrochemical cell</a:t>
            </a:r>
            <a:r>
              <a:rPr lang="en-US" altLang="en-US" sz="4000" dirty="0">
                <a:solidFill>
                  <a:srgbClr val="FF0000"/>
                </a:solidFill>
              </a:rPr>
              <a:t>, the electrolytic cell, uses electricity to make redox chemistry happen.</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1"/>
          <p:cNvSpPr txBox="1">
            <a:spLocks noChangeArrowheads="1"/>
          </p:cNvSpPr>
          <p:nvPr/>
        </p:nvSpPr>
        <p:spPr bwMode="auto">
          <a:xfrm>
            <a:off x="0" y="0"/>
            <a:ext cx="91440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AutoNum type="arabicPeriod" startAt="56"/>
            </a:pPr>
            <a:r>
              <a:rPr lang="en-US" altLang="en-US" dirty="0">
                <a:latin typeface="Times New Roman" panose="02020603050405020304" pitchFamily="18" charset="0"/>
                <a:cs typeface="Times New Roman" panose="02020603050405020304" pitchFamily="18" charset="0"/>
              </a:rPr>
              <a:t>  There are two kinds of ELECTROCHEMICAL CELLS, the one we know, the  voltaic cell, and a new one called the </a:t>
            </a:r>
            <a:r>
              <a:rPr lang="en-US" altLang="en-US" b="1" i="1" dirty="0">
                <a:solidFill>
                  <a:srgbClr val="FF0000"/>
                </a:solidFill>
                <a:latin typeface="Times New Roman" panose="02020603050405020304" pitchFamily="18" charset="0"/>
                <a:cs typeface="Times New Roman" panose="02020603050405020304" pitchFamily="18" charset="0"/>
              </a:rPr>
              <a:t>ELECTROLYTIC</a:t>
            </a:r>
            <a:r>
              <a:rPr lang="en-US" altLang="en-US" dirty="0">
                <a:latin typeface="Times New Roman" panose="02020603050405020304" pitchFamily="18" charset="0"/>
                <a:cs typeface="Times New Roman" panose="02020603050405020304" pitchFamily="18" charset="0"/>
              </a:rPr>
              <a:t> cell.  </a:t>
            </a:r>
            <a:br>
              <a:rPr lang="en-US" altLang="en-US" dirty="0">
                <a:latin typeface="Times New Roman" panose="02020603050405020304" pitchFamily="18" charset="0"/>
                <a:cs typeface="Times New Roman" panose="02020603050405020304" pitchFamily="18" charset="0"/>
              </a:rPr>
            </a:br>
            <a:endParaRPr lang="en-US" altLang="en-US" dirty="0">
              <a:latin typeface="Times New Roman" panose="02020603050405020304" pitchFamily="18" charset="0"/>
              <a:cs typeface="Times New Roman" panose="02020603050405020304" pitchFamily="18" charset="0"/>
            </a:endParaRPr>
          </a:p>
          <a:p>
            <a:pPr eaLnBrk="1" hangingPunct="1">
              <a:spcBef>
                <a:spcPct val="0"/>
              </a:spcBef>
              <a:buFontTx/>
              <a:buAutoNum type="arabicPeriod" startAt="56"/>
            </a:pPr>
            <a:r>
              <a:rPr lang="en-US" altLang="en-US" dirty="0">
                <a:latin typeface="Times New Roman" panose="02020603050405020304" pitchFamily="18" charset="0"/>
                <a:cs typeface="Times New Roman" panose="02020603050405020304" pitchFamily="18" charset="0"/>
              </a:rPr>
              <a:t>  Voltaic cells have chemistry spontaneously   </a:t>
            </a:r>
            <a:br>
              <a:rPr lang="en-US" altLang="en-US" dirty="0">
                <a:latin typeface="Times New Roman" panose="02020603050405020304" pitchFamily="18" charset="0"/>
                <a:cs typeface="Times New Roman" panose="02020603050405020304" pitchFamily="18" charset="0"/>
              </a:rPr>
            </a:br>
            <a:r>
              <a:rPr lang="en-US" altLang="en-US" dirty="0">
                <a:latin typeface="Times New Roman" panose="02020603050405020304" pitchFamily="18" charset="0"/>
                <a:cs typeface="Times New Roman" panose="02020603050405020304" pitchFamily="18" charset="0"/>
              </a:rPr>
              <a:t>    creating electricity.   A</a:t>
            </a:r>
            <a:r>
              <a:rPr lang="en-US" altLang="en-US" dirty="0">
                <a:solidFill>
                  <a:srgbClr val="3333CC"/>
                </a:solidFill>
                <a:latin typeface="Times New Roman" panose="02020603050405020304" pitchFamily="18" charset="0"/>
                <a:cs typeface="Times New Roman" panose="02020603050405020304" pitchFamily="18" charset="0"/>
              </a:rPr>
              <a:t>n electrolytic cell   </a:t>
            </a:r>
            <a:br>
              <a:rPr lang="en-US" altLang="en-US" dirty="0">
                <a:solidFill>
                  <a:srgbClr val="3333CC"/>
                </a:solidFill>
                <a:latin typeface="Times New Roman" panose="02020603050405020304" pitchFamily="18" charset="0"/>
                <a:cs typeface="Times New Roman" panose="02020603050405020304" pitchFamily="18" charset="0"/>
              </a:rPr>
            </a:br>
            <a:r>
              <a:rPr lang="en-US" altLang="en-US" dirty="0">
                <a:solidFill>
                  <a:srgbClr val="3333CC"/>
                </a:solidFill>
                <a:latin typeface="Times New Roman" panose="02020603050405020304" pitchFamily="18" charset="0"/>
                <a:cs typeface="Times New Roman" panose="02020603050405020304" pitchFamily="18" charset="0"/>
              </a:rPr>
              <a:t>    REQUIRES </a:t>
            </a:r>
            <a:r>
              <a:rPr lang="en-US" altLang="en-US" b="1" dirty="0">
                <a:solidFill>
                  <a:srgbClr val="FF0000"/>
                </a:solidFill>
                <a:latin typeface="Times New Roman" panose="02020603050405020304" pitchFamily="18" charset="0"/>
                <a:cs typeface="Times New Roman" panose="02020603050405020304" pitchFamily="18" charset="0"/>
              </a:rPr>
              <a:t>ELECTRICITY</a:t>
            </a:r>
            <a:r>
              <a:rPr lang="en-US" altLang="en-US" dirty="0">
                <a:solidFill>
                  <a:srgbClr val="3333CC"/>
                </a:solidFill>
                <a:latin typeface="Times New Roman" panose="02020603050405020304" pitchFamily="18" charset="0"/>
                <a:cs typeface="Times New Roman" panose="02020603050405020304" pitchFamily="18" charset="0"/>
              </a:rPr>
              <a:t> to force a </a:t>
            </a:r>
            <a:br>
              <a:rPr lang="en-US" altLang="en-US" dirty="0">
                <a:solidFill>
                  <a:srgbClr val="3333CC"/>
                </a:solidFill>
                <a:latin typeface="Times New Roman" panose="02020603050405020304" pitchFamily="18" charset="0"/>
                <a:cs typeface="Times New Roman" panose="02020603050405020304" pitchFamily="18" charset="0"/>
              </a:rPr>
            </a:br>
            <a:r>
              <a:rPr lang="en-US" altLang="en-US" dirty="0">
                <a:solidFill>
                  <a:srgbClr val="3333CC"/>
                </a:solidFill>
                <a:latin typeface="Times New Roman" panose="02020603050405020304" pitchFamily="18" charset="0"/>
                <a:cs typeface="Times New Roman" panose="02020603050405020304" pitchFamily="18" charset="0"/>
              </a:rPr>
              <a:t>    chemical reaction. </a:t>
            </a:r>
            <a:br>
              <a:rPr lang="en-US" altLang="en-US" dirty="0">
                <a:latin typeface="Times New Roman" panose="02020603050405020304" pitchFamily="18" charset="0"/>
                <a:cs typeface="Times New Roman" panose="02020603050405020304" pitchFamily="18" charset="0"/>
              </a:rPr>
            </a:br>
            <a:endParaRPr lang="en-US" altLang="en-US" dirty="0">
              <a:latin typeface="Times New Roman" panose="02020603050405020304" pitchFamily="18" charset="0"/>
              <a:cs typeface="Times New Roman" panose="02020603050405020304" pitchFamily="18" charset="0"/>
            </a:endParaRPr>
          </a:p>
          <a:p>
            <a:pPr eaLnBrk="1" hangingPunct="1">
              <a:spcBef>
                <a:spcPct val="0"/>
              </a:spcBef>
              <a:buFontTx/>
              <a:buAutoNum type="arabicPeriod" startAt="56"/>
            </a:pPr>
            <a:r>
              <a:rPr lang="en-US" altLang="en-US" dirty="0">
                <a:latin typeface="Times New Roman" panose="02020603050405020304" pitchFamily="18" charset="0"/>
                <a:cs typeface="Times New Roman" panose="02020603050405020304" pitchFamily="18" charset="0"/>
              </a:rPr>
              <a:t>  There are 2 kinds of electrochemical cells, </a:t>
            </a:r>
            <a:br>
              <a:rPr lang="en-US" altLang="en-US" dirty="0">
                <a:latin typeface="Times New Roman" panose="02020603050405020304" pitchFamily="18" charset="0"/>
                <a:cs typeface="Times New Roman" panose="02020603050405020304" pitchFamily="18" charset="0"/>
              </a:rPr>
            </a:br>
            <a:r>
              <a:rPr lang="en-US" altLang="en-US" dirty="0">
                <a:latin typeface="Times New Roman" panose="02020603050405020304" pitchFamily="18" charset="0"/>
                <a:cs typeface="Times New Roman" panose="02020603050405020304" pitchFamily="18" charset="0"/>
              </a:rPr>
              <a:t>    the </a:t>
            </a:r>
            <a:r>
              <a:rPr lang="en-US" altLang="en-US" b="1" dirty="0">
                <a:solidFill>
                  <a:srgbClr val="FF0000"/>
                </a:solidFill>
                <a:latin typeface="Times New Roman" panose="02020603050405020304" pitchFamily="18" charset="0"/>
                <a:cs typeface="Times New Roman" panose="02020603050405020304" pitchFamily="18" charset="0"/>
              </a:rPr>
              <a:t>VOLTAIC</a:t>
            </a:r>
            <a:r>
              <a:rPr lang="en-US" altLang="en-US" dirty="0">
                <a:latin typeface="Times New Roman" panose="02020603050405020304" pitchFamily="18" charset="0"/>
                <a:cs typeface="Times New Roman" panose="02020603050405020304" pitchFamily="18" charset="0"/>
              </a:rPr>
              <a:t> cell </a:t>
            </a:r>
            <a:br>
              <a:rPr lang="en-US" altLang="en-US" dirty="0">
                <a:latin typeface="Times New Roman" panose="02020603050405020304" pitchFamily="18" charset="0"/>
                <a:cs typeface="Times New Roman" panose="02020603050405020304" pitchFamily="18" charset="0"/>
              </a:rPr>
            </a:br>
            <a:r>
              <a:rPr lang="en-US" altLang="en-US" dirty="0">
                <a:latin typeface="Times New Roman" panose="02020603050405020304" pitchFamily="18" charset="0"/>
                <a:cs typeface="Times New Roman" panose="02020603050405020304" pitchFamily="18" charset="0"/>
              </a:rPr>
              <a:t>    and the </a:t>
            </a:r>
            <a:r>
              <a:rPr lang="en-US" altLang="en-US" b="1" dirty="0">
                <a:solidFill>
                  <a:srgbClr val="FF0000"/>
                </a:solidFill>
                <a:latin typeface="Times New Roman" panose="02020603050405020304" pitchFamily="18" charset="0"/>
                <a:cs typeface="Times New Roman" panose="02020603050405020304" pitchFamily="18" charset="0"/>
              </a:rPr>
              <a:t>ELECTROLYTIC</a:t>
            </a:r>
            <a:r>
              <a:rPr lang="en-US" altLang="en-US" dirty="0">
                <a:latin typeface="Times New Roman" panose="02020603050405020304" pitchFamily="18" charset="0"/>
                <a:cs typeface="Times New Roman" panose="02020603050405020304" pitchFamily="18" charset="0"/>
              </a:rPr>
              <a:t> cell.  </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Box 1"/>
          <p:cNvSpPr txBox="1">
            <a:spLocks noChangeArrowheads="1"/>
          </p:cNvSpPr>
          <p:nvPr/>
        </p:nvSpPr>
        <p:spPr bwMode="auto">
          <a:xfrm>
            <a:off x="228600" y="177800"/>
            <a:ext cx="88677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59.  When you put copper into silver nitrate solution (which we have done more than once this year) the copper replaces silver in solution, the silver precipitate can be used for a belly button ring, or a bullet for a werewolf.  You know this reaction, balance it now.   This reaction happens spontaneously because it can happen.</a:t>
            </a:r>
          </a:p>
          <a:p>
            <a:pPr eaLnBrk="1" hangingPunct="1">
              <a:spcBef>
                <a:spcPct val="0"/>
              </a:spcBef>
              <a:buFontTx/>
              <a:buNone/>
            </a:pP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a:t>
            </a:r>
            <a:br>
              <a:rPr lang="en-US" altLang="en-US" sz="2000" dirty="0">
                <a:solidFill>
                  <a:srgbClr val="000000"/>
                </a:solidFill>
                <a:latin typeface="Times New Roman" panose="02020603050405020304" pitchFamily="18" charset="0"/>
                <a:cs typeface="Times New Roman" panose="02020603050405020304" pitchFamily="18" charset="0"/>
              </a:rPr>
            </a:b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60.   We can stop that from happening if we use a battery, an outside energy source. </a:t>
            </a:r>
            <a:r>
              <a:rPr lang="en-US" altLang="en-US" sz="2000" dirty="0">
                <a:solidFill>
                  <a:srgbClr val="FF0000"/>
                </a:solidFill>
                <a:latin typeface="Times New Roman" panose="02020603050405020304" pitchFamily="18" charset="0"/>
                <a:cs typeface="Times New Roman" panose="02020603050405020304" pitchFamily="18" charset="0"/>
              </a:rPr>
              <a:t> </a:t>
            </a:r>
          </a:p>
        </p:txBody>
      </p:sp>
      <p:sp>
        <p:nvSpPr>
          <p:cNvPr id="67599" name="TextBox 27"/>
          <p:cNvSpPr txBox="1">
            <a:spLocks noChangeArrowheads="1"/>
          </p:cNvSpPr>
          <p:nvPr/>
        </p:nvSpPr>
        <p:spPr bwMode="auto">
          <a:xfrm>
            <a:off x="0" y="3200400"/>
            <a:ext cx="9096375"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400" dirty="0">
                <a:solidFill>
                  <a:srgbClr val="3333CC"/>
                </a:solidFill>
                <a:latin typeface="Times New Roman" panose="02020603050405020304" pitchFamily="18" charset="0"/>
                <a:cs typeface="Times New Roman" panose="02020603050405020304" pitchFamily="18" charset="0"/>
              </a:rPr>
              <a:t>Cu</a:t>
            </a:r>
            <a:r>
              <a:rPr lang="en-US" altLang="en-US" sz="3400" baseline="-25000" dirty="0">
                <a:solidFill>
                  <a:srgbClr val="3333CC"/>
                </a:solidFill>
                <a:latin typeface="Times New Roman" panose="02020603050405020304" pitchFamily="18" charset="0"/>
                <a:cs typeface="Times New Roman" panose="02020603050405020304" pitchFamily="18" charset="0"/>
              </a:rPr>
              <a:t>(S)</a:t>
            </a:r>
            <a:r>
              <a:rPr lang="en-US" altLang="en-US" sz="3400" dirty="0">
                <a:solidFill>
                  <a:srgbClr val="3333CC"/>
                </a:solidFill>
                <a:latin typeface="Times New Roman" panose="02020603050405020304" pitchFamily="18" charset="0"/>
                <a:cs typeface="Times New Roman" panose="02020603050405020304" pitchFamily="18" charset="0"/>
              </a:rPr>
              <a:t>  +  2AgNO</a:t>
            </a:r>
            <a:r>
              <a:rPr lang="en-US" altLang="en-US" sz="3400" baseline="-25000" dirty="0">
                <a:solidFill>
                  <a:srgbClr val="3333CC"/>
                </a:solidFill>
                <a:latin typeface="Times New Roman" panose="02020603050405020304" pitchFamily="18" charset="0"/>
                <a:cs typeface="Times New Roman" panose="02020603050405020304" pitchFamily="18" charset="0"/>
              </a:rPr>
              <a:t>3(AQ)</a:t>
            </a:r>
            <a:r>
              <a:rPr lang="en-US" altLang="en-US" sz="3400" dirty="0">
                <a:solidFill>
                  <a:srgbClr val="3333CC"/>
                </a:solidFill>
                <a:latin typeface="Times New Roman" panose="02020603050405020304" pitchFamily="18" charset="0"/>
                <a:cs typeface="Times New Roman" panose="02020603050405020304" pitchFamily="18" charset="0"/>
              </a:rPr>
              <a:t>  →  Cu(NO</a:t>
            </a:r>
            <a:r>
              <a:rPr lang="en-US" altLang="en-US" sz="3400" baseline="-25000" dirty="0">
                <a:solidFill>
                  <a:srgbClr val="3333CC"/>
                </a:solidFill>
                <a:latin typeface="Times New Roman" panose="02020603050405020304" pitchFamily="18" charset="0"/>
                <a:cs typeface="Times New Roman" panose="02020603050405020304" pitchFamily="18" charset="0"/>
              </a:rPr>
              <a:t>3</a:t>
            </a:r>
            <a:r>
              <a:rPr lang="en-US" altLang="en-US" sz="3400" dirty="0">
                <a:solidFill>
                  <a:srgbClr val="3333CC"/>
                </a:solidFill>
                <a:latin typeface="Times New Roman" panose="02020603050405020304" pitchFamily="18" charset="0"/>
                <a:cs typeface="Times New Roman" panose="02020603050405020304" pitchFamily="18" charset="0"/>
              </a:rPr>
              <a:t>)</a:t>
            </a:r>
            <a:r>
              <a:rPr lang="en-US" altLang="en-US" sz="3400" baseline="-25000" dirty="0">
                <a:solidFill>
                  <a:srgbClr val="3333CC"/>
                </a:solidFill>
                <a:latin typeface="Times New Roman" panose="02020603050405020304" pitchFamily="18" charset="0"/>
                <a:cs typeface="Times New Roman" panose="02020603050405020304" pitchFamily="18" charset="0"/>
              </a:rPr>
              <a:t>2(AQ) </a:t>
            </a:r>
            <a:r>
              <a:rPr lang="en-US" altLang="en-US" sz="3400" dirty="0">
                <a:solidFill>
                  <a:srgbClr val="3333CC"/>
                </a:solidFill>
                <a:latin typeface="Times New Roman" panose="02020603050405020304" pitchFamily="18" charset="0"/>
                <a:cs typeface="Times New Roman" panose="02020603050405020304" pitchFamily="18" charset="0"/>
              </a:rPr>
              <a:t>  +  2Ag</a:t>
            </a:r>
            <a:r>
              <a:rPr lang="en-US" altLang="en-US" sz="3400" baseline="-25000" dirty="0">
                <a:solidFill>
                  <a:srgbClr val="3333CC"/>
                </a:solidFill>
                <a:latin typeface="Times New Roman" panose="02020603050405020304" pitchFamily="18" charset="0"/>
                <a:cs typeface="Times New Roman" panose="02020603050405020304" pitchFamily="18" charset="0"/>
              </a:rPr>
              <a:t>(S)</a:t>
            </a:r>
          </a:p>
          <a:p>
            <a:pPr algn="ctr" eaLnBrk="1" hangingPunct="1">
              <a:spcBef>
                <a:spcPct val="0"/>
              </a:spcBef>
              <a:buFontTx/>
              <a:buNone/>
            </a:pPr>
            <a:endParaRPr lang="en-US" altLang="en-US" sz="3600" b="1" baseline="-25000" dirty="0">
              <a:solidFill>
                <a:srgbClr val="3333CC"/>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2400" baseline="-25000" dirty="0">
              <a:solidFill>
                <a:srgbClr val="3333CC"/>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4000" dirty="0">
                <a:solidFill>
                  <a:srgbClr val="FF0000"/>
                </a:solidFill>
                <a:latin typeface="Times New Roman" panose="02020603050405020304" pitchFamily="18" charset="0"/>
                <a:cs typeface="Times New Roman" panose="02020603050405020304" pitchFamily="18" charset="0"/>
              </a:rPr>
              <a:t>This reaction is SPONTANEOUS, it happens automatically and immediately.  </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Box 1"/>
          <p:cNvSpPr txBox="1">
            <a:spLocks noChangeArrowheads="1"/>
          </p:cNvSpPr>
          <p:nvPr/>
        </p:nvSpPr>
        <p:spPr bwMode="auto">
          <a:xfrm>
            <a:off x="228600" y="177800"/>
            <a:ext cx="88677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59.  When you put copper into silver nitrate solution (which we have done more than once this year) the copper replaces silver in solution, the silver precipitate can be used for a belly button ring, or a bullet for a werewolf.  You know this reaction, balance it now.   This reaction happens spontaneously because it can happen.</a:t>
            </a:r>
          </a:p>
          <a:p>
            <a:pPr eaLnBrk="1" hangingPunct="1">
              <a:spcBef>
                <a:spcPct val="0"/>
              </a:spcBef>
              <a:buFontTx/>
              <a:buNone/>
            </a:pP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a:t>
            </a:r>
            <a:br>
              <a:rPr lang="en-US" altLang="en-US" sz="2000" dirty="0">
                <a:solidFill>
                  <a:srgbClr val="000000"/>
                </a:solidFill>
                <a:latin typeface="Times New Roman" panose="02020603050405020304" pitchFamily="18" charset="0"/>
                <a:cs typeface="Times New Roman" panose="02020603050405020304" pitchFamily="18" charset="0"/>
              </a:rPr>
            </a:br>
            <a:endParaRPr lang="en-US" altLang="en-US" sz="2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60.   We can stop that from happening if we use a battery, an outside energy source. </a:t>
            </a:r>
            <a:r>
              <a:rPr lang="en-US" altLang="en-US" sz="2000" dirty="0">
                <a:solidFill>
                  <a:srgbClr val="FF0000"/>
                </a:solidFill>
                <a:latin typeface="Times New Roman" panose="02020603050405020304" pitchFamily="18" charset="0"/>
                <a:cs typeface="Times New Roman" panose="02020603050405020304" pitchFamily="18" charset="0"/>
              </a:rPr>
              <a:t> </a:t>
            </a:r>
          </a:p>
        </p:txBody>
      </p:sp>
      <p:cxnSp>
        <p:nvCxnSpPr>
          <p:cNvPr id="4" name="Straight Connector 3"/>
          <p:cNvCxnSpPr/>
          <p:nvPr/>
        </p:nvCxnSpPr>
        <p:spPr>
          <a:xfrm rot="5400000">
            <a:off x="-114300" y="5372100"/>
            <a:ext cx="20574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a:xfrm rot="5400000">
            <a:off x="1562100" y="5372100"/>
            <a:ext cx="20574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914400" y="6400800"/>
            <a:ext cx="16764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3" name="Straight Connector 12"/>
          <p:cNvCxnSpPr/>
          <p:nvPr/>
        </p:nvCxnSpPr>
        <p:spPr>
          <a:xfrm>
            <a:off x="914400" y="4572000"/>
            <a:ext cx="457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905000" y="4648200"/>
            <a:ext cx="457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371600" y="4648200"/>
            <a:ext cx="533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362200" y="4648200"/>
            <a:ext cx="2286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905000" y="5791200"/>
            <a:ext cx="457200" cy="533400"/>
          </a:xfrm>
          <a:prstGeom prst="ellipse">
            <a:avLst/>
          </a:prstGeom>
          <a:solidFill>
            <a:srgbClr val="FC5310"/>
          </a:solidFill>
          <a:ln>
            <a:solidFill>
              <a:srgbClr val="FC531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cxnSp>
        <p:nvCxnSpPr>
          <p:cNvPr id="21" name="Straight Arrow Connector 20"/>
          <p:cNvCxnSpPr/>
          <p:nvPr/>
        </p:nvCxnSpPr>
        <p:spPr>
          <a:xfrm flipH="1">
            <a:off x="1894804" y="4800600"/>
            <a:ext cx="1600200" cy="348456"/>
          </a:xfrm>
          <a:prstGeom prst="straightConnector1">
            <a:avLst/>
          </a:prstGeom>
          <a:ln w="9525">
            <a:tailEnd type="arrow"/>
          </a:ln>
        </p:spPr>
        <p:style>
          <a:lnRef idx="2">
            <a:schemeClr val="dk1"/>
          </a:lnRef>
          <a:fillRef idx="0">
            <a:schemeClr val="dk1"/>
          </a:fillRef>
          <a:effectRef idx="1">
            <a:schemeClr val="dk1"/>
          </a:effectRef>
          <a:fontRef idx="minor">
            <a:schemeClr val="tx1"/>
          </a:fontRef>
        </p:style>
      </p:cxnSp>
      <p:sp>
        <p:nvSpPr>
          <p:cNvPr id="67596" name="TextBox 23"/>
          <p:cNvSpPr txBox="1">
            <a:spLocks noChangeArrowheads="1"/>
          </p:cNvSpPr>
          <p:nvPr/>
        </p:nvSpPr>
        <p:spPr bwMode="auto">
          <a:xfrm>
            <a:off x="3200400" y="4419600"/>
            <a:ext cx="213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AgNO</a:t>
            </a:r>
            <a:r>
              <a:rPr lang="en-US" altLang="en-US" sz="1800" baseline="-25000" dirty="0">
                <a:solidFill>
                  <a:srgbClr val="000000"/>
                </a:solidFill>
              </a:rPr>
              <a:t>3(AQ)</a:t>
            </a:r>
          </a:p>
        </p:txBody>
      </p:sp>
      <p:cxnSp>
        <p:nvCxnSpPr>
          <p:cNvPr id="26" name="Straight Arrow Connector 25"/>
          <p:cNvCxnSpPr/>
          <p:nvPr/>
        </p:nvCxnSpPr>
        <p:spPr>
          <a:xfrm flipH="1">
            <a:off x="2286000" y="5867400"/>
            <a:ext cx="838200" cy="152400"/>
          </a:xfrm>
          <a:prstGeom prst="straightConnector1">
            <a:avLst/>
          </a:prstGeom>
          <a:ln w="12700">
            <a:tailEnd type="arrow"/>
          </a:ln>
        </p:spPr>
        <p:style>
          <a:lnRef idx="2">
            <a:schemeClr val="dk1"/>
          </a:lnRef>
          <a:fillRef idx="0">
            <a:schemeClr val="dk1"/>
          </a:fillRef>
          <a:effectRef idx="1">
            <a:schemeClr val="dk1"/>
          </a:effectRef>
          <a:fontRef idx="minor">
            <a:schemeClr val="tx1"/>
          </a:fontRef>
        </p:style>
      </p:cxnSp>
      <p:sp>
        <p:nvSpPr>
          <p:cNvPr id="67598" name="TextBox 26"/>
          <p:cNvSpPr txBox="1">
            <a:spLocks noChangeArrowheads="1"/>
          </p:cNvSpPr>
          <p:nvPr/>
        </p:nvSpPr>
        <p:spPr bwMode="auto">
          <a:xfrm>
            <a:off x="3124200" y="56388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copper</a:t>
            </a:r>
          </a:p>
        </p:txBody>
      </p:sp>
      <p:sp>
        <p:nvSpPr>
          <p:cNvPr id="67599" name="TextBox 27"/>
          <p:cNvSpPr txBox="1">
            <a:spLocks noChangeArrowheads="1"/>
          </p:cNvSpPr>
          <p:nvPr/>
        </p:nvSpPr>
        <p:spPr bwMode="auto">
          <a:xfrm>
            <a:off x="228600" y="3200400"/>
            <a:ext cx="8867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dirty="0">
                <a:solidFill>
                  <a:srgbClr val="3333CC"/>
                </a:solidFill>
                <a:latin typeface="Times New Roman" panose="02020603050405020304" pitchFamily="18" charset="0"/>
                <a:cs typeface="Times New Roman" panose="02020603050405020304" pitchFamily="18" charset="0"/>
              </a:rPr>
              <a:t>Cu</a:t>
            </a:r>
            <a:r>
              <a:rPr lang="en-US" altLang="en-US" sz="2400" baseline="-25000" dirty="0">
                <a:solidFill>
                  <a:srgbClr val="3333CC"/>
                </a:solidFill>
                <a:latin typeface="Times New Roman" panose="02020603050405020304" pitchFamily="18" charset="0"/>
                <a:cs typeface="Times New Roman" panose="02020603050405020304" pitchFamily="18" charset="0"/>
              </a:rPr>
              <a:t>(S)</a:t>
            </a:r>
            <a:r>
              <a:rPr lang="en-US" altLang="en-US" sz="2400" dirty="0">
                <a:solidFill>
                  <a:srgbClr val="3333CC"/>
                </a:solidFill>
                <a:latin typeface="Times New Roman" panose="02020603050405020304" pitchFamily="18" charset="0"/>
                <a:cs typeface="Times New Roman" panose="02020603050405020304" pitchFamily="18" charset="0"/>
              </a:rPr>
              <a:t>  +  2AgNO</a:t>
            </a:r>
            <a:r>
              <a:rPr lang="en-US" altLang="en-US" sz="2400" baseline="-25000" dirty="0">
                <a:solidFill>
                  <a:srgbClr val="3333CC"/>
                </a:solidFill>
                <a:latin typeface="Times New Roman" panose="02020603050405020304" pitchFamily="18" charset="0"/>
                <a:cs typeface="Times New Roman" panose="02020603050405020304" pitchFamily="18" charset="0"/>
              </a:rPr>
              <a:t>3(AQ)</a:t>
            </a:r>
            <a:r>
              <a:rPr lang="en-US" altLang="en-US" sz="2400" dirty="0">
                <a:solidFill>
                  <a:srgbClr val="3333CC"/>
                </a:solidFill>
                <a:latin typeface="Times New Roman" panose="02020603050405020304" pitchFamily="18" charset="0"/>
                <a:cs typeface="Times New Roman" panose="02020603050405020304" pitchFamily="18" charset="0"/>
              </a:rPr>
              <a:t>  →  Cu(NO</a:t>
            </a:r>
            <a:r>
              <a:rPr lang="en-US" altLang="en-US" sz="2400" baseline="-25000" dirty="0">
                <a:solidFill>
                  <a:srgbClr val="3333CC"/>
                </a:solidFill>
                <a:latin typeface="Times New Roman" panose="02020603050405020304" pitchFamily="18" charset="0"/>
                <a:cs typeface="Times New Roman" panose="02020603050405020304" pitchFamily="18" charset="0"/>
              </a:rPr>
              <a:t>3</a:t>
            </a:r>
            <a:r>
              <a:rPr lang="en-US" altLang="en-US" sz="2400" dirty="0">
                <a:solidFill>
                  <a:srgbClr val="3333CC"/>
                </a:solidFill>
                <a:latin typeface="Times New Roman" panose="02020603050405020304" pitchFamily="18" charset="0"/>
                <a:cs typeface="Times New Roman" panose="02020603050405020304" pitchFamily="18" charset="0"/>
              </a:rPr>
              <a:t>)</a:t>
            </a:r>
            <a:r>
              <a:rPr lang="en-US" altLang="en-US" sz="2400" baseline="-25000" dirty="0">
                <a:solidFill>
                  <a:srgbClr val="3333CC"/>
                </a:solidFill>
                <a:latin typeface="Times New Roman" panose="02020603050405020304" pitchFamily="18" charset="0"/>
                <a:cs typeface="Times New Roman" panose="02020603050405020304" pitchFamily="18" charset="0"/>
              </a:rPr>
              <a:t>2(AQ) </a:t>
            </a:r>
            <a:r>
              <a:rPr lang="en-US" altLang="en-US" sz="2400" dirty="0">
                <a:solidFill>
                  <a:srgbClr val="3333CC"/>
                </a:solidFill>
                <a:latin typeface="Times New Roman" panose="02020603050405020304" pitchFamily="18" charset="0"/>
                <a:cs typeface="Times New Roman" panose="02020603050405020304" pitchFamily="18" charset="0"/>
              </a:rPr>
              <a:t>  +  2Ag</a:t>
            </a:r>
            <a:r>
              <a:rPr lang="en-US" altLang="en-US" sz="2400" baseline="-25000" dirty="0">
                <a:solidFill>
                  <a:srgbClr val="3333CC"/>
                </a:solidFill>
                <a:latin typeface="Times New Roman" panose="02020603050405020304" pitchFamily="18" charset="0"/>
                <a:cs typeface="Times New Roman" panose="02020603050405020304" pitchFamily="18" charset="0"/>
              </a:rPr>
              <a:t>(S)</a:t>
            </a:r>
            <a:endParaRPr lang="en-US" altLang="en-US" sz="2400" dirty="0">
              <a:solidFill>
                <a:srgbClr val="3333CC"/>
              </a:solidFill>
              <a:latin typeface="Times New Roman" panose="02020603050405020304" pitchFamily="18" charset="0"/>
              <a:cs typeface="Times New Roman" panose="02020603050405020304" pitchFamily="18" charset="0"/>
            </a:endParaRPr>
          </a:p>
        </p:txBody>
      </p:sp>
      <p:cxnSp>
        <p:nvCxnSpPr>
          <p:cNvPr id="3" name="Straight Connector 2"/>
          <p:cNvCxnSpPr/>
          <p:nvPr/>
        </p:nvCxnSpPr>
        <p:spPr>
          <a:xfrm>
            <a:off x="4800600" y="3040122"/>
            <a:ext cx="3048000" cy="9222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727955" y="3013291"/>
            <a:ext cx="3048000" cy="9222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10200" y="4953000"/>
            <a:ext cx="3200400" cy="646331"/>
          </a:xfrm>
          <a:prstGeom prst="rect">
            <a:avLst/>
          </a:prstGeom>
          <a:noFill/>
        </p:spPr>
        <p:txBody>
          <a:bodyPr wrap="square" rtlCol="0">
            <a:spAutoFit/>
          </a:bodyPr>
          <a:lstStyle/>
          <a:p>
            <a:r>
              <a:rPr lang="en-US" dirty="0"/>
              <a:t>Let’s draw in a battery and see what we get.  </a:t>
            </a:r>
          </a:p>
        </p:txBody>
      </p:sp>
      <p:sp>
        <p:nvSpPr>
          <p:cNvPr id="8" name="Oval 7"/>
          <p:cNvSpPr/>
          <p:nvPr/>
        </p:nvSpPr>
        <p:spPr>
          <a:xfrm>
            <a:off x="2019300" y="5943600"/>
            <a:ext cx="228600" cy="228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9483462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525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rot="5400000">
            <a:off x="30861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09600" y="6324600"/>
            <a:ext cx="4038600"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609600" y="37338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2819400" y="38100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 name="Straight Connector 10"/>
          <p:cNvCxnSpPr/>
          <p:nvPr/>
        </p:nvCxnSpPr>
        <p:spPr>
          <a:xfrm flipV="1">
            <a:off x="2057400" y="3810000"/>
            <a:ext cx="838200" cy="1524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2" name="Straight Connector 11"/>
          <p:cNvCxnSpPr/>
          <p:nvPr/>
        </p:nvCxnSpPr>
        <p:spPr>
          <a:xfrm flipV="1">
            <a:off x="4267200" y="3962400"/>
            <a:ext cx="381000" cy="76200"/>
          </a:xfrm>
          <a:prstGeom prst="line">
            <a:avLst/>
          </a:prstGeom>
        </p:spPr>
        <p:style>
          <a:lnRef idx="1">
            <a:schemeClr val="accent3"/>
          </a:lnRef>
          <a:fillRef idx="0">
            <a:schemeClr val="accent3"/>
          </a:fillRef>
          <a:effectRef idx="0">
            <a:schemeClr val="accent3"/>
          </a:effectRef>
          <a:fontRef idx="minor">
            <a:schemeClr val="tx1"/>
          </a:fontRef>
        </p:style>
      </p:cxnSp>
      <p:sp>
        <p:nvSpPr>
          <p:cNvPr id="69641" name="TextBox 15"/>
          <p:cNvSpPr txBox="1">
            <a:spLocks noChangeArrowheads="1"/>
          </p:cNvSpPr>
          <p:nvPr/>
        </p:nvSpPr>
        <p:spPr bwMode="auto">
          <a:xfrm>
            <a:off x="1828800" y="4038802"/>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AgNO</a:t>
            </a:r>
            <a:r>
              <a:rPr lang="en-US" altLang="en-US" sz="1800" baseline="-25000" dirty="0">
                <a:solidFill>
                  <a:srgbClr val="000000"/>
                </a:solidFill>
              </a:rPr>
              <a:t>3(AQ) </a:t>
            </a:r>
          </a:p>
        </p:txBody>
      </p:sp>
      <p:sp>
        <p:nvSpPr>
          <p:cNvPr id="21" name="Rectangle 20"/>
          <p:cNvSpPr/>
          <p:nvPr/>
        </p:nvSpPr>
        <p:spPr>
          <a:xfrm>
            <a:off x="912253" y="3264460"/>
            <a:ext cx="685800" cy="2590800"/>
          </a:xfrm>
          <a:prstGeom prst="rect">
            <a:avLst/>
          </a:prstGeom>
          <a:solidFill>
            <a:srgbClr val="E6E6E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5" name="Rounded Rectangle 24"/>
          <p:cNvSpPr/>
          <p:nvPr/>
        </p:nvSpPr>
        <p:spPr>
          <a:xfrm>
            <a:off x="1676400" y="1295400"/>
            <a:ext cx="1524000" cy="8382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9645" name="TextBox 25"/>
          <p:cNvSpPr txBox="1">
            <a:spLocks noChangeArrowheads="1"/>
          </p:cNvSpPr>
          <p:nvPr/>
        </p:nvSpPr>
        <p:spPr bwMode="auto">
          <a:xfrm>
            <a:off x="1752600" y="15240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dirty="0">
                <a:solidFill>
                  <a:srgbClr val="FFFFFF"/>
                </a:solidFill>
              </a:rPr>
              <a:t>battery</a:t>
            </a:r>
          </a:p>
        </p:txBody>
      </p:sp>
      <p:cxnSp>
        <p:nvCxnSpPr>
          <p:cNvPr id="28" name="Straight Connector 27"/>
          <p:cNvCxnSpPr/>
          <p:nvPr/>
        </p:nvCxnSpPr>
        <p:spPr>
          <a:xfrm>
            <a:off x="3124200" y="1676400"/>
            <a:ext cx="304800" cy="11112"/>
          </a:xfrm>
          <a:prstGeom prst="line">
            <a:avLst/>
          </a:prstGeom>
          <a:ln w="12700"/>
        </p:spPr>
        <p:style>
          <a:lnRef idx="3">
            <a:schemeClr val="dk1"/>
          </a:lnRef>
          <a:fillRef idx="0">
            <a:schemeClr val="dk1"/>
          </a:fillRef>
          <a:effectRef idx="2">
            <a:schemeClr val="dk1"/>
          </a:effectRef>
          <a:fontRef idx="minor">
            <a:schemeClr val="tx1"/>
          </a:fontRef>
        </p:style>
      </p:cxnSp>
      <p:sp>
        <p:nvSpPr>
          <p:cNvPr id="2" name="Oval 1"/>
          <p:cNvSpPr/>
          <p:nvPr/>
        </p:nvSpPr>
        <p:spPr>
          <a:xfrm>
            <a:off x="2968625" y="4191000"/>
            <a:ext cx="1524000" cy="1676400"/>
          </a:xfrm>
          <a:prstGeom prst="ellipse">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9643" name="TextBox 23"/>
          <p:cNvSpPr txBox="1">
            <a:spLocks noChangeArrowheads="1"/>
          </p:cNvSpPr>
          <p:nvPr/>
        </p:nvSpPr>
        <p:spPr bwMode="auto">
          <a:xfrm>
            <a:off x="685800" y="5148590"/>
            <a:ext cx="76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2800" dirty="0">
                <a:solidFill>
                  <a:srgbClr val="000000"/>
                </a:solidFill>
              </a:rPr>
              <a:t>Ag</a:t>
            </a:r>
            <a:r>
              <a:rPr lang="en-US" altLang="en-US" sz="2800" baseline="-25000" dirty="0">
                <a:solidFill>
                  <a:srgbClr val="000000"/>
                </a:solidFill>
              </a:rPr>
              <a:t> </a:t>
            </a:r>
          </a:p>
        </p:txBody>
      </p:sp>
      <p:sp>
        <p:nvSpPr>
          <p:cNvPr id="10" name="Oval 9"/>
          <p:cNvSpPr/>
          <p:nvPr/>
        </p:nvSpPr>
        <p:spPr>
          <a:xfrm>
            <a:off x="3429000" y="4686300"/>
            <a:ext cx="609600" cy="723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9653" name="TextBox 19"/>
          <p:cNvSpPr txBox="1">
            <a:spLocks noChangeArrowheads="1"/>
          </p:cNvSpPr>
          <p:nvPr/>
        </p:nvSpPr>
        <p:spPr bwMode="auto">
          <a:xfrm>
            <a:off x="3429000" y="5282625"/>
            <a:ext cx="1219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000000"/>
                </a:solidFill>
              </a:rPr>
              <a:t>Cu</a:t>
            </a:r>
            <a:endParaRPr lang="en-US" altLang="en-US" baseline="-25000" dirty="0">
              <a:solidFill>
                <a:srgbClr val="000000"/>
              </a:solidFill>
            </a:endParaRPr>
          </a:p>
        </p:txBody>
      </p:sp>
      <p:sp>
        <p:nvSpPr>
          <p:cNvPr id="15" name="Arc 14"/>
          <p:cNvSpPr/>
          <p:nvPr/>
        </p:nvSpPr>
        <p:spPr>
          <a:xfrm>
            <a:off x="2819400" y="1687512"/>
            <a:ext cx="1219200" cy="4110025"/>
          </a:xfrm>
          <a:prstGeom prst="arc">
            <a:avLst>
              <a:gd name="adj1" fmla="val 16200000"/>
              <a:gd name="adj2" fmla="val 2665276"/>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p:cNvSpPr/>
          <p:nvPr/>
        </p:nvSpPr>
        <p:spPr>
          <a:xfrm flipH="1">
            <a:off x="1025480" y="1697865"/>
            <a:ext cx="1371600" cy="4110025"/>
          </a:xfrm>
          <a:prstGeom prst="arc">
            <a:avLst>
              <a:gd name="adj1" fmla="val 16200000"/>
              <a:gd name="adj2" fmla="val 19705752"/>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7488349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525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rot="5400000">
            <a:off x="30861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09600" y="6324600"/>
            <a:ext cx="4038600"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609600" y="37338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2819400" y="38100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 name="Straight Connector 10"/>
          <p:cNvCxnSpPr/>
          <p:nvPr/>
        </p:nvCxnSpPr>
        <p:spPr>
          <a:xfrm flipV="1">
            <a:off x="2057400" y="3810000"/>
            <a:ext cx="838200" cy="1524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2" name="Straight Connector 11"/>
          <p:cNvCxnSpPr/>
          <p:nvPr/>
        </p:nvCxnSpPr>
        <p:spPr>
          <a:xfrm flipV="1">
            <a:off x="4267200" y="3962400"/>
            <a:ext cx="381000" cy="76200"/>
          </a:xfrm>
          <a:prstGeom prst="line">
            <a:avLst/>
          </a:prstGeom>
        </p:spPr>
        <p:style>
          <a:lnRef idx="1">
            <a:schemeClr val="accent3"/>
          </a:lnRef>
          <a:fillRef idx="0">
            <a:schemeClr val="accent3"/>
          </a:fillRef>
          <a:effectRef idx="0">
            <a:schemeClr val="accent3"/>
          </a:effectRef>
          <a:fontRef idx="minor">
            <a:schemeClr val="tx1"/>
          </a:fontRef>
        </p:style>
      </p:cxnSp>
      <p:sp>
        <p:nvSpPr>
          <p:cNvPr id="69641" name="TextBox 15"/>
          <p:cNvSpPr txBox="1">
            <a:spLocks noChangeArrowheads="1"/>
          </p:cNvSpPr>
          <p:nvPr/>
        </p:nvSpPr>
        <p:spPr bwMode="auto">
          <a:xfrm>
            <a:off x="1828800" y="4038802"/>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AgNO</a:t>
            </a:r>
            <a:r>
              <a:rPr lang="en-US" altLang="en-US" sz="1800" baseline="-25000" dirty="0">
                <a:solidFill>
                  <a:srgbClr val="000000"/>
                </a:solidFill>
              </a:rPr>
              <a:t>3(AQ) </a:t>
            </a:r>
          </a:p>
        </p:txBody>
      </p:sp>
      <p:sp>
        <p:nvSpPr>
          <p:cNvPr id="21" name="Rectangle 20"/>
          <p:cNvSpPr/>
          <p:nvPr/>
        </p:nvSpPr>
        <p:spPr>
          <a:xfrm>
            <a:off x="912253" y="3264460"/>
            <a:ext cx="685800" cy="2590800"/>
          </a:xfrm>
          <a:prstGeom prst="rect">
            <a:avLst/>
          </a:prstGeom>
          <a:solidFill>
            <a:srgbClr val="E6E6E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5" name="Rounded Rectangle 24"/>
          <p:cNvSpPr/>
          <p:nvPr/>
        </p:nvSpPr>
        <p:spPr>
          <a:xfrm>
            <a:off x="1676400" y="1295400"/>
            <a:ext cx="1524000" cy="8382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9645" name="TextBox 25"/>
          <p:cNvSpPr txBox="1">
            <a:spLocks noChangeArrowheads="1"/>
          </p:cNvSpPr>
          <p:nvPr/>
        </p:nvSpPr>
        <p:spPr bwMode="auto">
          <a:xfrm>
            <a:off x="1752600" y="15240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dirty="0">
                <a:solidFill>
                  <a:srgbClr val="FFFFFF"/>
                </a:solidFill>
              </a:rPr>
              <a:t>battery</a:t>
            </a:r>
          </a:p>
        </p:txBody>
      </p:sp>
      <p:cxnSp>
        <p:nvCxnSpPr>
          <p:cNvPr id="28" name="Straight Connector 27"/>
          <p:cNvCxnSpPr/>
          <p:nvPr/>
        </p:nvCxnSpPr>
        <p:spPr>
          <a:xfrm>
            <a:off x="3124200" y="1676400"/>
            <a:ext cx="304800" cy="11112"/>
          </a:xfrm>
          <a:prstGeom prst="line">
            <a:avLst/>
          </a:prstGeom>
          <a:ln w="12700"/>
        </p:spPr>
        <p:style>
          <a:lnRef idx="3">
            <a:schemeClr val="dk1"/>
          </a:lnRef>
          <a:fillRef idx="0">
            <a:schemeClr val="dk1"/>
          </a:fillRef>
          <a:effectRef idx="2">
            <a:schemeClr val="dk1"/>
          </a:effectRef>
          <a:fontRef idx="minor">
            <a:schemeClr val="tx1"/>
          </a:fontRef>
        </p:style>
      </p:cxnSp>
      <p:sp>
        <p:nvSpPr>
          <p:cNvPr id="2" name="Oval 1"/>
          <p:cNvSpPr/>
          <p:nvPr/>
        </p:nvSpPr>
        <p:spPr>
          <a:xfrm>
            <a:off x="2968625" y="4191000"/>
            <a:ext cx="1524000" cy="1676400"/>
          </a:xfrm>
          <a:prstGeom prst="ellipse">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9643" name="TextBox 23"/>
          <p:cNvSpPr txBox="1">
            <a:spLocks noChangeArrowheads="1"/>
          </p:cNvSpPr>
          <p:nvPr/>
        </p:nvSpPr>
        <p:spPr bwMode="auto">
          <a:xfrm>
            <a:off x="838200" y="5148590"/>
            <a:ext cx="76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2800" dirty="0">
                <a:solidFill>
                  <a:srgbClr val="000000"/>
                </a:solidFill>
              </a:rPr>
              <a:t>Ag</a:t>
            </a:r>
            <a:r>
              <a:rPr lang="en-US" altLang="en-US" sz="2800" dirty="0">
                <a:solidFill>
                  <a:srgbClr val="000000"/>
                </a:solidFill>
                <a:latin typeface="Calibri"/>
                <a:cs typeface="Calibri"/>
              </a:rPr>
              <a:t>°</a:t>
            </a:r>
            <a:r>
              <a:rPr lang="en-US" altLang="en-US" sz="2800" baseline="-25000" dirty="0">
                <a:solidFill>
                  <a:srgbClr val="000000"/>
                </a:solidFill>
              </a:rPr>
              <a:t> </a:t>
            </a:r>
          </a:p>
        </p:txBody>
      </p:sp>
      <p:sp>
        <p:nvSpPr>
          <p:cNvPr id="10" name="Oval 9"/>
          <p:cNvSpPr/>
          <p:nvPr/>
        </p:nvSpPr>
        <p:spPr>
          <a:xfrm>
            <a:off x="3429000" y="4686300"/>
            <a:ext cx="609600" cy="723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9653" name="TextBox 19"/>
          <p:cNvSpPr txBox="1">
            <a:spLocks noChangeArrowheads="1"/>
          </p:cNvSpPr>
          <p:nvPr/>
        </p:nvSpPr>
        <p:spPr bwMode="auto">
          <a:xfrm>
            <a:off x="3429000" y="5282625"/>
            <a:ext cx="1219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000000"/>
                </a:solidFill>
              </a:rPr>
              <a:t>Cu</a:t>
            </a:r>
            <a:r>
              <a:rPr lang="en-US" altLang="en-US" dirty="0">
                <a:solidFill>
                  <a:srgbClr val="000000"/>
                </a:solidFill>
                <a:latin typeface="Calibri"/>
                <a:cs typeface="Calibri"/>
              </a:rPr>
              <a:t>°</a:t>
            </a:r>
            <a:endParaRPr lang="en-US" altLang="en-US" baseline="-25000" dirty="0">
              <a:solidFill>
                <a:srgbClr val="000000"/>
              </a:solidFill>
            </a:endParaRPr>
          </a:p>
        </p:txBody>
      </p:sp>
      <p:sp>
        <p:nvSpPr>
          <p:cNvPr id="15" name="Arc 14"/>
          <p:cNvSpPr/>
          <p:nvPr/>
        </p:nvSpPr>
        <p:spPr>
          <a:xfrm>
            <a:off x="2819400" y="1687512"/>
            <a:ext cx="1219200" cy="4110025"/>
          </a:xfrm>
          <a:prstGeom prst="arc">
            <a:avLst>
              <a:gd name="adj1" fmla="val 16200000"/>
              <a:gd name="adj2" fmla="val 2665276"/>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p:cNvSpPr/>
          <p:nvPr/>
        </p:nvSpPr>
        <p:spPr>
          <a:xfrm flipH="1">
            <a:off x="1025480" y="1697865"/>
            <a:ext cx="1371600" cy="4110025"/>
          </a:xfrm>
          <a:prstGeom prst="arc">
            <a:avLst>
              <a:gd name="adj1" fmla="val 16200000"/>
              <a:gd name="adj2" fmla="val 21390892"/>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0" name="Straight Connector 19"/>
          <p:cNvCxnSpPr/>
          <p:nvPr/>
        </p:nvCxnSpPr>
        <p:spPr>
          <a:xfrm>
            <a:off x="3124200" y="1676400"/>
            <a:ext cx="304800" cy="11112"/>
          </a:xfrm>
          <a:prstGeom prst="line">
            <a:avLst/>
          </a:prstGeom>
          <a:ln w="12700"/>
        </p:spPr>
        <p:style>
          <a:lnRef idx="3">
            <a:schemeClr val="dk1"/>
          </a:lnRef>
          <a:fillRef idx="0">
            <a:schemeClr val="dk1"/>
          </a:fillRef>
          <a:effectRef idx="2">
            <a:schemeClr val="dk1"/>
          </a:effectRef>
          <a:fontRef idx="minor">
            <a:schemeClr val="tx1"/>
          </a:fontRef>
        </p:style>
      </p:cxnSp>
      <p:sp>
        <p:nvSpPr>
          <p:cNvPr id="22" name="Isosceles Triangle 21"/>
          <p:cNvSpPr/>
          <p:nvPr/>
        </p:nvSpPr>
        <p:spPr>
          <a:xfrm rot="9742582">
            <a:off x="3787748" y="2148715"/>
            <a:ext cx="158905"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Isosceles Triangle 22"/>
          <p:cNvSpPr/>
          <p:nvPr/>
        </p:nvSpPr>
        <p:spPr>
          <a:xfrm rot="10567315">
            <a:off x="3959147" y="3129137"/>
            <a:ext cx="158905"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TextBox 23"/>
          <p:cNvSpPr txBox="1"/>
          <p:nvPr/>
        </p:nvSpPr>
        <p:spPr>
          <a:xfrm>
            <a:off x="3848099" y="1764268"/>
            <a:ext cx="381000" cy="369332"/>
          </a:xfrm>
          <a:prstGeom prst="rect">
            <a:avLst/>
          </a:prstGeom>
          <a:noFill/>
        </p:spPr>
        <p:txBody>
          <a:bodyPr wrap="square" rtlCol="0">
            <a:spAutoFit/>
          </a:bodyPr>
          <a:lstStyle/>
          <a:p>
            <a:r>
              <a:rPr lang="en-US" dirty="0">
                <a:solidFill>
                  <a:srgbClr val="3333CC"/>
                </a:solidFill>
              </a:rPr>
              <a:t>e</a:t>
            </a:r>
            <a:r>
              <a:rPr lang="en-US" baseline="30000" dirty="0">
                <a:solidFill>
                  <a:srgbClr val="3333CC"/>
                </a:solidFill>
              </a:rPr>
              <a:t>-</a:t>
            </a:r>
          </a:p>
        </p:txBody>
      </p:sp>
      <p:sp>
        <p:nvSpPr>
          <p:cNvPr id="26" name="Isosceles Triangle 25"/>
          <p:cNvSpPr/>
          <p:nvPr/>
        </p:nvSpPr>
        <p:spPr>
          <a:xfrm rot="1296995">
            <a:off x="1175699" y="2043347"/>
            <a:ext cx="158905"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TextBox 26"/>
          <p:cNvSpPr txBox="1"/>
          <p:nvPr/>
        </p:nvSpPr>
        <p:spPr>
          <a:xfrm>
            <a:off x="912253" y="1842809"/>
            <a:ext cx="381000" cy="369332"/>
          </a:xfrm>
          <a:prstGeom prst="rect">
            <a:avLst/>
          </a:prstGeom>
          <a:noFill/>
        </p:spPr>
        <p:txBody>
          <a:bodyPr wrap="square" rtlCol="0">
            <a:spAutoFit/>
          </a:bodyPr>
          <a:lstStyle/>
          <a:p>
            <a:r>
              <a:rPr lang="en-US" dirty="0">
                <a:solidFill>
                  <a:srgbClr val="3333CC"/>
                </a:solidFill>
              </a:rPr>
              <a:t>e</a:t>
            </a:r>
            <a:r>
              <a:rPr lang="en-US" baseline="30000" dirty="0">
                <a:solidFill>
                  <a:srgbClr val="3333CC"/>
                </a:solidFill>
              </a:rPr>
              <a:t>-</a:t>
            </a:r>
          </a:p>
        </p:txBody>
      </p:sp>
      <p:sp>
        <p:nvSpPr>
          <p:cNvPr id="29" name="Isosceles Triangle 28"/>
          <p:cNvSpPr/>
          <p:nvPr/>
        </p:nvSpPr>
        <p:spPr>
          <a:xfrm rot="465903">
            <a:off x="1029640" y="2706772"/>
            <a:ext cx="158905"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 name="TextBox 42"/>
          <p:cNvSpPr txBox="1">
            <a:spLocks noChangeArrowheads="1"/>
          </p:cNvSpPr>
          <p:nvPr/>
        </p:nvSpPr>
        <p:spPr bwMode="auto">
          <a:xfrm>
            <a:off x="1981200" y="5638800"/>
            <a:ext cx="106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chemeClr val="tx1">
                    <a:lumMod val="95000"/>
                    <a:lumOff val="5000"/>
                  </a:schemeClr>
                </a:solidFill>
              </a:rPr>
              <a:t>Ag</a:t>
            </a:r>
            <a:r>
              <a:rPr lang="en-US" altLang="en-US" baseline="30000" dirty="0">
                <a:solidFill>
                  <a:schemeClr val="tx1">
                    <a:lumMod val="95000"/>
                    <a:lumOff val="5000"/>
                  </a:schemeClr>
                </a:solidFill>
              </a:rPr>
              <a:t>+1</a:t>
            </a:r>
          </a:p>
        </p:txBody>
      </p:sp>
      <p:cxnSp>
        <p:nvCxnSpPr>
          <p:cNvPr id="32" name="Straight Arrow Connector 31"/>
          <p:cNvCxnSpPr/>
          <p:nvPr/>
        </p:nvCxnSpPr>
        <p:spPr>
          <a:xfrm flipV="1">
            <a:off x="2895600" y="5486400"/>
            <a:ext cx="4572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1371600" y="5638800"/>
            <a:ext cx="6858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63"/>
          <p:cNvSpPr txBox="1">
            <a:spLocks noChangeArrowheads="1"/>
          </p:cNvSpPr>
          <p:nvPr/>
        </p:nvSpPr>
        <p:spPr bwMode="auto">
          <a:xfrm>
            <a:off x="5714999" y="1612900"/>
            <a:ext cx="320516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rgbClr val="000000"/>
                </a:solidFill>
                <a:latin typeface="Times New Roman" panose="02020603050405020304" pitchFamily="18" charset="0"/>
                <a:cs typeface="Times New Roman" panose="02020603050405020304" pitchFamily="18" charset="0"/>
              </a:rPr>
              <a:t>Reduction happens</a:t>
            </a:r>
          </a:p>
          <a:p>
            <a:pPr eaLnBrk="1" hangingPunct="1">
              <a:spcBef>
                <a:spcPct val="0"/>
              </a:spcBef>
              <a:buFontTx/>
              <a:buNone/>
            </a:pPr>
            <a:r>
              <a:rPr lang="en-US" altLang="en-US" sz="2400" dirty="0">
                <a:solidFill>
                  <a:srgbClr val="000000"/>
                </a:solidFill>
                <a:latin typeface="Times New Roman" panose="02020603050405020304" pitchFamily="18" charset="0"/>
                <a:cs typeface="Times New Roman" panose="02020603050405020304" pitchFamily="18" charset="0"/>
              </a:rPr>
              <a:t>ON THE CATHODE METAL, so the ring is the cathode.  </a:t>
            </a:r>
          </a:p>
          <a:p>
            <a:pPr eaLnBrk="1" hangingPunct="1">
              <a:spcBef>
                <a:spcPct val="0"/>
              </a:spcBef>
              <a:buFontTx/>
              <a:buNone/>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400" b="1" dirty="0">
                <a:solidFill>
                  <a:srgbClr val="000000"/>
                </a:solidFill>
                <a:latin typeface="Times New Roman" panose="02020603050405020304" pitchFamily="18" charset="0"/>
                <a:cs typeface="Times New Roman" panose="02020603050405020304" pitchFamily="18" charset="0"/>
              </a:rPr>
              <a:t>CATHODE</a:t>
            </a:r>
          </a:p>
          <a:p>
            <a:pPr eaLnBrk="1" hangingPunct="1">
              <a:spcBef>
                <a:spcPct val="0"/>
              </a:spcBef>
              <a:buFontTx/>
              <a:buNone/>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Oxidation happens ON the silver bar.  </a:t>
            </a:r>
          </a:p>
        </p:txBody>
      </p:sp>
      <p:cxnSp>
        <p:nvCxnSpPr>
          <p:cNvPr id="7" name="Straight Arrow Connector 6"/>
          <p:cNvCxnSpPr/>
          <p:nvPr/>
        </p:nvCxnSpPr>
        <p:spPr>
          <a:xfrm flipH="1">
            <a:off x="4229099" y="3752877"/>
            <a:ext cx="1485900" cy="933423"/>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0253" y="1300457"/>
            <a:ext cx="1447800" cy="646331"/>
          </a:xfrm>
          <a:prstGeom prst="rect">
            <a:avLst/>
          </a:prstGeom>
          <a:noFill/>
        </p:spPr>
        <p:txBody>
          <a:bodyPr wrap="square" rtlCol="0">
            <a:spAutoFit/>
          </a:bodyPr>
          <a:lstStyle/>
          <a:p>
            <a:r>
              <a:rPr lang="en-US" altLang="en-US" b="1" dirty="0">
                <a:solidFill>
                  <a:srgbClr val="000000"/>
                </a:solidFill>
                <a:latin typeface="Times New Roman" panose="02020603050405020304" pitchFamily="18" charset="0"/>
                <a:cs typeface="Times New Roman" panose="02020603050405020304" pitchFamily="18" charset="0"/>
              </a:rPr>
              <a:t>ANODE</a:t>
            </a:r>
          </a:p>
          <a:p>
            <a:endParaRPr lang="en-US" dirty="0"/>
          </a:p>
        </p:txBody>
      </p:sp>
      <p:cxnSp>
        <p:nvCxnSpPr>
          <p:cNvPr id="35" name="Straight Arrow Connector 34"/>
          <p:cNvCxnSpPr/>
          <p:nvPr/>
        </p:nvCxnSpPr>
        <p:spPr>
          <a:xfrm>
            <a:off x="457200" y="1623622"/>
            <a:ext cx="552450" cy="2559867"/>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36735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525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rot="5400000">
            <a:off x="30861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09600" y="6324600"/>
            <a:ext cx="4038600"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609600" y="37338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2819400" y="38100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 name="Straight Connector 10"/>
          <p:cNvCxnSpPr/>
          <p:nvPr/>
        </p:nvCxnSpPr>
        <p:spPr>
          <a:xfrm flipV="1">
            <a:off x="2057400" y="3810000"/>
            <a:ext cx="838200" cy="1524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2" name="Straight Connector 11"/>
          <p:cNvCxnSpPr/>
          <p:nvPr/>
        </p:nvCxnSpPr>
        <p:spPr>
          <a:xfrm flipV="1">
            <a:off x="4267200" y="3962400"/>
            <a:ext cx="381000" cy="76200"/>
          </a:xfrm>
          <a:prstGeom prst="line">
            <a:avLst/>
          </a:prstGeom>
        </p:spPr>
        <p:style>
          <a:lnRef idx="1">
            <a:schemeClr val="accent3"/>
          </a:lnRef>
          <a:fillRef idx="0">
            <a:schemeClr val="accent3"/>
          </a:fillRef>
          <a:effectRef idx="0">
            <a:schemeClr val="accent3"/>
          </a:effectRef>
          <a:fontRef idx="minor">
            <a:schemeClr val="tx1"/>
          </a:fontRef>
        </p:style>
      </p:cxnSp>
      <p:sp>
        <p:nvSpPr>
          <p:cNvPr id="69641" name="TextBox 15"/>
          <p:cNvSpPr txBox="1">
            <a:spLocks noChangeArrowheads="1"/>
          </p:cNvSpPr>
          <p:nvPr/>
        </p:nvSpPr>
        <p:spPr bwMode="auto">
          <a:xfrm>
            <a:off x="1828800" y="4038802"/>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AgNO</a:t>
            </a:r>
            <a:r>
              <a:rPr lang="en-US" altLang="en-US" sz="1800" baseline="-25000" dirty="0">
                <a:solidFill>
                  <a:srgbClr val="000000"/>
                </a:solidFill>
              </a:rPr>
              <a:t>3(AQ) </a:t>
            </a:r>
          </a:p>
        </p:txBody>
      </p:sp>
      <p:sp>
        <p:nvSpPr>
          <p:cNvPr id="21" name="Rectangle 20"/>
          <p:cNvSpPr/>
          <p:nvPr/>
        </p:nvSpPr>
        <p:spPr>
          <a:xfrm>
            <a:off x="912253" y="3264460"/>
            <a:ext cx="685800" cy="2590800"/>
          </a:xfrm>
          <a:prstGeom prst="rect">
            <a:avLst/>
          </a:prstGeom>
          <a:solidFill>
            <a:srgbClr val="E6E6E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5" name="Rounded Rectangle 24"/>
          <p:cNvSpPr/>
          <p:nvPr/>
        </p:nvSpPr>
        <p:spPr>
          <a:xfrm>
            <a:off x="1676400" y="1295400"/>
            <a:ext cx="1524000" cy="8382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9645" name="TextBox 25"/>
          <p:cNvSpPr txBox="1">
            <a:spLocks noChangeArrowheads="1"/>
          </p:cNvSpPr>
          <p:nvPr/>
        </p:nvSpPr>
        <p:spPr bwMode="auto">
          <a:xfrm>
            <a:off x="1752600" y="15240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dirty="0">
                <a:solidFill>
                  <a:srgbClr val="FFFFFF"/>
                </a:solidFill>
              </a:rPr>
              <a:t>battery</a:t>
            </a:r>
          </a:p>
        </p:txBody>
      </p:sp>
      <p:cxnSp>
        <p:nvCxnSpPr>
          <p:cNvPr id="28" name="Straight Connector 27"/>
          <p:cNvCxnSpPr/>
          <p:nvPr/>
        </p:nvCxnSpPr>
        <p:spPr>
          <a:xfrm>
            <a:off x="3124200" y="1676400"/>
            <a:ext cx="304800" cy="11112"/>
          </a:xfrm>
          <a:prstGeom prst="line">
            <a:avLst/>
          </a:prstGeom>
          <a:ln w="12700"/>
        </p:spPr>
        <p:style>
          <a:lnRef idx="3">
            <a:schemeClr val="dk1"/>
          </a:lnRef>
          <a:fillRef idx="0">
            <a:schemeClr val="dk1"/>
          </a:fillRef>
          <a:effectRef idx="2">
            <a:schemeClr val="dk1"/>
          </a:effectRef>
          <a:fontRef idx="minor">
            <a:schemeClr val="tx1"/>
          </a:fontRef>
        </p:style>
      </p:cxnSp>
      <p:sp>
        <p:nvSpPr>
          <p:cNvPr id="2" name="Oval 1"/>
          <p:cNvSpPr/>
          <p:nvPr/>
        </p:nvSpPr>
        <p:spPr>
          <a:xfrm>
            <a:off x="2968625" y="4191000"/>
            <a:ext cx="1524000" cy="1676400"/>
          </a:xfrm>
          <a:prstGeom prst="ellipse">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9643" name="TextBox 23"/>
          <p:cNvSpPr txBox="1">
            <a:spLocks noChangeArrowheads="1"/>
          </p:cNvSpPr>
          <p:nvPr/>
        </p:nvSpPr>
        <p:spPr bwMode="auto">
          <a:xfrm>
            <a:off x="838200" y="5148590"/>
            <a:ext cx="762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2800" dirty="0">
                <a:solidFill>
                  <a:srgbClr val="000000"/>
                </a:solidFill>
              </a:rPr>
              <a:t>Ag</a:t>
            </a:r>
            <a:r>
              <a:rPr lang="en-US" altLang="en-US" sz="2800" dirty="0">
                <a:solidFill>
                  <a:srgbClr val="000000"/>
                </a:solidFill>
                <a:latin typeface="Calibri"/>
                <a:cs typeface="Calibri"/>
              </a:rPr>
              <a:t>°</a:t>
            </a:r>
            <a:r>
              <a:rPr lang="en-US" altLang="en-US" sz="2800" baseline="-25000" dirty="0">
                <a:solidFill>
                  <a:srgbClr val="000000"/>
                </a:solidFill>
              </a:rPr>
              <a:t> </a:t>
            </a:r>
          </a:p>
        </p:txBody>
      </p:sp>
      <p:sp>
        <p:nvSpPr>
          <p:cNvPr id="10" name="Oval 9"/>
          <p:cNvSpPr/>
          <p:nvPr/>
        </p:nvSpPr>
        <p:spPr>
          <a:xfrm>
            <a:off x="3429000" y="4686300"/>
            <a:ext cx="609600" cy="723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9653" name="TextBox 19"/>
          <p:cNvSpPr txBox="1">
            <a:spLocks noChangeArrowheads="1"/>
          </p:cNvSpPr>
          <p:nvPr/>
        </p:nvSpPr>
        <p:spPr bwMode="auto">
          <a:xfrm>
            <a:off x="3429000" y="5282625"/>
            <a:ext cx="1219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000000"/>
                </a:solidFill>
              </a:rPr>
              <a:t>Cu</a:t>
            </a:r>
            <a:r>
              <a:rPr lang="en-US" altLang="en-US" dirty="0">
                <a:solidFill>
                  <a:srgbClr val="000000"/>
                </a:solidFill>
                <a:latin typeface="Calibri"/>
                <a:cs typeface="Calibri"/>
              </a:rPr>
              <a:t>°</a:t>
            </a:r>
            <a:endParaRPr lang="en-US" altLang="en-US" baseline="-25000" dirty="0">
              <a:solidFill>
                <a:srgbClr val="000000"/>
              </a:solidFill>
            </a:endParaRPr>
          </a:p>
        </p:txBody>
      </p:sp>
      <p:sp>
        <p:nvSpPr>
          <p:cNvPr id="15" name="Arc 14"/>
          <p:cNvSpPr/>
          <p:nvPr/>
        </p:nvSpPr>
        <p:spPr>
          <a:xfrm>
            <a:off x="2819400" y="1687512"/>
            <a:ext cx="1219200" cy="4110025"/>
          </a:xfrm>
          <a:prstGeom prst="arc">
            <a:avLst>
              <a:gd name="adj1" fmla="val 16200000"/>
              <a:gd name="adj2" fmla="val 2665276"/>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p:cNvSpPr/>
          <p:nvPr/>
        </p:nvSpPr>
        <p:spPr>
          <a:xfrm flipH="1">
            <a:off x="1025480" y="1697865"/>
            <a:ext cx="1371600" cy="4110025"/>
          </a:xfrm>
          <a:prstGeom prst="arc">
            <a:avLst>
              <a:gd name="adj1" fmla="val 16200000"/>
              <a:gd name="adj2" fmla="val 21390892"/>
            </a:avLst>
          </a:prstGeom>
          <a:ln w="190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0" name="Straight Connector 19"/>
          <p:cNvCxnSpPr/>
          <p:nvPr/>
        </p:nvCxnSpPr>
        <p:spPr>
          <a:xfrm>
            <a:off x="3124200" y="1676400"/>
            <a:ext cx="304800" cy="11112"/>
          </a:xfrm>
          <a:prstGeom prst="line">
            <a:avLst/>
          </a:prstGeom>
          <a:ln w="12700"/>
        </p:spPr>
        <p:style>
          <a:lnRef idx="3">
            <a:schemeClr val="dk1"/>
          </a:lnRef>
          <a:fillRef idx="0">
            <a:schemeClr val="dk1"/>
          </a:fillRef>
          <a:effectRef idx="2">
            <a:schemeClr val="dk1"/>
          </a:effectRef>
          <a:fontRef idx="minor">
            <a:schemeClr val="tx1"/>
          </a:fontRef>
        </p:style>
      </p:cxnSp>
      <p:sp>
        <p:nvSpPr>
          <p:cNvPr id="22" name="Isosceles Triangle 21"/>
          <p:cNvSpPr/>
          <p:nvPr/>
        </p:nvSpPr>
        <p:spPr>
          <a:xfrm rot="9742582">
            <a:off x="3787748" y="2148715"/>
            <a:ext cx="158905"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3" name="Isosceles Triangle 22"/>
          <p:cNvSpPr/>
          <p:nvPr/>
        </p:nvSpPr>
        <p:spPr>
          <a:xfrm rot="10567315">
            <a:off x="3959147" y="3129137"/>
            <a:ext cx="158905"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TextBox 23"/>
          <p:cNvSpPr txBox="1"/>
          <p:nvPr/>
        </p:nvSpPr>
        <p:spPr>
          <a:xfrm>
            <a:off x="3848099" y="1764268"/>
            <a:ext cx="381000" cy="369332"/>
          </a:xfrm>
          <a:prstGeom prst="rect">
            <a:avLst/>
          </a:prstGeom>
          <a:noFill/>
        </p:spPr>
        <p:txBody>
          <a:bodyPr wrap="square" rtlCol="0">
            <a:spAutoFit/>
          </a:bodyPr>
          <a:lstStyle/>
          <a:p>
            <a:r>
              <a:rPr lang="en-US" dirty="0">
                <a:solidFill>
                  <a:srgbClr val="3333CC"/>
                </a:solidFill>
              </a:rPr>
              <a:t>e</a:t>
            </a:r>
            <a:r>
              <a:rPr lang="en-US" baseline="30000" dirty="0">
                <a:solidFill>
                  <a:srgbClr val="3333CC"/>
                </a:solidFill>
              </a:rPr>
              <a:t>-</a:t>
            </a:r>
          </a:p>
        </p:txBody>
      </p:sp>
      <p:sp>
        <p:nvSpPr>
          <p:cNvPr id="26" name="Isosceles Triangle 25"/>
          <p:cNvSpPr/>
          <p:nvPr/>
        </p:nvSpPr>
        <p:spPr>
          <a:xfrm rot="1296995">
            <a:off x="1175699" y="2043347"/>
            <a:ext cx="158905"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TextBox 26"/>
          <p:cNvSpPr txBox="1"/>
          <p:nvPr/>
        </p:nvSpPr>
        <p:spPr>
          <a:xfrm>
            <a:off x="912253" y="1842809"/>
            <a:ext cx="381000" cy="369332"/>
          </a:xfrm>
          <a:prstGeom prst="rect">
            <a:avLst/>
          </a:prstGeom>
          <a:noFill/>
        </p:spPr>
        <p:txBody>
          <a:bodyPr wrap="square" rtlCol="0">
            <a:spAutoFit/>
          </a:bodyPr>
          <a:lstStyle/>
          <a:p>
            <a:r>
              <a:rPr lang="en-US" dirty="0">
                <a:solidFill>
                  <a:srgbClr val="3333CC"/>
                </a:solidFill>
              </a:rPr>
              <a:t>e</a:t>
            </a:r>
            <a:r>
              <a:rPr lang="en-US" baseline="30000" dirty="0">
                <a:solidFill>
                  <a:srgbClr val="3333CC"/>
                </a:solidFill>
              </a:rPr>
              <a:t>-</a:t>
            </a:r>
          </a:p>
        </p:txBody>
      </p:sp>
      <p:sp>
        <p:nvSpPr>
          <p:cNvPr id="29" name="Isosceles Triangle 28"/>
          <p:cNvSpPr/>
          <p:nvPr/>
        </p:nvSpPr>
        <p:spPr>
          <a:xfrm rot="465903">
            <a:off x="1029640" y="2706772"/>
            <a:ext cx="158905"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1" name="TextBox 42"/>
          <p:cNvSpPr txBox="1">
            <a:spLocks noChangeArrowheads="1"/>
          </p:cNvSpPr>
          <p:nvPr/>
        </p:nvSpPr>
        <p:spPr bwMode="auto">
          <a:xfrm>
            <a:off x="1981200" y="5638800"/>
            <a:ext cx="106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chemeClr val="tx1">
                    <a:lumMod val="95000"/>
                    <a:lumOff val="5000"/>
                  </a:schemeClr>
                </a:solidFill>
              </a:rPr>
              <a:t>Ag</a:t>
            </a:r>
            <a:r>
              <a:rPr lang="en-US" altLang="en-US" baseline="30000" dirty="0">
                <a:solidFill>
                  <a:schemeClr val="tx1">
                    <a:lumMod val="95000"/>
                    <a:lumOff val="5000"/>
                  </a:schemeClr>
                </a:solidFill>
              </a:rPr>
              <a:t>+1</a:t>
            </a:r>
          </a:p>
        </p:txBody>
      </p:sp>
      <p:cxnSp>
        <p:nvCxnSpPr>
          <p:cNvPr id="32" name="Straight Arrow Connector 31"/>
          <p:cNvCxnSpPr/>
          <p:nvPr/>
        </p:nvCxnSpPr>
        <p:spPr>
          <a:xfrm flipV="1">
            <a:off x="2895600" y="5486400"/>
            <a:ext cx="4572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1371600" y="5638800"/>
            <a:ext cx="6858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63"/>
          <p:cNvSpPr txBox="1">
            <a:spLocks noChangeArrowheads="1"/>
          </p:cNvSpPr>
          <p:nvPr/>
        </p:nvSpPr>
        <p:spPr bwMode="auto">
          <a:xfrm>
            <a:off x="5714999" y="3150935"/>
            <a:ext cx="32051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400" b="1" dirty="0">
                <a:solidFill>
                  <a:srgbClr val="000000"/>
                </a:solidFill>
                <a:latin typeface="Times New Roman" panose="02020603050405020304" pitchFamily="18" charset="0"/>
                <a:cs typeface="Times New Roman" panose="02020603050405020304" pitchFamily="18" charset="0"/>
              </a:rPr>
              <a:t>CATHODE</a:t>
            </a:r>
          </a:p>
          <a:p>
            <a:pPr eaLnBrk="1" hangingPunct="1">
              <a:spcBef>
                <a:spcPct val="0"/>
              </a:spcBef>
              <a:buFontTx/>
              <a:buNone/>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Oxidation happens ON the silver bar.  </a:t>
            </a:r>
          </a:p>
        </p:txBody>
      </p:sp>
      <p:cxnSp>
        <p:nvCxnSpPr>
          <p:cNvPr id="7" name="Straight Arrow Connector 6"/>
          <p:cNvCxnSpPr/>
          <p:nvPr/>
        </p:nvCxnSpPr>
        <p:spPr>
          <a:xfrm flipH="1">
            <a:off x="4229099" y="3752877"/>
            <a:ext cx="1485900" cy="933423"/>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0253" y="1300457"/>
            <a:ext cx="1447800" cy="646331"/>
          </a:xfrm>
          <a:prstGeom prst="rect">
            <a:avLst/>
          </a:prstGeom>
          <a:noFill/>
        </p:spPr>
        <p:txBody>
          <a:bodyPr wrap="square" rtlCol="0">
            <a:spAutoFit/>
          </a:bodyPr>
          <a:lstStyle/>
          <a:p>
            <a:r>
              <a:rPr lang="en-US" altLang="en-US" b="1" dirty="0">
                <a:solidFill>
                  <a:srgbClr val="000000"/>
                </a:solidFill>
                <a:latin typeface="Times New Roman" panose="02020603050405020304" pitchFamily="18" charset="0"/>
                <a:cs typeface="Times New Roman" panose="02020603050405020304" pitchFamily="18" charset="0"/>
              </a:rPr>
              <a:t>ANODE</a:t>
            </a:r>
          </a:p>
          <a:p>
            <a:endParaRPr lang="en-US" dirty="0"/>
          </a:p>
        </p:txBody>
      </p:sp>
      <p:cxnSp>
        <p:nvCxnSpPr>
          <p:cNvPr id="35" name="Straight Arrow Connector 34"/>
          <p:cNvCxnSpPr/>
          <p:nvPr/>
        </p:nvCxnSpPr>
        <p:spPr>
          <a:xfrm>
            <a:off x="457200" y="1623622"/>
            <a:ext cx="552450" cy="2559867"/>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TextBox 14"/>
          <p:cNvSpPr txBox="1">
            <a:spLocks noChangeArrowheads="1"/>
          </p:cNvSpPr>
          <p:nvPr/>
        </p:nvSpPr>
        <p:spPr bwMode="auto">
          <a:xfrm>
            <a:off x="4648200" y="88483"/>
            <a:ext cx="44958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400" dirty="0">
                <a:solidFill>
                  <a:srgbClr val="FF0000"/>
                </a:solidFill>
                <a:latin typeface="Times New Roman" panose="02020603050405020304" pitchFamily="18" charset="0"/>
                <a:cs typeface="Times New Roman" panose="02020603050405020304" pitchFamily="18" charset="0"/>
              </a:rPr>
              <a:t>½OX:  Ag⁰ </a:t>
            </a:r>
            <a:r>
              <a:rPr lang="en-US" altLang="en-US" sz="2400" dirty="0">
                <a:solidFill>
                  <a:srgbClr val="FF0000"/>
                </a:solidFill>
                <a:latin typeface="Times New Roman" panose="02020603050405020304" pitchFamily="18" charset="0"/>
                <a:ea typeface="Tahoma" pitchFamily="34" charset="0"/>
                <a:cs typeface="Times New Roman" panose="02020603050405020304" pitchFamily="18" charset="0"/>
              </a:rPr>
              <a:t>→ Ag</a:t>
            </a:r>
            <a:r>
              <a:rPr lang="en-US" altLang="en-US" sz="2400" baseline="30000" dirty="0">
                <a:solidFill>
                  <a:srgbClr val="FF0000"/>
                </a:solidFill>
                <a:latin typeface="Times New Roman" panose="02020603050405020304" pitchFamily="18" charset="0"/>
                <a:ea typeface="Tahoma" pitchFamily="34" charset="0"/>
                <a:cs typeface="Times New Roman" panose="02020603050405020304" pitchFamily="18" charset="0"/>
              </a:rPr>
              <a:t>+1</a:t>
            </a:r>
            <a:r>
              <a:rPr lang="en-US" altLang="en-US" sz="2400" dirty="0">
                <a:solidFill>
                  <a:srgbClr val="FF0000"/>
                </a:solidFill>
                <a:latin typeface="Times New Roman" panose="02020603050405020304" pitchFamily="18" charset="0"/>
                <a:ea typeface="Tahoma" pitchFamily="34" charset="0"/>
                <a:cs typeface="Times New Roman" panose="02020603050405020304" pitchFamily="18" charset="0"/>
              </a:rPr>
              <a:t> + 1e</a:t>
            </a:r>
            <a:r>
              <a:rPr lang="en-US" altLang="en-US" sz="2400" baseline="30000" dirty="0">
                <a:solidFill>
                  <a:srgbClr val="FF0000"/>
                </a:solidFill>
                <a:latin typeface="Times New Roman" panose="02020603050405020304" pitchFamily="18" charset="0"/>
                <a:ea typeface="Tahoma" pitchFamily="34" charset="0"/>
                <a:cs typeface="Times New Roman" panose="02020603050405020304" pitchFamily="18" charset="0"/>
              </a:rPr>
              <a:t>-</a:t>
            </a:r>
          </a:p>
          <a:p>
            <a:endParaRPr lang="en-US" altLang="en-US" sz="2400" baseline="30000" dirty="0">
              <a:solidFill>
                <a:srgbClr val="FF0000"/>
              </a:solidFill>
              <a:latin typeface="Times New Roman" panose="02020603050405020304" pitchFamily="18" charset="0"/>
              <a:ea typeface="Tahoma" pitchFamily="34" charset="0"/>
              <a:cs typeface="Times New Roman" panose="02020603050405020304" pitchFamily="18" charset="0"/>
            </a:endParaRPr>
          </a:p>
          <a:p>
            <a:endParaRPr lang="en-US" altLang="en-US" sz="2400" baseline="30000" dirty="0">
              <a:solidFill>
                <a:srgbClr val="FF0000"/>
              </a:solidFill>
              <a:latin typeface="Times New Roman" panose="02020603050405020304" pitchFamily="18" charset="0"/>
              <a:ea typeface="Tahoma" pitchFamily="34" charset="0"/>
              <a:cs typeface="Times New Roman" panose="02020603050405020304" pitchFamily="18" charset="0"/>
            </a:endParaRPr>
          </a:p>
          <a:p>
            <a:r>
              <a:rPr lang="en-US" altLang="en-US" sz="2400" dirty="0">
                <a:latin typeface="Times New Roman" panose="02020603050405020304" pitchFamily="18" charset="0"/>
                <a:cs typeface="Times New Roman" panose="02020603050405020304" pitchFamily="18" charset="0"/>
              </a:rPr>
              <a:t>½RED: Ag</a:t>
            </a:r>
            <a:r>
              <a:rPr lang="en-US" altLang="en-US" sz="2400" baseline="30000" dirty="0">
                <a:latin typeface="Times New Roman" panose="02020603050405020304" pitchFamily="18" charset="0"/>
                <a:cs typeface="Times New Roman" panose="02020603050405020304" pitchFamily="18" charset="0"/>
              </a:rPr>
              <a:t>+1</a:t>
            </a:r>
            <a:r>
              <a:rPr lang="en-US" altLang="en-US" sz="2400" dirty="0">
                <a:latin typeface="Times New Roman" panose="02020603050405020304" pitchFamily="18" charset="0"/>
                <a:cs typeface="Times New Roman" panose="02020603050405020304" pitchFamily="18" charset="0"/>
              </a:rPr>
              <a:t> + 1e</a:t>
            </a:r>
            <a:r>
              <a:rPr lang="en-US" altLang="en-US" sz="2400" baseline="300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 Ag⁰</a:t>
            </a:r>
          </a:p>
          <a:p>
            <a:endParaRPr lang="en-US" altLang="en-US" sz="2800" dirty="0">
              <a:latin typeface="Times New Roman" panose="02020603050405020304" pitchFamily="18" charset="0"/>
              <a:cs typeface="Times New Roman" panose="02020603050405020304" pitchFamily="18" charset="0"/>
            </a:endParaRPr>
          </a:p>
          <a:p>
            <a:r>
              <a:rPr lang="en-US" altLang="en-US" sz="2400" dirty="0">
                <a:solidFill>
                  <a:srgbClr val="000099"/>
                </a:solidFill>
                <a:latin typeface="Times New Roman" panose="02020603050405020304" pitchFamily="18" charset="0"/>
                <a:cs typeface="Times New Roman" panose="02020603050405020304" pitchFamily="18" charset="0"/>
              </a:rPr>
              <a:t>NET:  Ag⁰ + Ag</a:t>
            </a:r>
            <a:r>
              <a:rPr lang="en-US" altLang="en-US" sz="2400" baseline="30000" dirty="0">
                <a:solidFill>
                  <a:srgbClr val="000099"/>
                </a:solidFill>
                <a:latin typeface="Times New Roman" panose="02020603050405020304" pitchFamily="18" charset="0"/>
                <a:cs typeface="Times New Roman" panose="02020603050405020304" pitchFamily="18" charset="0"/>
              </a:rPr>
              <a:t>+1</a:t>
            </a:r>
            <a:r>
              <a:rPr lang="en-US" altLang="en-US" sz="2400" dirty="0">
                <a:solidFill>
                  <a:srgbClr val="000099"/>
                </a:solidFill>
                <a:latin typeface="Times New Roman" panose="02020603050405020304" pitchFamily="18" charset="0"/>
                <a:cs typeface="Times New Roman" panose="02020603050405020304" pitchFamily="18" charset="0"/>
              </a:rPr>
              <a:t> →  Ag ⁰ + Ag</a:t>
            </a:r>
            <a:r>
              <a:rPr lang="en-US" altLang="en-US" sz="2400" baseline="30000" dirty="0">
                <a:solidFill>
                  <a:srgbClr val="000099"/>
                </a:solidFill>
                <a:latin typeface="Times New Roman" panose="02020603050405020304" pitchFamily="18" charset="0"/>
                <a:cs typeface="Times New Roman" panose="02020603050405020304" pitchFamily="18" charset="0"/>
              </a:rPr>
              <a:t>+1</a:t>
            </a:r>
            <a:endParaRPr lang="en-US" altLang="en-US" sz="2400"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88037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525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rot="5400000">
            <a:off x="30861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09600" y="6324600"/>
            <a:ext cx="4038600"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609600" y="37338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2819400" y="38100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 name="Straight Connector 10"/>
          <p:cNvCxnSpPr/>
          <p:nvPr/>
        </p:nvCxnSpPr>
        <p:spPr>
          <a:xfrm flipV="1">
            <a:off x="2057400" y="3810000"/>
            <a:ext cx="838200" cy="1524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2" name="Straight Connector 11"/>
          <p:cNvCxnSpPr/>
          <p:nvPr/>
        </p:nvCxnSpPr>
        <p:spPr>
          <a:xfrm flipV="1">
            <a:off x="4267200" y="3962400"/>
            <a:ext cx="381000" cy="76200"/>
          </a:xfrm>
          <a:prstGeom prst="line">
            <a:avLst/>
          </a:prstGeom>
        </p:spPr>
        <p:style>
          <a:lnRef idx="1">
            <a:schemeClr val="accent3"/>
          </a:lnRef>
          <a:fillRef idx="0">
            <a:schemeClr val="accent3"/>
          </a:fillRef>
          <a:effectRef idx="0">
            <a:schemeClr val="accent3"/>
          </a:effectRef>
          <a:fontRef idx="minor">
            <a:schemeClr val="tx1"/>
          </a:fontRef>
        </p:style>
      </p:cxnSp>
      <p:sp>
        <p:nvSpPr>
          <p:cNvPr id="73737" name="TextBox 15"/>
          <p:cNvSpPr txBox="1">
            <a:spLocks noChangeArrowheads="1"/>
          </p:cNvSpPr>
          <p:nvPr/>
        </p:nvSpPr>
        <p:spPr bwMode="auto">
          <a:xfrm>
            <a:off x="1828800" y="43434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AgNO</a:t>
            </a:r>
            <a:r>
              <a:rPr lang="en-US" altLang="en-US" sz="1800" baseline="-25000" dirty="0">
                <a:solidFill>
                  <a:srgbClr val="000000"/>
                </a:solidFill>
              </a:rPr>
              <a:t>3(AQ) </a:t>
            </a:r>
          </a:p>
        </p:txBody>
      </p:sp>
      <p:sp>
        <p:nvSpPr>
          <p:cNvPr id="21" name="Rectangle 20"/>
          <p:cNvSpPr/>
          <p:nvPr/>
        </p:nvSpPr>
        <p:spPr>
          <a:xfrm>
            <a:off x="1143000" y="3276600"/>
            <a:ext cx="457200" cy="2590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3739" name="TextBox 23"/>
          <p:cNvSpPr txBox="1">
            <a:spLocks noChangeArrowheads="1"/>
          </p:cNvSpPr>
          <p:nvPr/>
        </p:nvSpPr>
        <p:spPr bwMode="auto">
          <a:xfrm>
            <a:off x="914400" y="41148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rgbClr val="000000"/>
                </a:solidFill>
              </a:rPr>
              <a:t>Ag</a:t>
            </a:r>
            <a:r>
              <a:rPr lang="en-US" altLang="en-US" sz="1800" baseline="-25000" dirty="0">
                <a:solidFill>
                  <a:srgbClr val="000000"/>
                </a:solidFill>
              </a:rPr>
              <a:t>(S)</a:t>
            </a:r>
          </a:p>
        </p:txBody>
      </p:sp>
      <p:sp>
        <p:nvSpPr>
          <p:cNvPr id="25" name="Rounded Rectangle 24"/>
          <p:cNvSpPr/>
          <p:nvPr/>
        </p:nvSpPr>
        <p:spPr>
          <a:xfrm>
            <a:off x="1600200" y="1295400"/>
            <a:ext cx="1524000" cy="8382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3741" name="TextBox 25"/>
          <p:cNvSpPr txBox="1">
            <a:spLocks noChangeArrowheads="1"/>
          </p:cNvSpPr>
          <p:nvPr/>
        </p:nvSpPr>
        <p:spPr bwMode="auto">
          <a:xfrm>
            <a:off x="1752600" y="15240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dirty="0">
                <a:solidFill>
                  <a:srgbClr val="FFFFFF"/>
                </a:solidFill>
              </a:rPr>
              <a:t>battery</a:t>
            </a:r>
          </a:p>
        </p:txBody>
      </p:sp>
      <p:cxnSp>
        <p:nvCxnSpPr>
          <p:cNvPr id="28" name="Straight Connector 27"/>
          <p:cNvCxnSpPr/>
          <p:nvPr/>
        </p:nvCxnSpPr>
        <p:spPr>
          <a:xfrm rot="5400000">
            <a:off x="2628900" y="1257300"/>
            <a:ext cx="381000" cy="0"/>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rot="5400000">
            <a:off x="1714500" y="1257300"/>
            <a:ext cx="381000" cy="0"/>
          </a:xfrm>
          <a:prstGeom prst="line">
            <a:avLst/>
          </a:prstGeom>
        </p:spPr>
        <p:style>
          <a:lnRef idx="3">
            <a:schemeClr val="dk1"/>
          </a:lnRef>
          <a:fillRef idx="0">
            <a:schemeClr val="dk1"/>
          </a:fillRef>
          <a:effectRef idx="2">
            <a:schemeClr val="dk1"/>
          </a:effectRef>
          <a:fontRef idx="minor">
            <a:schemeClr val="tx1"/>
          </a:fontRef>
        </p:style>
      </p:cxnSp>
      <p:cxnSp>
        <p:nvCxnSpPr>
          <p:cNvPr id="33" name="Curved Connector 32"/>
          <p:cNvCxnSpPr/>
          <p:nvPr/>
        </p:nvCxnSpPr>
        <p:spPr>
          <a:xfrm rot="16200000" flipH="1">
            <a:off x="1717676" y="2173287"/>
            <a:ext cx="3124200" cy="911225"/>
          </a:xfrm>
          <a:prstGeom prst="curvedConnector3">
            <a:avLst>
              <a:gd name="adj1" fmla="val -16837"/>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urved Connector 38"/>
          <p:cNvCxnSpPr/>
          <p:nvPr/>
        </p:nvCxnSpPr>
        <p:spPr>
          <a:xfrm rot="5400000">
            <a:off x="457200" y="1981200"/>
            <a:ext cx="2286000" cy="609600"/>
          </a:xfrm>
          <a:prstGeom prst="curvedConnector3">
            <a:avLst>
              <a:gd name="adj1" fmla="val -30606"/>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2968625" y="4191000"/>
            <a:ext cx="1524000" cy="1676400"/>
          </a:xfrm>
          <a:prstGeom prst="ellipse">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Oval 9"/>
          <p:cNvSpPr/>
          <p:nvPr/>
        </p:nvSpPr>
        <p:spPr>
          <a:xfrm>
            <a:off x="3429000" y="4686300"/>
            <a:ext cx="609600" cy="723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3748" name="TextBox 19"/>
          <p:cNvSpPr txBox="1">
            <a:spLocks noChangeArrowheads="1"/>
          </p:cNvSpPr>
          <p:nvPr/>
        </p:nvSpPr>
        <p:spPr bwMode="auto">
          <a:xfrm>
            <a:off x="3500438" y="54102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Cu</a:t>
            </a:r>
            <a:r>
              <a:rPr lang="en-US" altLang="en-US" sz="1800" baseline="-25000" dirty="0">
                <a:solidFill>
                  <a:srgbClr val="000000"/>
                </a:solidFill>
              </a:rPr>
              <a:t>(S)</a:t>
            </a:r>
          </a:p>
        </p:txBody>
      </p:sp>
      <p:sp>
        <p:nvSpPr>
          <p:cNvPr id="73749" name="TextBox 63"/>
          <p:cNvSpPr txBox="1">
            <a:spLocks noChangeArrowheads="1"/>
          </p:cNvSpPr>
          <p:nvPr/>
        </p:nvSpPr>
        <p:spPr bwMode="auto">
          <a:xfrm>
            <a:off x="5181600" y="5048250"/>
            <a:ext cx="3810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latin typeface="Comic Sans MS" pitchFamily="66" charset="0"/>
              </a:rPr>
              <a:t> </a:t>
            </a:r>
          </a:p>
          <a:p>
            <a:pPr eaLnBrk="1" hangingPunct="1">
              <a:spcBef>
                <a:spcPct val="0"/>
              </a:spcBef>
              <a:buFontTx/>
              <a:buNone/>
            </a:pPr>
            <a:endParaRPr lang="en-US" altLang="en-US" sz="2800" dirty="0">
              <a:solidFill>
                <a:srgbClr val="000000"/>
              </a:solidFill>
              <a:latin typeface="Comic Sans MS" pitchFamily="66" charset="0"/>
            </a:endParaRPr>
          </a:p>
          <a:p>
            <a:pPr eaLnBrk="1" hangingPunct="1">
              <a:spcBef>
                <a:spcPct val="0"/>
              </a:spcBef>
              <a:buFontTx/>
              <a:buNone/>
            </a:pPr>
            <a:r>
              <a:rPr lang="en-US" altLang="en-US" sz="2800" dirty="0">
                <a:solidFill>
                  <a:srgbClr val="000000"/>
                </a:solidFill>
                <a:latin typeface="Comic Sans MS" pitchFamily="66" charset="0"/>
              </a:rPr>
              <a:t>CATHODE</a:t>
            </a:r>
          </a:p>
        </p:txBody>
      </p:sp>
      <p:sp>
        <p:nvSpPr>
          <p:cNvPr id="73750" name="TextBox 42"/>
          <p:cNvSpPr txBox="1">
            <a:spLocks noChangeArrowheads="1"/>
          </p:cNvSpPr>
          <p:nvPr/>
        </p:nvSpPr>
        <p:spPr bwMode="auto">
          <a:xfrm>
            <a:off x="1981200" y="5638800"/>
            <a:ext cx="106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Ag</a:t>
            </a:r>
            <a:r>
              <a:rPr lang="en-US" altLang="en-US" baseline="30000" dirty="0">
                <a:solidFill>
                  <a:srgbClr val="FF0000"/>
                </a:solidFill>
              </a:rPr>
              <a:t>+1</a:t>
            </a:r>
          </a:p>
        </p:txBody>
      </p:sp>
      <p:cxnSp>
        <p:nvCxnSpPr>
          <p:cNvPr id="24" name="Straight Arrow Connector 23"/>
          <p:cNvCxnSpPr/>
          <p:nvPr/>
        </p:nvCxnSpPr>
        <p:spPr>
          <a:xfrm flipV="1">
            <a:off x="2895600" y="5486400"/>
            <a:ext cx="4572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371600" y="5638800"/>
            <a:ext cx="6858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3753" name="Rectangle 62"/>
          <p:cNvSpPr>
            <a:spLocks noChangeArrowheads="1"/>
          </p:cNvSpPr>
          <p:nvPr/>
        </p:nvSpPr>
        <p:spPr bwMode="auto">
          <a:xfrm>
            <a:off x="1027113" y="427038"/>
            <a:ext cx="425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99"/>
                </a:solidFill>
              </a:rPr>
              <a:t>e</a:t>
            </a:r>
            <a:r>
              <a:rPr lang="en-US" altLang="en-US" sz="1800" baseline="30000" dirty="0">
                <a:solidFill>
                  <a:srgbClr val="000099"/>
                </a:solidFill>
              </a:rPr>
              <a:t>-1</a:t>
            </a:r>
          </a:p>
        </p:txBody>
      </p:sp>
      <p:sp>
        <p:nvSpPr>
          <p:cNvPr id="7" name="Isosceles Triangle 6"/>
          <p:cNvSpPr/>
          <p:nvPr/>
        </p:nvSpPr>
        <p:spPr>
          <a:xfrm>
            <a:off x="1219200" y="2605088"/>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 name="Isosceles Triangle 31"/>
          <p:cNvSpPr/>
          <p:nvPr/>
        </p:nvSpPr>
        <p:spPr>
          <a:xfrm rot="382504">
            <a:off x="1316038" y="1217613"/>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 name="Isosceles Triangle 33"/>
          <p:cNvSpPr/>
          <p:nvPr/>
        </p:nvSpPr>
        <p:spPr>
          <a:xfrm rot="9560839">
            <a:off x="1747838" y="571500"/>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5" name="Isosceles Triangle 34"/>
          <p:cNvSpPr/>
          <p:nvPr/>
        </p:nvSpPr>
        <p:spPr>
          <a:xfrm rot="3195099">
            <a:off x="2941638" y="479425"/>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Isosceles Triangle 35"/>
          <p:cNvSpPr/>
          <p:nvPr/>
        </p:nvSpPr>
        <p:spPr>
          <a:xfrm rot="10154276">
            <a:off x="3514725" y="1500188"/>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 name="Isosceles Triangle 36"/>
          <p:cNvSpPr/>
          <p:nvPr/>
        </p:nvSpPr>
        <p:spPr>
          <a:xfrm rot="10401935">
            <a:off x="3621088" y="3033713"/>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3760" name="Rectangle 62"/>
          <p:cNvSpPr>
            <a:spLocks noChangeArrowheads="1"/>
          </p:cNvSpPr>
          <p:nvPr/>
        </p:nvSpPr>
        <p:spPr bwMode="auto">
          <a:xfrm>
            <a:off x="3730625" y="1363663"/>
            <a:ext cx="425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99"/>
                </a:solidFill>
              </a:rPr>
              <a:t>e</a:t>
            </a:r>
            <a:r>
              <a:rPr lang="en-US" altLang="en-US" sz="1800" baseline="30000" dirty="0">
                <a:solidFill>
                  <a:srgbClr val="000099"/>
                </a:solidFill>
              </a:rPr>
              <a:t>-1</a:t>
            </a:r>
          </a:p>
        </p:txBody>
      </p:sp>
      <p:cxnSp>
        <p:nvCxnSpPr>
          <p:cNvPr id="13" name="Straight Arrow Connector 12"/>
          <p:cNvCxnSpPr/>
          <p:nvPr/>
        </p:nvCxnSpPr>
        <p:spPr>
          <a:xfrm flipH="1" flipV="1">
            <a:off x="4195763" y="4762500"/>
            <a:ext cx="985837" cy="135255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73762" name="TextBox 13"/>
          <p:cNvSpPr txBox="1">
            <a:spLocks noChangeArrowheads="1"/>
          </p:cNvSpPr>
          <p:nvPr/>
        </p:nvSpPr>
        <p:spPr bwMode="auto">
          <a:xfrm>
            <a:off x="87313" y="2495550"/>
            <a:ext cx="1120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b="1" dirty="0">
                <a:solidFill>
                  <a:srgbClr val="FF0000"/>
                </a:solidFill>
              </a:rPr>
              <a:t>ANODE</a:t>
            </a:r>
          </a:p>
        </p:txBody>
      </p:sp>
      <p:cxnSp>
        <p:nvCxnSpPr>
          <p:cNvPr id="16" name="Straight Arrow Connector 15"/>
          <p:cNvCxnSpPr>
            <a:stCxn id="73762" idx="2"/>
          </p:cNvCxnSpPr>
          <p:nvPr/>
        </p:nvCxnSpPr>
        <p:spPr>
          <a:xfrm>
            <a:off x="647700" y="2895600"/>
            <a:ext cx="619125" cy="82867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5830B02-89F5-41E6-BE6B-6BB0C2C4209E}"/>
              </a:ext>
            </a:extLst>
          </p:cNvPr>
          <p:cNvSpPr txBox="1"/>
          <p:nvPr/>
        </p:nvSpPr>
        <p:spPr>
          <a:xfrm>
            <a:off x="2901957" y="5149334"/>
            <a:ext cx="609593" cy="369332"/>
          </a:xfrm>
          <a:prstGeom prst="rect">
            <a:avLst/>
          </a:prstGeom>
          <a:solidFill>
            <a:srgbClr val="DDDDDD"/>
          </a:solidFill>
        </p:spPr>
        <p:txBody>
          <a:bodyPr wrap="square" rtlCol="0">
            <a:spAutoFit/>
          </a:bodyPr>
          <a:lstStyle/>
          <a:p>
            <a:pPr algn="ctr"/>
            <a:r>
              <a:rPr lang="en-US" b="1" dirty="0">
                <a:solidFill>
                  <a:schemeClr val="tx1">
                    <a:lumMod val="95000"/>
                    <a:lumOff val="5000"/>
                  </a:schemeClr>
                </a:solidFill>
              </a:rPr>
              <a:t>Ag</a:t>
            </a:r>
            <a:r>
              <a:rPr lang="en-US" b="1"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1" baseline="30000" dirty="0">
              <a:solidFill>
                <a:schemeClr val="tx1">
                  <a:lumMod val="95000"/>
                  <a:lumOff val="5000"/>
                </a:schemeClr>
              </a:solidFill>
            </a:endParaRPr>
          </a:p>
        </p:txBody>
      </p:sp>
      <p:sp>
        <p:nvSpPr>
          <p:cNvPr id="38" name="TextBox 37">
            <a:extLst>
              <a:ext uri="{FF2B5EF4-FFF2-40B4-BE49-F238E27FC236}">
                <a16:creationId xmlns:a16="http://schemas.microsoft.com/office/drawing/2014/main" id="{CB7DAAA8-1D28-475E-B32C-F039876772FB}"/>
              </a:ext>
            </a:extLst>
          </p:cNvPr>
          <p:cNvSpPr txBox="1"/>
          <p:nvPr/>
        </p:nvSpPr>
        <p:spPr>
          <a:xfrm>
            <a:off x="3017838" y="4584700"/>
            <a:ext cx="609593" cy="369332"/>
          </a:xfrm>
          <a:prstGeom prst="rect">
            <a:avLst/>
          </a:prstGeom>
          <a:solidFill>
            <a:srgbClr val="DDDDDD"/>
          </a:solidFill>
        </p:spPr>
        <p:txBody>
          <a:bodyPr wrap="square" rtlCol="0">
            <a:spAutoFit/>
          </a:bodyPr>
          <a:lstStyle/>
          <a:p>
            <a:pPr algn="ctr"/>
            <a:r>
              <a:rPr lang="en-US" b="1" dirty="0">
                <a:solidFill>
                  <a:schemeClr val="tx1">
                    <a:lumMod val="95000"/>
                    <a:lumOff val="5000"/>
                  </a:schemeClr>
                </a:solidFill>
              </a:rPr>
              <a:t>Ag</a:t>
            </a:r>
            <a:r>
              <a:rPr lang="en-US" b="1"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1" baseline="30000" dirty="0">
              <a:solidFill>
                <a:schemeClr val="tx1">
                  <a:lumMod val="95000"/>
                  <a:lumOff val="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0" y="0"/>
            <a:ext cx="9144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dirty="0">
                <a:latin typeface="Times New Roman" panose="02020603050405020304" pitchFamily="18" charset="0"/>
                <a:cs typeface="Times New Roman" panose="02020603050405020304" pitchFamily="18" charset="0"/>
              </a:rPr>
              <a:t>14.  The magnesium is oxidized by the sulfur, the sulfur is reduced by the magnesium</a:t>
            </a:r>
          </a:p>
          <a:p>
            <a:pPr eaLnBrk="1" hangingPunct="1">
              <a:spcBef>
                <a:spcPct val="0"/>
              </a:spcBef>
              <a:buFontTx/>
              <a:buNone/>
            </a:pPr>
            <a:endParaRPr lang="en-US" altLang="en-US" sz="36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dirty="0">
                <a:solidFill>
                  <a:srgbClr val="003300"/>
                </a:solidFill>
                <a:latin typeface="Times New Roman" panose="02020603050405020304" pitchFamily="18" charset="0"/>
                <a:cs typeface="Times New Roman" panose="02020603050405020304" pitchFamily="18" charset="0"/>
              </a:rPr>
              <a:t>15.  Neutral atoms form a neutral ionic compound, but the OXIDATION NUMBERS change, when ions form.  If the oxidation numbers change, it’s redox.</a:t>
            </a:r>
          </a:p>
          <a:p>
            <a:pPr eaLnBrk="1" hangingPunct="1">
              <a:spcBef>
                <a:spcPct val="0"/>
              </a:spcBef>
              <a:buFontTx/>
              <a:buNone/>
            </a:pPr>
            <a:endParaRPr lang="en-US" altLang="en-US" sz="3600" dirty="0">
              <a:solidFill>
                <a:srgbClr val="0033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dirty="0">
                <a:solidFill>
                  <a:srgbClr val="003300"/>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525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rot="5400000">
            <a:off x="3086100" y="47625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09600" y="6324600"/>
            <a:ext cx="4038600"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609600" y="37338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9" name="Straight Connector 8"/>
          <p:cNvCxnSpPr/>
          <p:nvPr/>
        </p:nvCxnSpPr>
        <p:spPr>
          <a:xfrm>
            <a:off x="2819400" y="3810000"/>
            <a:ext cx="1447800" cy="2286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1" name="Straight Connector 10"/>
          <p:cNvCxnSpPr/>
          <p:nvPr/>
        </p:nvCxnSpPr>
        <p:spPr>
          <a:xfrm flipV="1">
            <a:off x="2057400" y="3810000"/>
            <a:ext cx="838200" cy="152400"/>
          </a:xfrm>
          <a:prstGeom prst="line">
            <a:avLst/>
          </a:prstGeom>
        </p:spPr>
        <p:style>
          <a:lnRef idx="1">
            <a:schemeClr val="accent3"/>
          </a:lnRef>
          <a:fillRef idx="0">
            <a:schemeClr val="accent3"/>
          </a:fillRef>
          <a:effectRef idx="0">
            <a:schemeClr val="accent3"/>
          </a:effectRef>
          <a:fontRef idx="minor">
            <a:schemeClr val="tx1"/>
          </a:fontRef>
        </p:style>
      </p:cxnSp>
      <p:cxnSp>
        <p:nvCxnSpPr>
          <p:cNvPr id="12" name="Straight Connector 11"/>
          <p:cNvCxnSpPr/>
          <p:nvPr/>
        </p:nvCxnSpPr>
        <p:spPr>
          <a:xfrm flipV="1">
            <a:off x="4267200" y="3962400"/>
            <a:ext cx="381000" cy="76200"/>
          </a:xfrm>
          <a:prstGeom prst="line">
            <a:avLst/>
          </a:prstGeom>
        </p:spPr>
        <p:style>
          <a:lnRef idx="1">
            <a:schemeClr val="accent3"/>
          </a:lnRef>
          <a:fillRef idx="0">
            <a:schemeClr val="accent3"/>
          </a:fillRef>
          <a:effectRef idx="0">
            <a:schemeClr val="accent3"/>
          </a:effectRef>
          <a:fontRef idx="minor">
            <a:schemeClr val="tx1"/>
          </a:fontRef>
        </p:style>
      </p:cxnSp>
      <p:sp>
        <p:nvSpPr>
          <p:cNvPr id="73737" name="TextBox 15"/>
          <p:cNvSpPr txBox="1">
            <a:spLocks noChangeArrowheads="1"/>
          </p:cNvSpPr>
          <p:nvPr/>
        </p:nvSpPr>
        <p:spPr bwMode="auto">
          <a:xfrm>
            <a:off x="1828800" y="43434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AgNO</a:t>
            </a:r>
            <a:r>
              <a:rPr lang="en-US" altLang="en-US" sz="1800" baseline="-25000" dirty="0">
                <a:solidFill>
                  <a:srgbClr val="000000"/>
                </a:solidFill>
              </a:rPr>
              <a:t>3(AQ) </a:t>
            </a:r>
          </a:p>
        </p:txBody>
      </p:sp>
      <p:sp>
        <p:nvSpPr>
          <p:cNvPr id="21" name="Rectangle 20"/>
          <p:cNvSpPr/>
          <p:nvPr/>
        </p:nvSpPr>
        <p:spPr>
          <a:xfrm>
            <a:off x="1143000" y="3276600"/>
            <a:ext cx="457200" cy="25908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3739" name="TextBox 23"/>
          <p:cNvSpPr txBox="1">
            <a:spLocks noChangeArrowheads="1"/>
          </p:cNvSpPr>
          <p:nvPr/>
        </p:nvSpPr>
        <p:spPr bwMode="auto">
          <a:xfrm>
            <a:off x="914400" y="41148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rgbClr val="000000"/>
                </a:solidFill>
              </a:rPr>
              <a:t>Ag</a:t>
            </a:r>
            <a:r>
              <a:rPr lang="en-US" altLang="en-US" sz="1800" baseline="-25000" dirty="0">
                <a:solidFill>
                  <a:srgbClr val="000000"/>
                </a:solidFill>
              </a:rPr>
              <a:t>(S)</a:t>
            </a:r>
          </a:p>
        </p:txBody>
      </p:sp>
      <p:sp>
        <p:nvSpPr>
          <p:cNvPr id="25" name="Rounded Rectangle 24"/>
          <p:cNvSpPr/>
          <p:nvPr/>
        </p:nvSpPr>
        <p:spPr>
          <a:xfrm>
            <a:off x="1600200" y="1295400"/>
            <a:ext cx="1524000" cy="8382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3741" name="TextBox 25"/>
          <p:cNvSpPr txBox="1">
            <a:spLocks noChangeArrowheads="1"/>
          </p:cNvSpPr>
          <p:nvPr/>
        </p:nvSpPr>
        <p:spPr bwMode="auto">
          <a:xfrm>
            <a:off x="1752600" y="15240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dirty="0">
                <a:solidFill>
                  <a:srgbClr val="FFFFFF"/>
                </a:solidFill>
              </a:rPr>
              <a:t>battery</a:t>
            </a:r>
          </a:p>
        </p:txBody>
      </p:sp>
      <p:cxnSp>
        <p:nvCxnSpPr>
          <p:cNvPr id="28" name="Straight Connector 27"/>
          <p:cNvCxnSpPr/>
          <p:nvPr/>
        </p:nvCxnSpPr>
        <p:spPr>
          <a:xfrm rot="5400000">
            <a:off x="2628900" y="1257300"/>
            <a:ext cx="381000" cy="0"/>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rot="5400000">
            <a:off x="1714500" y="1257300"/>
            <a:ext cx="381000" cy="0"/>
          </a:xfrm>
          <a:prstGeom prst="line">
            <a:avLst/>
          </a:prstGeom>
        </p:spPr>
        <p:style>
          <a:lnRef idx="3">
            <a:schemeClr val="dk1"/>
          </a:lnRef>
          <a:fillRef idx="0">
            <a:schemeClr val="dk1"/>
          </a:fillRef>
          <a:effectRef idx="2">
            <a:schemeClr val="dk1"/>
          </a:effectRef>
          <a:fontRef idx="minor">
            <a:schemeClr val="tx1"/>
          </a:fontRef>
        </p:style>
      </p:cxnSp>
      <p:cxnSp>
        <p:nvCxnSpPr>
          <p:cNvPr id="33" name="Curved Connector 32"/>
          <p:cNvCxnSpPr/>
          <p:nvPr/>
        </p:nvCxnSpPr>
        <p:spPr>
          <a:xfrm rot="16200000" flipH="1">
            <a:off x="1717676" y="2173287"/>
            <a:ext cx="3124200" cy="911225"/>
          </a:xfrm>
          <a:prstGeom prst="curvedConnector3">
            <a:avLst>
              <a:gd name="adj1" fmla="val -16837"/>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urved Connector 38"/>
          <p:cNvCxnSpPr/>
          <p:nvPr/>
        </p:nvCxnSpPr>
        <p:spPr>
          <a:xfrm rot="5400000">
            <a:off x="457200" y="1981200"/>
            <a:ext cx="2286000" cy="609600"/>
          </a:xfrm>
          <a:prstGeom prst="curvedConnector3">
            <a:avLst>
              <a:gd name="adj1" fmla="val -30606"/>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2968625" y="4191000"/>
            <a:ext cx="1524000" cy="1676400"/>
          </a:xfrm>
          <a:prstGeom prst="ellipse">
            <a:avLst/>
          </a:prstGeom>
          <a:solidFill>
            <a:srgbClr val="FF9B9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Oval 9"/>
          <p:cNvSpPr/>
          <p:nvPr/>
        </p:nvSpPr>
        <p:spPr>
          <a:xfrm>
            <a:off x="3429000" y="4686300"/>
            <a:ext cx="609600" cy="7239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3748" name="TextBox 19"/>
          <p:cNvSpPr txBox="1">
            <a:spLocks noChangeArrowheads="1"/>
          </p:cNvSpPr>
          <p:nvPr/>
        </p:nvSpPr>
        <p:spPr bwMode="auto">
          <a:xfrm>
            <a:off x="3500438" y="54102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rPr>
              <a:t>Cu</a:t>
            </a:r>
            <a:r>
              <a:rPr lang="en-US" altLang="en-US" sz="1800" baseline="-25000" dirty="0">
                <a:solidFill>
                  <a:srgbClr val="000000"/>
                </a:solidFill>
              </a:rPr>
              <a:t>(S)</a:t>
            </a:r>
          </a:p>
        </p:txBody>
      </p:sp>
      <p:sp>
        <p:nvSpPr>
          <p:cNvPr id="73749" name="TextBox 63"/>
          <p:cNvSpPr txBox="1">
            <a:spLocks noChangeArrowheads="1"/>
          </p:cNvSpPr>
          <p:nvPr/>
        </p:nvSpPr>
        <p:spPr bwMode="auto">
          <a:xfrm>
            <a:off x="5181600" y="5048250"/>
            <a:ext cx="3810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latin typeface="Comic Sans MS" pitchFamily="66" charset="0"/>
              </a:rPr>
              <a:t> </a:t>
            </a:r>
          </a:p>
          <a:p>
            <a:pPr eaLnBrk="1" hangingPunct="1">
              <a:spcBef>
                <a:spcPct val="0"/>
              </a:spcBef>
              <a:buFontTx/>
              <a:buNone/>
            </a:pPr>
            <a:endParaRPr lang="en-US" altLang="en-US" sz="2800" dirty="0">
              <a:solidFill>
                <a:srgbClr val="000000"/>
              </a:solidFill>
              <a:latin typeface="Comic Sans MS" pitchFamily="66" charset="0"/>
            </a:endParaRPr>
          </a:p>
          <a:p>
            <a:pPr eaLnBrk="1" hangingPunct="1">
              <a:spcBef>
                <a:spcPct val="0"/>
              </a:spcBef>
              <a:buFontTx/>
              <a:buNone/>
            </a:pPr>
            <a:r>
              <a:rPr lang="en-US" altLang="en-US" sz="2800" dirty="0">
                <a:solidFill>
                  <a:srgbClr val="000000"/>
                </a:solidFill>
                <a:latin typeface="Comic Sans MS" pitchFamily="66" charset="0"/>
              </a:rPr>
              <a:t>CATHODE</a:t>
            </a:r>
          </a:p>
        </p:txBody>
      </p:sp>
      <p:sp>
        <p:nvSpPr>
          <p:cNvPr id="73750" name="TextBox 42"/>
          <p:cNvSpPr txBox="1">
            <a:spLocks noChangeArrowheads="1"/>
          </p:cNvSpPr>
          <p:nvPr/>
        </p:nvSpPr>
        <p:spPr bwMode="auto">
          <a:xfrm>
            <a:off x="1981200" y="5638800"/>
            <a:ext cx="106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Ag</a:t>
            </a:r>
            <a:r>
              <a:rPr lang="en-US" altLang="en-US" baseline="30000" dirty="0">
                <a:solidFill>
                  <a:srgbClr val="FF0000"/>
                </a:solidFill>
              </a:rPr>
              <a:t>+1</a:t>
            </a:r>
          </a:p>
        </p:txBody>
      </p:sp>
      <p:cxnSp>
        <p:nvCxnSpPr>
          <p:cNvPr id="24" name="Straight Arrow Connector 23"/>
          <p:cNvCxnSpPr/>
          <p:nvPr/>
        </p:nvCxnSpPr>
        <p:spPr>
          <a:xfrm flipV="1">
            <a:off x="2895600" y="5486400"/>
            <a:ext cx="4572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371600" y="5638800"/>
            <a:ext cx="6858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3753" name="Rectangle 62"/>
          <p:cNvSpPr>
            <a:spLocks noChangeArrowheads="1"/>
          </p:cNvSpPr>
          <p:nvPr/>
        </p:nvSpPr>
        <p:spPr bwMode="auto">
          <a:xfrm>
            <a:off x="1027113" y="427038"/>
            <a:ext cx="425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99"/>
                </a:solidFill>
              </a:rPr>
              <a:t>e</a:t>
            </a:r>
            <a:r>
              <a:rPr lang="en-US" altLang="en-US" sz="1800" baseline="30000" dirty="0">
                <a:solidFill>
                  <a:srgbClr val="000099"/>
                </a:solidFill>
              </a:rPr>
              <a:t>-1</a:t>
            </a:r>
          </a:p>
        </p:txBody>
      </p:sp>
      <p:sp>
        <p:nvSpPr>
          <p:cNvPr id="7" name="Isosceles Triangle 6"/>
          <p:cNvSpPr/>
          <p:nvPr/>
        </p:nvSpPr>
        <p:spPr>
          <a:xfrm>
            <a:off x="1219200" y="2605088"/>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 name="Isosceles Triangle 31"/>
          <p:cNvSpPr/>
          <p:nvPr/>
        </p:nvSpPr>
        <p:spPr>
          <a:xfrm rot="382504">
            <a:off x="1316038" y="1217613"/>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 name="Isosceles Triangle 33"/>
          <p:cNvSpPr/>
          <p:nvPr/>
        </p:nvSpPr>
        <p:spPr>
          <a:xfrm rot="9560839">
            <a:off x="1747838" y="571500"/>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5" name="Isosceles Triangle 34"/>
          <p:cNvSpPr/>
          <p:nvPr/>
        </p:nvSpPr>
        <p:spPr>
          <a:xfrm rot="3195099">
            <a:off x="2941638" y="479425"/>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Isosceles Triangle 35"/>
          <p:cNvSpPr/>
          <p:nvPr/>
        </p:nvSpPr>
        <p:spPr>
          <a:xfrm rot="10154276">
            <a:off x="3514725" y="1500188"/>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 name="Isosceles Triangle 36"/>
          <p:cNvSpPr/>
          <p:nvPr/>
        </p:nvSpPr>
        <p:spPr>
          <a:xfrm rot="10401935">
            <a:off x="3621088" y="3033713"/>
            <a:ext cx="152400" cy="381000"/>
          </a:xfrm>
          <a:prstGeom prst="triangle">
            <a:avLst/>
          </a:prstGeom>
          <a:solidFill>
            <a:srgbClr val="000099"/>
          </a:solid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3760" name="Rectangle 62"/>
          <p:cNvSpPr>
            <a:spLocks noChangeArrowheads="1"/>
          </p:cNvSpPr>
          <p:nvPr/>
        </p:nvSpPr>
        <p:spPr bwMode="auto">
          <a:xfrm>
            <a:off x="3730625" y="1363663"/>
            <a:ext cx="4254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99"/>
                </a:solidFill>
              </a:rPr>
              <a:t>e</a:t>
            </a:r>
            <a:r>
              <a:rPr lang="en-US" altLang="en-US" sz="1800" baseline="30000" dirty="0">
                <a:solidFill>
                  <a:srgbClr val="000099"/>
                </a:solidFill>
              </a:rPr>
              <a:t>-1</a:t>
            </a:r>
          </a:p>
        </p:txBody>
      </p:sp>
      <p:cxnSp>
        <p:nvCxnSpPr>
          <p:cNvPr id="13" name="Straight Arrow Connector 12"/>
          <p:cNvCxnSpPr/>
          <p:nvPr/>
        </p:nvCxnSpPr>
        <p:spPr>
          <a:xfrm flipH="1" flipV="1">
            <a:off x="4195763" y="4762500"/>
            <a:ext cx="985837" cy="135255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73762" name="TextBox 13"/>
          <p:cNvSpPr txBox="1">
            <a:spLocks noChangeArrowheads="1"/>
          </p:cNvSpPr>
          <p:nvPr/>
        </p:nvSpPr>
        <p:spPr bwMode="auto">
          <a:xfrm>
            <a:off x="87313" y="2495550"/>
            <a:ext cx="1120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2000" b="1" dirty="0">
                <a:solidFill>
                  <a:srgbClr val="FF0000"/>
                </a:solidFill>
              </a:rPr>
              <a:t>ANODE</a:t>
            </a:r>
          </a:p>
        </p:txBody>
      </p:sp>
      <p:cxnSp>
        <p:nvCxnSpPr>
          <p:cNvPr id="16" name="Straight Arrow Connector 15"/>
          <p:cNvCxnSpPr>
            <a:stCxn id="73762" idx="2"/>
          </p:cNvCxnSpPr>
          <p:nvPr/>
        </p:nvCxnSpPr>
        <p:spPr>
          <a:xfrm>
            <a:off x="647700" y="2895600"/>
            <a:ext cx="619125" cy="82867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5830B02-89F5-41E6-BE6B-6BB0C2C4209E}"/>
              </a:ext>
            </a:extLst>
          </p:cNvPr>
          <p:cNvSpPr txBox="1"/>
          <p:nvPr/>
        </p:nvSpPr>
        <p:spPr>
          <a:xfrm>
            <a:off x="2901957" y="5149334"/>
            <a:ext cx="609593" cy="369332"/>
          </a:xfrm>
          <a:prstGeom prst="rect">
            <a:avLst/>
          </a:prstGeom>
          <a:solidFill>
            <a:srgbClr val="DDDDDD"/>
          </a:solidFill>
        </p:spPr>
        <p:txBody>
          <a:bodyPr wrap="square" rtlCol="0">
            <a:spAutoFit/>
          </a:bodyPr>
          <a:lstStyle/>
          <a:p>
            <a:pPr algn="ctr"/>
            <a:r>
              <a:rPr lang="en-US" b="1" dirty="0">
                <a:solidFill>
                  <a:schemeClr val="tx1">
                    <a:lumMod val="95000"/>
                    <a:lumOff val="5000"/>
                  </a:schemeClr>
                </a:solidFill>
              </a:rPr>
              <a:t>Ag</a:t>
            </a:r>
            <a:r>
              <a:rPr lang="en-US" b="1"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1" baseline="30000" dirty="0">
              <a:solidFill>
                <a:schemeClr val="tx1">
                  <a:lumMod val="95000"/>
                  <a:lumOff val="5000"/>
                </a:schemeClr>
              </a:solidFill>
            </a:endParaRPr>
          </a:p>
        </p:txBody>
      </p:sp>
      <p:sp>
        <p:nvSpPr>
          <p:cNvPr id="38" name="TextBox 37">
            <a:extLst>
              <a:ext uri="{FF2B5EF4-FFF2-40B4-BE49-F238E27FC236}">
                <a16:creationId xmlns:a16="http://schemas.microsoft.com/office/drawing/2014/main" id="{CB7DAAA8-1D28-475E-B32C-F039876772FB}"/>
              </a:ext>
            </a:extLst>
          </p:cNvPr>
          <p:cNvSpPr txBox="1"/>
          <p:nvPr/>
        </p:nvSpPr>
        <p:spPr>
          <a:xfrm>
            <a:off x="3017838" y="4584700"/>
            <a:ext cx="609593" cy="369332"/>
          </a:xfrm>
          <a:prstGeom prst="rect">
            <a:avLst/>
          </a:prstGeom>
          <a:solidFill>
            <a:srgbClr val="DDDDDD"/>
          </a:solidFill>
        </p:spPr>
        <p:txBody>
          <a:bodyPr wrap="square" rtlCol="0">
            <a:spAutoFit/>
          </a:bodyPr>
          <a:lstStyle/>
          <a:p>
            <a:pPr algn="ctr"/>
            <a:r>
              <a:rPr lang="en-US" b="1" dirty="0">
                <a:solidFill>
                  <a:schemeClr val="tx1">
                    <a:lumMod val="95000"/>
                    <a:lumOff val="5000"/>
                  </a:schemeClr>
                </a:solidFill>
              </a:rPr>
              <a:t>Ag</a:t>
            </a:r>
            <a:r>
              <a:rPr lang="en-US" b="1"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1" baseline="30000" dirty="0">
              <a:solidFill>
                <a:schemeClr val="tx1">
                  <a:lumMod val="95000"/>
                  <a:lumOff val="5000"/>
                </a:schemeClr>
              </a:solidFill>
            </a:endParaRPr>
          </a:p>
        </p:txBody>
      </p:sp>
      <p:sp>
        <p:nvSpPr>
          <p:cNvPr id="40" name="TextBox 39">
            <a:extLst>
              <a:ext uri="{FF2B5EF4-FFF2-40B4-BE49-F238E27FC236}">
                <a16:creationId xmlns:a16="http://schemas.microsoft.com/office/drawing/2014/main" id="{7B67C9C8-877F-4F81-B5CB-28DCC238ADCF}"/>
              </a:ext>
            </a:extLst>
          </p:cNvPr>
          <p:cNvSpPr txBox="1"/>
          <p:nvPr/>
        </p:nvSpPr>
        <p:spPr>
          <a:xfrm>
            <a:off x="3124200" y="4343400"/>
            <a:ext cx="655631" cy="369332"/>
          </a:xfrm>
          <a:prstGeom prst="rect">
            <a:avLst/>
          </a:prstGeom>
          <a:solidFill>
            <a:srgbClr val="DDDDDD"/>
          </a:solidFill>
        </p:spPr>
        <p:txBody>
          <a:bodyPr wrap="square" rtlCol="0">
            <a:spAutoFit/>
          </a:bodyPr>
          <a:lstStyle/>
          <a:p>
            <a:pPr algn="ctr"/>
            <a:r>
              <a:rPr lang="en-US" b="1" dirty="0">
                <a:solidFill>
                  <a:schemeClr val="tx1">
                    <a:lumMod val="95000"/>
                    <a:lumOff val="5000"/>
                  </a:schemeClr>
                </a:solidFill>
              </a:rPr>
              <a:t>Ag</a:t>
            </a:r>
            <a:r>
              <a:rPr lang="en-US" b="1"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1" baseline="30000" dirty="0">
              <a:solidFill>
                <a:schemeClr val="tx1">
                  <a:lumMod val="95000"/>
                  <a:lumOff val="5000"/>
                </a:schemeClr>
              </a:solidFill>
            </a:endParaRPr>
          </a:p>
        </p:txBody>
      </p:sp>
      <p:sp>
        <p:nvSpPr>
          <p:cNvPr id="41" name="TextBox 40">
            <a:extLst>
              <a:ext uri="{FF2B5EF4-FFF2-40B4-BE49-F238E27FC236}">
                <a16:creationId xmlns:a16="http://schemas.microsoft.com/office/drawing/2014/main" id="{7B594B9D-AEE3-46EA-9C36-5BC8292F38EC}"/>
              </a:ext>
            </a:extLst>
          </p:cNvPr>
          <p:cNvSpPr txBox="1"/>
          <p:nvPr/>
        </p:nvSpPr>
        <p:spPr>
          <a:xfrm>
            <a:off x="3390110" y="5399901"/>
            <a:ext cx="609593" cy="369332"/>
          </a:xfrm>
          <a:prstGeom prst="rect">
            <a:avLst/>
          </a:prstGeom>
          <a:solidFill>
            <a:srgbClr val="DDDDDD"/>
          </a:solidFill>
        </p:spPr>
        <p:txBody>
          <a:bodyPr wrap="square" rtlCol="0">
            <a:spAutoFit/>
          </a:bodyPr>
          <a:lstStyle/>
          <a:p>
            <a:pPr algn="ctr"/>
            <a:r>
              <a:rPr lang="en-US" b="1" dirty="0">
                <a:solidFill>
                  <a:schemeClr val="tx1">
                    <a:lumMod val="95000"/>
                    <a:lumOff val="5000"/>
                  </a:schemeClr>
                </a:solidFill>
              </a:rPr>
              <a:t>Ag</a:t>
            </a:r>
            <a:r>
              <a:rPr lang="en-US" b="1"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1" baseline="30000" dirty="0">
              <a:solidFill>
                <a:schemeClr val="tx1">
                  <a:lumMod val="95000"/>
                  <a:lumOff val="5000"/>
                </a:schemeClr>
              </a:solidFill>
            </a:endParaRPr>
          </a:p>
        </p:txBody>
      </p:sp>
      <p:sp>
        <p:nvSpPr>
          <p:cNvPr id="42" name="TextBox 41">
            <a:extLst>
              <a:ext uri="{FF2B5EF4-FFF2-40B4-BE49-F238E27FC236}">
                <a16:creationId xmlns:a16="http://schemas.microsoft.com/office/drawing/2014/main" id="{711A6150-95C4-4678-9830-64C1C542B579}"/>
              </a:ext>
            </a:extLst>
          </p:cNvPr>
          <p:cNvSpPr txBox="1"/>
          <p:nvPr/>
        </p:nvSpPr>
        <p:spPr>
          <a:xfrm>
            <a:off x="3579660" y="4327267"/>
            <a:ext cx="609593" cy="369332"/>
          </a:xfrm>
          <a:prstGeom prst="rect">
            <a:avLst/>
          </a:prstGeom>
          <a:solidFill>
            <a:srgbClr val="DDDDDD"/>
          </a:solidFill>
        </p:spPr>
        <p:txBody>
          <a:bodyPr wrap="square" rtlCol="0">
            <a:spAutoFit/>
          </a:bodyPr>
          <a:lstStyle/>
          <a:p>
            <a:pPr algn="ctr"/>
            <a:r>
              <a:rPr lang="en-US" b="1" dirty="0">
                <a:solidFill>
                  <a:schemeClr val="tx1">
                    <a:lumMod val="95000"/>
                    <a:lumOff val="5000"/>
                  </a:schemeClr>
                </a:solidFill>
              </a:rPr>
              <a:t>Ag</a:t>
            </a:r>
            <a:r>
              <a:rPr lang="en-US" b="1"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1" baseline="30000" dirty="0">
              <a:solidFill>
                <a:schemeClr val="tx1">
                  <a:lumMod val="95000"/>
                  <a:lumOff val="5000"/>
                </a:schemeClr>
              </a:solidFill>
            </a:endParaRPr>
          </a:p>
        </p:txBody>
      </p:sp>
      <p:sp>
        <p:nvSpPr>
          <p:cNvPr id="43" name="TextBox 42">
            <a:extLst>
              <a:ext uri="{FF2B5EF4-FFF2-40B4-BE49-F238E27FC236}">
                <a16:creationId xmlns:a16="http://schemas.microsoft.com/office/drawing/2014/main" id="{837E9D84-B257-479F-B2A8-CD58CD7C790C}"/>
              </a:ext>
            </a:extLst>
          </p:cNvPr>
          <p:cNvSpPr txBox="1"/>
          <p:nvPr/>
        </p:nvSpPr>
        <p:spPr>
          <a:xfrm>
            <a:off x="3911599" y="4643529"/>
            <a:ext cx="609593" cy="369332"/>
          </a:xfrm>
          <a:prstGeom prst="rect">
            <a:avLst/>
          </a:prstGeom>
          <a:solidFill>
            <a:srgbClr val="DDDDDD"/>
          </a:solidFill>
        </p:spPr>
        <p:txBody>
          <a:bodyPr wrap="square" rtlCol="0">
            <a:spAutoFit/>
          </a:bodyPr>
          <a:lstStyle/>
          <a:p>
            <a:pPr algn="ctr"/>
            <a:r>
              <a:rPr lang="en-US" b="1" dirty="0">
                <a:solidFill>
                  <a:schemeClr val="tx1">
                    <a:lumMod val="95000"/>
                    <a:lumOff val="5000"/>
                  </a:schemeClr>
                </a:solidFill>
              </a:rPr>
              <a:t>Ag</a:t>
            </a:r>
            <a:r>
              <a:rPr lang="en-US" b="1"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1" baseline="30000" dirty="0">
              <a:solidFill>
                <a:schemeClr val="tx1">
                  <a:lumMod val="95000"/>
                  <a:lumOff val="5000"/>
                </a:schemeClr>
              </a:solidFill>
            </a:endParaRPr>
          </a:p>
        </p:txBody>
      </p:sp>
      <p:sp>
        <p:nvSpPr>
          <p:cNvPr id="44" name="TextBox 43">
            <a:extLst>
              <a:ext uri="{FF2B5EF4-FFF2-40B4-BE49-F238E27FC236}">
                <a16:creationId xmlns:a16="http://schemas.microsoft.com/office/drawing/2014/main" id="{08F25B04-4E6B-4D8E-918F-5163F0D941BA}"/>
              </a:ext>
            </a:extLst>
          </p:cNvPr>
          <p:cNvSpPr txBox="1"/>
          <p:nvPr/>
        </p:nvSpPr>
        <p:spPr>
          <a:xfrm>
            <a:off x="3958358" y="5174595"/>
            <a:ext cx="609593" cy="369332"/>
          </a:xfrm>
          <a:prstGeom prst="rect">
            <a:avLst/>
          </a:prstGeom>
          <a:solidFill>
            <a:srgbClr val="DDDDDD"/>
          </a:solidFill>
        </p:spPr>
        <p:txBody>
          <a:bodyPr wrap="square" rtlCol="0">
            <a:spAutoFit/>
          </a:bodyPr>
          <a:lstStyle/>
          <a:p>
            <a:pPr algn="ctr"/>
            <a:r>
              <a:rPr lang="en-US" b="1" dirty="0">
                <a:solidFill>
                  <a:schemeClr val="tx1">
                    <a:lumMod val="95000"/>
                    <a:lumOff val="5000"/>
                  </a:schemeClr>
                </a:solidFill>
              </a:rPr>
              <a:t>Ag</a:t>
            </a:r>
            <a:r>
              <a:rPr lang="en-US" b="1"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1" baseline="30000" dirty="0">
              <a:solidFill>
                <a:schemeClr val="tx1">
                  <a:lumMod val="95000"/>
                  <a:lumOff val="5000"/>
                </a:schemeClr>
              </a:solidFill>
            </a:endParaRPr>
          </a:p>
        </p:txBody>
      </p:sp>
    </p:spTree>
    <p:extLst>
      <p:ext uri="{BB962C8B-B14F-4D97-AF65-F5344CB8AC3E}">
        <p14:creationId xmlns:p14="http://schemas.microsoft.com/office/powerpoint/2010/main" val="307452440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952500" y="48387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3" name="Straight Connector 2"/>
          <p:cNvCxnSpPr/>
          <p:nvPr/>
        </p:nvCxnSpPr>
        <p:spPr>
          <a:xfrm rot="5400000">
            <a:off x="3086100" y="48387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a:off x="609600" y="6400800"/>
            <a:ext cx="4038600"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609600" y="38100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7" name="Straight Connector 6"/>
          <p:cNvCxnSpPr/>
          <p:nvPr/>
        </p:nvCxnSpPr>
        <p:spPr>
          <a:xfrm flipV="1">
            <a:off x="2057400" y="3886200"/>
            <a:ext cx="838200" cy="1524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8" name="Straight Connector 7"/>
          <p:cNvCxnSpPr/>
          <p:nvPr/>
        </p:nvCxnSpPr>
        <p:spPr>
          <a:xfrm flipV="1">
            <a:off x="4267200" y="4038600"/>
            <a:ext cx="381000" cy="7620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12" name="Rectangle 11"/>
          <p:cNvSpPr/>
          <p:nvPr/>
        </p:nvSpPr>
        <p:spPr>
          <a:xfrm>
            <a:off x="914400" y="3352800"/>
            <a:ext cx="685800" cy="2590800"/>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5785" name="TextBox 23"/>
          <p:cNvSpPr txBox="1">
            <a:spLocks noChangeArrowheads="1"/>
          </p:cNvSpPr>
          <p:nvPr/>
        </p:nvSpPr>
        <p:spPr bwMode="auto">
          <a:xfrm>
            <a:off x="762000" y="4504923"/>
            <a:ext cx="838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2400" dirty="0">
                <a:solidFill>
                  <a:srgbClr val="000000"/>
                </a:solidFill>
              </a:rPr>
              <a:t>Au</a:t>
            </a:r>
            <a:r>
              <a:rPr lang="en-US" altLang="en-US" sz="2400" baseline="-25000" dirty="0">
                <a:solidFill>
                  <a:srgbClr val="000000"/>
                </a:solidFill>
              </a:rPr>
              <a:t>(S)</a:t>
            </a:r>
          </a:p>
        </p:txBody>
      </p:sp>
      <p:sp>
        <p:nvSpPr>
          <p:cNvPr id="15" name="Rounded Rectangle 14"/>
          <p:cNvSpPr/>
          <p:nvPr/>
        </p:nvSpPr>
        <p:spPr>
          <a:xfrm>
            <a:off x="1600200" y="1371600"/>
            <a:ext cx="1524000" cy="838200"/>
          </a:xfrm>
          <a:prstGeom prst="round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5787" name="TextBox 25"/>
          <p:cNvSpPr txBox="1">
            <a:spLocks noChangeArrowheads="1"/>
          </p:cNvSpPr>
          <p:nvPr/>
        </p:nvSpPr>
        <p:spPr bwMode="auto">
          <a:xfrm>
            <a:off x="1752600" y="1600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dirty="0">
                <a:solidFill>
                  <a:srgbClr val="FFFFFF"/>
                </a:solidFill>
              </a:rPr>
              <a:t>battery</a:t>
            </a:r>
          </a:p>
        </p:txBody>
      </p:sp>
      <p:cxnSp>
        <p:nvCxnSpPr>
          <p:cNvPr id="17" name="Straight Connector 16"/>
          <p:cNvCxnSpPr/>
          <p:nvPr/>
        </p:nvCxnSpPr>
        <p:spPr>
          <a:xfrm rot="5400000">
            <a:off x="26289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rot="5400000">
            <a:off x="17145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19" name="Curved Connector 18"/>
          <p:cNvCxnSpPr/>
          <p:nvPr/>
        </p:nvCxnSpPr>
        <p:spPr>
          <a:xfrm rot="16200000" flipH="1">
            <a:off x="1943100" y="2019300"/>
            <a:ext cx="2514600" cy="762000"/>
          </a:xfrm>
          <a:prstGeom prst="curvedConnector3">
            <a:avLst>
              <a:gd name="adj1" fmla="val -2327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5400000">
            <a:off x="457200" y="2057400"/>
            <a:ext cx="2286000" cy="609600"/>
          </a:xfrm>
          <a:prstGeom prst="curvedConnector3">
            <a:avLst>
              <a:gd name="adj1" fmla="val -30606"/>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5792" name="Picture 2" descr="http://www.totallyfreecrap.com/Images/2009/oct/spoon.jpg"/>
          <p:cNvPicPr>
            <a:picLocks noChangeAspect="1" noChangeArrowheads="1"/>
          </p:cNvPicPr>
          <p:nvPr/>
        </p:nvPicPr>
        <p:blipFill>
          <a:blip r:embed="rId2">
            <a:extLst>
              <a:ext uri="{28A0092B-C50C-407E-A947-70E740481C1C}">
                <a14:useLocalDpi xmlns:a14="http://schemas.microsoft.com/office/drawing/2010/main" val="0"/>
              </a:ext>
            </a:extLst>
          </a:blip>
          <a:srcRect l="41116" t="8000" r="40610" b="9332"/>
          <a:stretch>
            <a:fillRect/>
          </a:stretch>
        </p:blipFill>
        <p:spPr bwMode="auto">
          <a:xfrm rot="-8429882">
            <a:off x="2953470" y="3974425"/>
            <a:ext cx="975396"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3581400" y="3200400"/>
            <a:ext cx="0" cy="1766188"/>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2819400" y="38862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6" name="Straight Arrow Connector 35"/>
          <p:cNvCxnSpPr/>
          <p:nvPr/>
        </p:nvCxnSpPr>
        <p:spPr>
          <a:xfrm rot="10800000" flipV="1">
            <a:off x="4064000" y="3767138"/>
            <a:ext cx="1295400" cy="838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5796" name="TextBox 43"/>
          <p:cNvSpPr txBox="1">
            <a:spLocks noChangeArrowheads="1"/>
          </p:cNvSpPr>
          <p:nvPr/>
        </p:nvSpPr>
        <p:spPr bwMode="auto">
          <a:xfrm>
            <a:off x="1828800" y="4267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a:solidFill>
                  <a:srgbClr val="000000"/>
                </a:solidFill>
                <a:latin typeface="Arial" charset="0"/>
              </a:rPr>
              <a:t> </a:t>
            </a:r>
            <a:r>
              <a:rPr lang="en-US" altLang="en-US" sz="1600" dirty="0" err="1">
                <a:solidFill>
                  <a:srgbClr val="000000"/>
                </a:solidFill>
                <a:latin typeface="Arial" charset="0"/>
              </a:rPr>
              <a:t>AuCl</a:t>
            </a:r>
            <a:r>
              <a:rPr lang="en-US" altLang="en-US" sz="1600" dirty="0">
                <a:solidFill>
                  <a:srgbClr val="000000"/>
                </a:solidFill>
                <a:latin typeface="Arial" charset="0"/>
              </a:rPr>
              <a:t> </a:t>
            </a:r>
            <a:r>
              <a:rPr lang="en-US" altLang="en-US" sz="1600" baseline="-25000" dirty="0">
                <a:solidFill>
                  <a:srgbClr val="000000"/>
                </a:solidFill>
                <a:latin typeface="Arial" charset="0"/>
              </a:rPr>
              <a:t>(AQ)</a:t>
            </a:r>
          </a:p>
        </p:txBody>
      </p:sp>
      <p:sp>
        <p:nvSpPr>
          <p:cNvPr id="75797" name="TextBox 44"/>
          <p:cNvSpPr txBox="1">
            <a:spLocks noChangeArrowheads="1"/>
          </p:cNvSpPr>
          <p:nvPr/>
        </p:nvSpPr>
        <p:spPr bwMode="auto">
          <a:xfrm>
            <a:off x="5486400" y="356235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latin typeface="Arial" charset="0"/>
              </a:rPr>
              <a:t>Aluminum</a:t>
            </a:r>
          </a:p>
          <a:p>
            <a:pPr eaLnBrk="1" hangingPunct="1">
              <a:spcBef>
                <a:spcPct val="0"/>
              </a:spcBef>
              <a:buFontTx/>
              <a:buNone/>
            </a:pPr>
            <a:r>
              <a:rPr lang="en-US" altLang="en-US" sz="1800">
                <a:solidFill>
                  <a:srgbClr val="000000"/>
                </a:solidFill>
                <a:latin typeface="Arial" charset="0"/>
              </a:rPr>
              <a:t>spoon</a:t>
            </a:r>
          </a:p>
        </p:txBody>
      </p:sp>
      <p:sp>
        <p:nvSpPr>
          <p:cNvPr id="75798" name="TextBox 45"/>
          <p:cNvSpPr txBox="1">
            <a:spLocks noChangeArrowheads="1"/>
          </p:cNvSpPr>
          <p:nvPr/>
        </p:nvSpPr>
        <p:spPr bwMode="auto">
          <a:xfrm>
            <a:off x="5029200" y="152400"/>
            <a:ext cx="4114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latin typeface="Arial" charset="0"/>
              </a:rPr>
              <a:t>69</a:t>
            </a:r>
          </a:p>
          <a:p>
            <a:pPr eaLnBrk="1" hangingPunct="1">
              <a:spcBef>
                <a:spcPct val="0"/>
              </a:spcBef>
              <a:buFontTx/>
              <a:buNone/>
            </a:pPr>
            <a:r>
              <a:rPr lang="en-US" altLang="en-US" sz="1800">
                <a:solidFill>
                  <a:srgbClr val="000000"/>
                </a:solidFill>
                <a:latin typeface="Arial" charset="0"/>
              </a:rPr>
              <a:t>Let’s try to label this up, electrons from the battery, to the spoon, what happens in the solution, what happens on the gold bar, etc.</a:t>
            </a:r>
          </a:p>
        </p:txBody>
      </p:sp>
      <p:sp>
        <p:nvSpPr>
          <p:cNvPr id="75799" name="TextBox 68"/>
          <p:cNvSpPr txBox="1">
            <a:spLocks noChangeArrowheads="1"/>
          </p:cNvSpPr>
          <p:nvPr/>
        </p:nvSpPr>
        <p:spPr bwMode="auto">
          <a:xfrm>
            <a:off x="5334000" y="3581400"/>
            <a:ext cx="3810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latin typeface="Arial" charset="0"/>
              </a:rPr>
              <a:t> </a:t>
            </a:r>
            <a:endParaRPr lang="en-US" altLang="en-US" sz="1800">
              <a:solidFill>
                <a:srgbClr val="000000"/>
              </a:solidFill>
              <a:latin typeface="Arial"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952500" y="48387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3" name="Straight Connector 2"/>
          <p:cNvCxnSpPr/>
          <p:nvPr/>
        </p:nvCxnSpPr>
        <p:spPr>
          <a:xfrm rot="5400000">
            <a:off x="3086100" y="48387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a:off x="609600" y="6400800"/>
            <a:ext cx="4038600"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609600" y="38100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7" name="Straight Connector 6"/>
          <p:cNvCxnSpPr/>
          <p:nvPr/>
        </p:nvCxnSpPr>
        <p:spPr>
          <a:xfrm flipV="1">
            <a:off x="2057400" y="3886200"/>
            <a:ext cx="838200" cy="1524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8" name="Straight Connector 7"/>
          <p:cNvCxnSpPr/>
          <p:nvPr/>
        </p:nvCxnSpPr>
        <p:spPr>
          <a:xfrm flipV="1">
            <a:off x="4267200" y="4038600"/>
            <a:ext cx="381000" cy="7620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12" name="Rectangle 11"/>
          <p:cNvSpPr/>
          <p:nvPr/>
        </p:nvSpPr>
        <p:spPr>
          <a:xfrm>
            <a:off x="838200" y="3352800"/>
            <a:ext cx="762000" cy="2590800"/>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6809" name="TextBox 23"/>
          <p:cNvSpPr txBox="1">
            <a:spLocks noChangeArrowheads="1"/>
          </p:cNvSpPr>
          <p:nvPr/>
        </p:nvSpPr>
        <p:spPr bwMode="auto">
          <a:xfrm>
            <a:off x="879520" y="4495800"/>
            <a:ext cx="7206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2800" dirty="0">
                <a:solidFill>
                  <a:srgbClr val="000000"/>
                </a:solidFill>
              </a:rPr>
              <a:t>Au</a:t>
            </a:r>
            <a:r>
              <a:rPr lang="en-US" altLang="en-US" sz="2800" baseline="30000" dirty="0">
                <a:solidFill>
                  <a:srgbClr val="000000"/>
                </a:solidFill>
                <a:latin typeface="Calibri"/>
                <a:cs typeface="Calibri"/>
              </a:rPr>
              <a:t>°</a:t>
            </a:r>
            <a:endParaRPr lang="en-US" altLang="en-US" sz="2800" baseline="30000" dirty="0">
              <a:solidFill>
                <a:srgbClr val="000000"/>
              </a:solidFill>
            </a:endParaRPr>
          </a:p>
        </p:txBody>
      </p:sp>
      <p:sp>
        <p:nvSpPr>
          <p:cNvPr id="15" name="Rounded Rectangle 14"/>
          <p:cNvSpPr/>
          <p:nvPr/>
        </p:nvSpPr>
        <p:spPr>
          <a:xfrm>
            <a:off x="1600200" y="1371600"/>
            <a:ext cx="1524000" cy="838200"/>
          </a:xfrm>
          <a:prstGeom prst="round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6811" name="TextBox 25"/>
          <p:cNvSpPr txBox="1">
            <a:spLocks noChangeArrowheads="1"/>
          </p:cNvSpPr>
          <p:nvPr/>
        </p:nvSpPr>
        <p:spPr bwMode="auto">
          <a:xfrm>
            <a:off x="1752600" y="1600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solidFill>
                  <a:srgbClr val="FFFFFF"/>
                </a:solidFill>
              </a:rPr>
              <a:t>battery</a:t>
            </a:r>
          </a:p>
        </p:txBody>
      </p:sp>
      <p:cxnSp>
        <p:nvCxnSpPr>
          <p:cNvPr id="17" name="Straight Connector 16"/>
          <p:cNvCxnSpPr/>
          <p:nvPr/>
        </p:nvCxnSpPr>
        <p:spPr>
          <a:xfrm rot="5400000">
            <a:off x="26289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rot="5400000">
            <a:off x="17145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19" name="Curved Connector 18"/>
          <p:cNvCxnSpPr/>
          <p:nvPr/>
        </p:nvCxnSpPr>
        <p:spPr>
          <a:xfrm rot="16200000" flipH="1">
            <a:off x="1943100" y="2019300"/>
            <a:ext cx="2514600" cy="762000"/>
          </a:xfrm>
          <a:prstGeom prst="curvedConnector3">
            <a:avLst>
              <a:gd name="adj1" fmla="val -2327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5400000">
            <a:off x="457200" y="2057400"/>
            <a:ext cx="2286000" cy="609600"/>
          </a:xfrm>
          <a:prstGeom prst="curvedConnector3">
            <a:avLst>
              <a:gd name="adj1" fmla="val -30606"/>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6816" name="Picture 2" descr="http://www.totallyfreecrap.com/Images/2009/oct/spoon.jpg"/>
          <p:cNvPicPr>
            <a:picLocks noChangeAspect="1" noChangeArrowheads="1"/>
          </p:cNvPicPr>
          <p:nvPr/>
        </p:nvPicPr>
        <p:blipFill>
          <a:blip r:embed="rId2">
            <a:extLst>
              <a:ext uri="{28A0092B-C50C-407E-A947-70E740481C1C}">
                <a14:useLocalDpi xmlns:a14="http://schemas.microsoft.com/office/drawing/2010/main" val="0"/>
              </a:ext>
            </a:extLst>
          </a:blip>
          <a:srcRect l="41116" t="8000" r="40610" b="9332"/>
          <a:stretch>
            <a:fillRect/>
          </a:stretch>
        </p:blipFill>
        <p:spPr bwMode="auto">
          <a:xfrm rot="-8429882">
            <a:off x="3036741" y="4067817"/>
            <a:ext cx="9400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H="1" flipV="1">
            <a:off x="3581400" y="3200400"/>
            <a:ext cx="25400" cy="190500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2819400" y="38862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6" name="Straight Arrow Connector 35"/>
          <p:cNvCxnSpPr/>
          <p:nvPr/>
        </p:nvCxnSpPr>
        <p:spPr>
          <a:xfrm rot="10800000" flipV="1">
            <a:off x="4064000" y="3767138"/>
            <a:ext cx="1295400" cy="838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6820" name="TextBox 43"/>
          <p:cNvSpPr txBox="1">
            <a:spLocks noChangeArrowheads="1"/>
          </p:cNvSpPr>
          <p:nvPr/>
        </p:nvSpPr>
        <p:spPr bwMode="auto">
          <a:xfrm>
            <a:off x="1828800" y="4267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000000"/>
                </a:solidFill>
                <a:latin typeface="Arial" charset="0"/>
              </a:rPr>
              <a:t> AuCl </a:t>
            </a:r>
            <a:r>
              <a:rPr lang="en-US" altLang="en-US" sz="1600" baseline="-25000">
                <a:solidFill>
                  <a:srgbClr val="000000"/>
                </a:solidFill>
                <a:latin typeface="Arial" charset="0"/>
              </a:rPr>
              <a:t>(AQ)</a:t>
            </a:r>
          </a:p>
        </p:txBody>
      </p:sp>
      <p:sp>
        <p:nvSpPr>
          <p:cNvPr id="76821" name="TextBox 44"/>
          <p:cNvSpPr txBox="1">
            <a:spLocks noChangeArrowheads="1"/>
          </p:cNvSpPr>
          <p:nvPr/>
        </p:nvSpPr>
        <p:spPr bwMode="auto">
          <a:xfrm>
            <a:off x="5486400" y="356235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latin typeface="Arial" charset="0"/>
              </a:rPr>
              <a:t>Aluminum</a:t>
            </a:r>
          </a:p>
          <a:p>
            <a:pPr eaLnBrk="1" hangingPunct="1">
              <a:spcBef>
                <a:spcPct val="0"/>
              </a:spcBef>
              <a:buFontTx/>
              <a:buNone/>
            </a:pPr>
            <a:r>
              <a:rPr lang="en-US" altLang="en-US" sz="1800">
                <a:solidFill>
                  <a:srgbClr val="000000"/>
                </a:solidFill>
                <a:latin typeface="Arial" charset="0"/>
              </a:rPr>
              <a:t>spoon</a:t>
            </a:r>
          </a:p>
        </p:txBody>
      </p:sp>
      <p:sp>
        <p:nvSpPr>
          <p:cNvPr id="76822" name="TextBox 68"/>
          <p:cNvSpPr txBox="1">
            <a:spLocks noChangeArrowheads="1"/>
          </p:cNvSpPr>
          <p:nvPr/>
        </p:nvSpPr>
        <p:spPr bwMode="auto">
          <a:xfrm>
            <a:off x="5334000" y="3581400"/>
            <a:ext cx="3810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latin typeface="Arial" charset="0"/>
              </a:rPr>
              <a:t> </a:t>
            </a:r>
            <a:endParaRPr lang="en-US" altLang="en-US" sz="1800">
              <a:solidFill>
                <a:srgbClr val="000000"/>
              </a:solidFill>
              <a:latin typeface="Arial" charset="0"/>
            </a:endParaRPr>
          </a:p>
        </p:txBody>
      </p:sp>
      <p:sp>
        <p:nvSpPr>
          <p:cNvPr id="76823" name="TextBox 45"/>
          <p:cNvSpPr txBox="1">
            <a:spLocks noChangeArrowheads="1"/>
          </p:cNvSpPr>
          <p:nvPr/>
        </p:nvSpPr>
        <p:spPr bwMode="auto">
          <a:xfrm>
            <a:off x="5029200" y="152400"/>
            <a:ext cx="4114800" cy="2014538"/>
          </a:xfrm>
          <a:prstGeom prst="rect">
            <a:avLst/>
          </a:prstGeom>
          <a:solidFill>
            <a:srgbClr val="E0FFC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latin typeface="Arial" charset="0"/>
              </a:rPr>
              <a:t>Electrons from the battery land on the spoon, which causes the reduction of the Au</a:t>
            </a:r>
            <a:r>
              <a:rPr lang="en-US" altLang="en-US" sz="1800" baseline="30000">
                <a:solidFill>
                  <a:srgbClr val="000000"/>
                </a:solidFill>
                <a:latin typeface="Arial" charset="0"/>
              </a:rPr>
              <a:t>+1</a:t>
            </a:r>
            <a:r>
              <a:rPr lang="en-US" altLang="en-US" sz="1800">
                <a:solidFill>
                  <a:srgbClr val="000000"/>
                </a:solidFill>
                <a:latin typeface="Arial" charset="0"/>
              </a:rPr>
              <a:t> cations, plating the spoon gold.  The gold bar oxidizes gold atoms into cations, and the free electrons from this oxidation replace the electrons from the battery.</a:t>
            </a:r>
          </a:p>
        </p:txBody>
      </p:sp>
      <p:sp>
        <p:nvSpPr>
          <p:cNvPr id="76824" name="TextBox 68"/>
          <p:cNvSpPr txBox="1">
            <a:spLocks noChangeArrowheads="1"/>
          </p:cNvSpPr>
          <p:nvPr/>
        </p:nvSpPr>
        <p:spPr bwMode="auto">
          <a:xfrm>
            <a:off x="5334000" y="4819650"/>
            <a:ext cx="3810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latin typeface="Arial" charset="0"/>
              </a:rPr>
              <a:t>½ ox: Au°</a:t>
            </a:r>
            <a:r>
              <a:rPr lang="en-US" altLang="en-US" sz="1800" baseline="-25000">
                <a:solidFill>
                  <a:srgbClr val="FF0000"/>
                </a:solidFill>
                <a:latin typeface="Arial" charset="0"/>
              </a:rPr>
              <a:t>(S)</a:t>
            </a:r>
            <a:r>
              <a:rPr lang="en-US" altLang="en-US" sz="1800">
                <a:solidFill>
                  <a:srgbClr val="FF0000"/>
                </a:solidFill>
                <a:latin typeface="Arial" charset="0"/>
              </a:rPr>
              <a:t>         Au</a:t>
            </a:r>
            <a:r>
              <a:rPr lang="en-US" altLang="en-US" sz="1800" baseline="30000">
                <a:solidFill>
                  <a:srgbClr val="FF0000"/>
                </a:solidFill>
                <a:latin typeface="Arial" charset="0"/>
              </a:rPr>
              <a:t>+1</a:t>
            </a:r>
            <a:r>
              <a:rPr lang="en-US" altLang="en-US" sz="1800" baseline="-25000">
                <a:solidFill>
                  <a:srgbClr val="FF0000"/>
                </a:solidFill>
                <a:latin typeface="Arial" charset="0"/>
              </a:rPr>
              <a:t>(AQ) </a:t>
            </a:r>
            <a:r>
              <a:rPr lang="en-US" altLang="en-US" sz="1800">
                <a:solidFill>
                  <a:srgbClr val="FF0000"/>
                </a:solidFill>
                <a:latin typeface="Arial" charset="0"/>
              </a:rPr>
              <a:t>+ 1e</a:t>
            </a:r>
            <a:r>
              <a:rPr lang="en-US" altLang="en-US" sz="1800" baseline="30000">
                <a:solidFill>
                  <a:srgbClr val="FF0000"/>
                </a:solidFill>
                <a:latin typeface="Arial" charset="0"/>
              </a:rPr>
              <a:t>-1</a:t>
            </a:r>
          </a:p>
          <a:p>
            <a:pPr eaLnBrk="1" hangingPunct="1">
              <a:spcBef>
                <a:spcPct val="0"/>
              </a:spcBef>
              <a:buFontTx/>
              <a:buNone/>
            </a:pPr>
            <a:endParaRPr lang="en-US" altLang="en-US" sz="1800">
              <a:solidFill>
                <a:srgbClr val="000000"/>
              </a:solidFill>
              <a:latin typeface="Arial" charset="0"/>
            </a:endParaRPr>
          </a:p>
          <a:p>
            <a:pPr eaLnBrk="1" hangingPunct="1">
              <a:spcBef>
                <a:spcPct val="0"/>
              </a:spcBef>
              <a:buFontTx/>
              <a:buNone/>
            </a:pPr>
            <a:r>
              <a:rPr lang="en-US" altLang="en-US" sz="1800">
                <a:solidFill>
                  <a:srgbClr val="0000FF"/>
                </a:solidFill>
                <a:latin typeface="Arial" charset="0"/>
              </a:rPr>
              <a:t>½ red: Au</a:t>
            </a:r>
            <a:r>
              <a:rPr lang="en-US" altLang="en-US" sz="1800" baseline="30000">
                <a:solidFill>
                  <a:srgbClr val="0000FF"/>
                </a:solidFill>
                <a:latin typeface="Arial" charset="0"/>
              </a:rPr>
              <a:t>+1</a:t>
            </a:r>
            <a:r>
              <a:rPr lang="en-US" altLang="en-US" sz="1800" baseline="-25000">
                <a:solidFill>
                  <a:srgbClr val="0000FF"/>
                </a:solidFill>
                <a:latin typeface="Arial" charset="0"/>
              </a:rPr>
              <a:t>(AQ) </a:t>
            </a:r>
            <a:r>
              <a:rPr lang="en-US" altLang="en-US" sz="1800">
                <a:solidFill>
                  <a:srgbClr val="0000FF"/>
                </a:solidFill>
                <a:latin typeface="Arial" charset="0"/>
              </a:rPr>
              <a:t>+ 1e</a:t>
            </a:r>
            <a:r>
              <a:rPr lang="en-US" altLang="en-US" sz="1800" baseline="30000">
                <a:solidFill>
                  <a:srgbClr val="0000FF"/>
                </a:solidFill>
                <a:latin typeface="Arial" charset="0"/>
              </a:rPr>
              <a:t>-1             </a:t>
            </a:r>
            <a:r>
              <a:rPr lang="en-US" altLang="en-US" sz="1800">
                <a:solidFill>
                  <a:srgbClr val="0000FF"/>
                </a:solidFill>
                <a:latin typeface="Arial" charset="0"/>
              </a:rPr>
              <a:t>Au°</a:t>
            </a:r>
            <a:r>
              <a:rPr lang="en-US" altLang="en-US" sz="1800" baseline="-25000">
                <a:solidFill>
                  <a:srgbClr val="0000FF"/>
                </a:solidFill>
                <a:latin typeface="Arial" charset="0"/>
              </a:rPr>
              <a:t>(S)</a:t>
            </a:r>
            <a:r>
              <a:rPr lang="en-US" altLang="en-US" sz="1800">
                <a:solidFill>
                  <a:srgbClr val="0000FF"/>
                </a:solidFill>
                <a:latin typeface="Arial" charset="0"/>
              </a:rPr>
              <a:t> </a:t>
            </a:r>
          </a:p>
          <a:p>
            <a:pPr eaLnBrk="1" hangingPunct="1">
              <a:spcBef>
                <a:spcPct val="0"/>
              </a:spcBef>
              <a:buFontTx/>
              <a:buNone/>
            </a:pPr>
            <a:endParaRPr lang="en-US" altLang="en-US" sz="1800">
              <a:solidFill>
                <a:srgbClr val="0000FF"/>
              </a:solidFill>
              <a:latin typeface="Arial" charset="0"/>
            </a:endParaRPr>
          </a:p>
          <a:p>
            <a:pPr eaLnBrk="1" hangingPunct="1">
              <a:spcBef>
                <a:spcPct val="0"/>
              </a:spcBef>
              <a:buFontTx/>
              <a:buNone/>
            </a:pPr>
            <a:r>
              <a:rPr lang="en-US" altLang="en-US" sz="1800">
                <a:solidFill>
                  <a:srgbClr val="000000"/>
                </a:solidFill>
                <a:latin typeface="Arial" charset="0"/>
              </a:rPr>
              <a:t>NET:   Au°+ Au</a:t>
            </a:r>
            <a:r>
              <a:rPr lang="en-US" altLang="en-US" sz="1800" baseline="30000">
                <a:solidFill>
                  <a:srgbClr val="000000"/>
                </a:solidFill>
                <a:latin typeface="Arial" charset="0"/>
              </a:rPr>
              <a:t>+1</a:t>
            </a:r>
            <a:r>
              <a:rPr lang="en-US" altLang="en-US" sz="1800" baseline="-25000">
                <a:solidFill>
                  <a:srgbClr val="000000"/>
                </a:solidFill>
                <a:latin typeface="Arial" charset="0"/>
              </a:rPr>
              <a:t> </a:t>
            </a:r>
            <a:r>
              <a:rPr lang="en-US" altLang="en-US" sz="1800">
                <a:solidFill>
                  <a:srgbClr val="000000"/>
                </a:solidFill>
                <a:latin typeface="Arial" charset="0"/>
              </a:rPr>
              <a:t>         </a:t>
            </a:r>
            <a:r>
              <a:rPr lang="en-US" altLang="en-US" sz="1800" baseline="-25000">
                <a:solidFill>
                  <a:srgbClr val="000000"/>
                </a:solidFill>
                <a:latin typeface="Arial" charset="0"/>
              </a:rPr>
              <a:t> </a:t>
            </a:r>
            <a:r>
              <a:rPr lang="en-US" altLang="en-US" sz="1800">
                <a:solidFill>
                  <a:srgbClr val="000000"/>
                </a:solidFill>
                <a:latin typeface="Arial" charset="0"/>
              </a:rPr>
              <a:t>Au°</a:t>
            </a:r>
            <a:r>
              <a:rPr lang="en-US" altLang="en-US" sz="1800" baseline="-25000">
                <a:solidFill>
                  <a:srgbClr val="000000"/>
                </a:solidFill>
                <a:latin typeface="Arial" charset="0"/>
              </a:rPr>
              <a:t> </a:t>
            </a:r>
            <a:r>
              <a:rPr lang="en-US" altLang="en-US" sz="1800">
                <a:solidFill>
                  <a:srgbClr val="000000"/>
                </a:solidFill>
                <a:latin typeface="Arial" charset="0"/>
              </a:rPr>
              <a:t>+ Au</a:t>
            </a:r>
            <a:r>
              <a:rPr lang="en-US" altLang="en-US" sz="1800" baseline="30000">
                <a:solidFill>
                  <a:srgbClr val="000000"/>
                </a:solidFill>
                <a:latin typeface="Arial" charset="0"/>
              </a:rPr>
              <a:t>+1</a:t>
            </a:r>
            <a:r>
              <a:rPr lang="en-US" altLang="en-US" sz="1800" baseline="-25000">
                <a:solidFill>
                  <a:srgbClr val="000000"/>
                </a:solidFill>
                <a:latin typeface="Arial" charset="0"/>
              </a:rPr>
              <a:t> </a:t>
            </a:r>
            <a:endParaRPr lang="en-US" altLang="en-US" sz="1800">
              <a:solidFill>
                <a:srgbClr val="000000"/>
              </a:solidFill>
              <a:latin typeface="Arial" charset="0"/>
            </a:endParaRPr>
          </a:p>
        </p:txBody>
      </p:sp>
      <p:cxnSp>
        <p:nvCxnSpPr>
          <p:cNvPr id="26" name="Straight Arrow Connector 25"/>
          <p:cNvCxnSpPr/>
          <p:nvPr/>
        </p:nvCxnSpPr>
        <p:spPr>
          <a:xfrm>
            <a:off x="6705600" y="4972050"/>
            <a:ext cx="381000"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7" name="Straight Arrow Connector 26"/>
          <p:cNvCxnSpPr/>
          <p:nvPr/>
        </p:nvCxnSpPr>
        <p:spPr>
          <a:xfrm>
            <a:off x="7620000" y="5581650"/>
            <a:ext cx="381000" cy="1588"/>
          </a:xfrm>
          <a:prstGeom prst="straightConnector1">
            <a:avLst/>
          </a:prstGeom>
          <a:ln>
            <a:solidFill>
              <a:srgbClr val="0000FF"/>
            </a:solidFill>
            <a:tailEnd type="arrow"/>
          </a:ln>
        </p:spPr>
        <p:style>
          <a:lnRef idx="2">
            <a:schemeClr val="accent2"/>
          </a:lnRef>
          <a:fillRef idx="0">
            <a:schemeClr val="accent2"/>
          </a:fillRef>
          <a:effectRef idx="1">
            <a:schemeClr val="accent2"/>
          </a:effectRef>
          <a:fontRef idx="minor">
            <a:schemeClr val="tx1"/>
          </a:fontRef>
        </p:style>
      </p:cxnSp>
      <p:cxnSp>
        <p:nvCxnSpPr>
          <p:cNvPr id="28" name="Straight Arrow Connector 27"/>
          <p:cNvCxnSpPr/>
          <p:nvPr/>
        </p:nvCxnSpPr>
        <p:spPr>
          <a:xfrm>
            <a:off x="7239000" y="6115050"/>
            <a:ext cx="381000" cy="1588"/>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sp>
        <p:nvSpPr>
          <p:cNvPr id="76828" name="TextBox 5"/>
          <p:cNvSpPr txBox="1">
            <a:spLocks noChangeArrowheads="1"/>
          </p:cNvSpPr>
          <p:nvPr/>
        </p:nvSpPr>
        <p:spPr bwMode="auto">
          <a:xfrm>
            <a:off x="6515100" y="3987728"/>
            <a:ext cx="1828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a:latin typeface="Arial" charset="0"/>
              </a:rPr>
              <a:t>70.  </a:t>
            </a:r>
          </a:p>
        </p:txBody>
      </p:sp>
      <p:sp>
        <p:nvSpPr>
          <p:cNvPr id="76829" name="TextBox 42"/>
          <p:cNvSpPr txBox="1">
            <a:spLocks noChangeArrowheads="1"/>
          </p:cNvSpPr>
          <p:nvPr/>
        </p:nvSpPr>
        <p:spPr bwMode="auto">
          <a:xfrm>
            <a:off x="1770063" y="5508625"/>
            <a:ext cx="106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a:solidFill>
                  <a:srgbClr val="000000"/>
                </a:solidFill>
              </a:rPr>
              <a:t>Au</a:t>
            </a:r>
            <a:r>
              <a:rPr lang="en-US" altLang="en-US" baseline="30000">
                <a:solidFill>
                  <a:srgbClr val="000000"/>
                </a:solidFill>
              </a:rPr>
              <a:t>+1</a:t>
            </a:r>
          </a:p>
        </p:txBody>
      </p:sp>
      <p:cxnSp>
        <p:nvCxnSpPr>
          <p:cNvPr id="31" name="Straight Arrow Connector 30"/>
          <p:cNvCxnSpPr/>
          <p:nvPr/>
        </p:nvCxnSpPr>
        <p:spPr>
          <a:xfrm>
            <a:off x="1295400" y="5319713"/>
            <a:ext cx="685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flipV="1">
            <a:off x="2590800" y="5705475"/>
            <a:ext cx="457200" cy="95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609600" y="38100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7" name="Straight Connector 36"/>
          <p:cNvCxnSpPr/>
          <p:nvPr/>
        </p:nvCxnSpPr>
        <p:spPr>
          <a:xfrm flipV="1">
            <a:off x="2057400" y="3886200"/>
            <a:ext cx="838200" cy="15240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38" name="Rounded Rectangle 37"/>
          <p:cNvSpPr/>
          <p:nvPr/>
        </p:nvSpPr>
        <p:spPr>
          <a:xfrm>
            <a:off x="1600200" y="1371600"/>
            <a:ext cx="1524000" cy="838200"/>
          </a:xfrm>
          <a:prstGeom prst="round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9" name="TextBox 25"/>
          <p:cNvSpPr txBox="1">
            <a:spLocks noChangeArrowheads="1"/>
          </p:cNvSpPr>
          <p:nvPr/>
        </p:nvSpPr>
        <p:spPr bwMode="auto">
          <a:xfrm>
            <a:off x="1752600" y="1600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solidFill>
                  <a:srgbClr val="FFFFFF"/>
                </a:solidFill>
              </a:rPr>
              <a:t>battery</a:t>
            </a:r>
          </a:p>
        </p:txBody>
      </p:sp>
      <p:cxnSp>
        <p:nvCxnSpPr>
          <p:cNvPr id="40" name="Straight Connector 39"/>
          <p:cNvCxnSpPr/>
          <p:nvPr/>
        </p:nvCxnSpPr>
        <p:spPr>
          <a:xfrm rot="5400000">
            <a:off x="26289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rot="5400000">
            <a:off x="17145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42" name="Curved Connector 41"/>
          <p:cNvCxnSpPr/>
          <p:nvPr/>
        </p:nvCxnSpPr>
        <p:spPr>
          <a:xfrm rot="16200000" flipH="1">
            <a:off x="1943100" y="2019300"/>
            <a:ext cx="2514600" cy="762000"/>
          </a:xfrm>
          <a:prstGeom prst="curvedConnector3">
            <a:avLst>
              <a:gd name="adj1" fmla="val -2327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urved Connector 42"/>
          <p:cNvCxnSpPr/>
          <p:nvPr/>
        </p:nvCxnSpPr>
        <p:spPr>
          <a:xfrm rot="5400000">
            <a:off x="457200" y="2057400"/>
            <a:ext cx="2286000" cy="609600"/>
          </a:xfrm>
          <a:prstGeom prst="curvedConnector3">
            <a:avLst>
              <a:gd name="adj1" fmla="val -30606"/>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Isosceles Triangle 43"/>
          <p:cNvSpPr/>
          <p:nvPr/>
        </p:nvSpPr>
        <p:spPr>
          <a:xfrm rot="382504">
            <a:off x="1316038" y="1217613"/>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Isosceles Triangle 44"/>
          <p:cNvSpPr/>
          <p:nvPr/>
        </p:nvSpPr>
        <p:spPr>
          <a:xfrm rot="382504">
            <a:off x="1219200" y="2438400"/>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Isosceles Triangle 45"/>
          <p:cNvSpPr/>
          <p:nvPr/>
        </p:nvSpPr>
        <p:spPr>
          <a:xfrm rot="9738141">
            <a:off x="1752600" y="592138"/>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Isosceles Triangle 46"/>
          <p:cNvSpPr/>
          <p:nvPr/>
        </p:nvSpPr>
        <p:spPr>
          <a:xfrm rot="2071738">
            <a:off x="2857500" y="587375"/>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Isosceles Triangle 47"/>
          <p:cNvSpPr/>
          <p:nvPr/>
        </p:nvSpPr>
        <p:spPr>
          <a:xfrm rot="10355031">
            <a:off x="3392488" y="1473200"/>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Isosceles Triangle 48"/>
          <p:cNvSpPr/>
          <p:nvPr/>
        </p:nvSpPr>
        <p:spPr>
          <a:xfrm rot="10800000">
            <a:off x="3517900" y="3635375"/>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Rectangle 62"/>
          <p:cNvSpPr>
            <a:spLocks noChangeArrowheads="1"/>
          </p:cNvSpPr>
          <p:nvPr/>
        </p:nvSpPr>
        <p:spPr bwMode="auto">
          <a:xfrm>
            <a:off x="990600" y="609600"/>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e</a:t>
            </a:r>
            <a:r>
              <a:rPr lang="en-US" altLang="en-US" sz="1800" baseline="30000">
                <a:solidFill>
                  <a:srgbClr val="FF0000"/>
                </a:solidFill>
              </a:rPr>
              <a:t>-1</a:t>
            </a:r>
          </a:p>
        </p:txBody>
      </p:sp>
      <p:sp>
        <p:nvSpPr>
          <p:cNvPr id="51" name="Rectangle 62"/>
          <p:cNvSpPr>
            <a:spLocks noChangeArrowheads="1"/>
          </p:cNvSpPr>
          <p:nvPr/>
        </p:nvSpPr>
        <p:spPr bwMode="auto">
          <a:xfrm>
            <a:off x="3422762" y="706437"/>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e</a:t>
            </a:r>
            <a:r>
              <a:rPr lang="en-US" altLang="en-US" sz="1800" baseline="30000" dirty="0">
                <a:solidFill>
                  <a:srgbClr val="FF0000"/>
                </a:solidFill>
              </a:rPr>
              <a:t>-1</a:t>
            </a:r>
          </a:p>
        </p:txBody>
      </p:sp>
      <p:sp>
        <p:nvSpPr>
          <p:cNvPr id="52" name="TextBox 51">
            <a:extLst>
              <a:ext uri="{FF2B5EF4-FFF2-40B4-BE49-F238E27FC236}">
                <a16:creationId xmlns:a16="http://schemas.microsoft.com/office/drawing/2014/main" id="{30C100E7-E8AA-449F-8AA0-92268D791D30}"/>
              </a:ext>
            </a:extLst>
          </p:cNvPr>
          <p:cNvSpPr txBox="1"/>
          <p:nvPr/>
        </p:nvSpPr>
        <p:spPr>
          <a:xfrm>
            <a:off x="2941213" y="5486400"/>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952500" y="48387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3" name="Straight Connector 2"/>
          <p:cNvCxnSpPr/>
          <p:nvPr/>
        </p:nvCxnSpPr>
        <p:spPr>
          <a:xfrm rot="5400000">
            <a:off x="3086100" y="48387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a:off x="609600" y="6400800"/>
            <a:ext cx="4038600"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609600" y="38100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7" name="Straight Connector 6"/>
          <p:cNvCxnSpPr/>
          <p:nvPr/>
        </p:nvCxnSpPr>
        <p:spPr>
          <a:xfrm flipV="1">
            <a:off x="2057400" y="3886200"/>
            <a:ext cx="838200" cy="1524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8" name="Straight Connector 7"/>
          <p:cNvCxnSpPr/>
          <p:nvPr/>
        </p:nvCxnSpPr>
        <p:spPr>
          <a:xfrm flipV="1">
            <a:off x="4267200" y="4038600"/>
            <a:ext cx="381000" cy="7620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12" name="Rectangle 11"/>
          <p:cNvSpPr/>
          <p:nvPr/>
        </p:nvSpPr>
        <p:spPr>
          <a:xfrm>
            <a:off x="838200" y="3352800"/>
            <a:ext cx="762000" cy="2590800"/>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6809" name="TextBox 23"/>
          <p:cNvSpPr txBox="1">
            <a:spLocks noChangeArrowheads="1"/>
          </p:cNvSpPr>
          <p:nvPr/>
        </p:nvSpPr>
        <p:spPr bwMode="auto">
          <a:xfrm>
            <a:off x="879520" y="4495800"/>
            <a:ext cx="7206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2800" dirty="0">
                <a:solidFill>
                  <a:srgbClr val="000000"/>
                </a:solidFill>
              </a:rPr>
              <a:t>Au</a:t>
            </a:r>
            <a:r>
              <a:rPr lang="en-US" altLang="en-US" sz="2800" baseline="30000" dirty="0">
                <a:solidFill>
                  <a:srgbClr val="000000"/>
                </a:solidFill>
                <a:latin typeface="Calibri"/>
                <a:cs typeface="Calibri"/>
              </a:rPr>
              <a:t>°</a:t>
            </a:r>
            <a:endParaRPr lang="en-US" altLang="en-US" sz="2800" baseline="30000" dirty="0">
              <a:solidFill>
                <a:srgbClr val="000000"/>
              </a:solidFill>
            </a:endParaRPr>
          </a:p>
        </p:txBody>
      </p:sp>
      <p:sp>
        <p:nvSpPr>
          <p:cNvPr id="15" name="Rounded Rectangle 14"/>
          <p:cNvSpPr/>
          <p:nvPr/>
        </p:nvSpPr>
        <p:spPr>
          <a:xfrm>
            <a:off x="1600200" y="1371600"/>
            <a:ext cx="1524000" cy="838200"/>
          </a:xfrm>
          <a:prstGeom prst="round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6811" name="TextBox 25"/>
          <p:cNvSpPr txBox="1">
            <a:spLocks noChangeArrowheads="1"/>
          </p:cNvSpPr>
          <p:nvPr/>
        </p:nvSpPr>
        <p:spPr bwMode="auto">
          <a:xfrm>
            <a:off x="1752600" y="1600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solidFill>
                  <a:srgbClr val="FFFFFF"/>
                </a:solidFill>
              </a:rPr>
              <a:t>battery</a:t>
            </a:r>
          </a:p>
        </p:txBody>
      </p:sp>
      <p:cxnSp>
        <p:nvCxnSpPr>
          <p:cNvPr id="17" name="Straight Connector 16"/>
          <p:cNvCxnSpPr/>
          <p:nvPr/>
        </p:nvCxnSpPr>
        <p:spPr>
          <a:xfrm rot="5400000">
            <a:off x="26289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rot="5400000">
            <a:off x="17145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19" name="Curved Connector 18"/>
          <p:cNvCxnSpPr/>
          <p:nvPr/>
        </p:nvCxnSpPr>
        <p:spPr>
          <a:xfrm rot="16200000" flipH="1">
            <a:off x="1943100" y="2019300"/>
            <a:ext cx="2514600" cy="762000"/>
          </a:xfrm>
          <a:prstGeom prst="curvedConnector3">
            <a:avLst>
              <a:gd name="adj1" fmla="val -2327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5400000">
            <a:off x="457200" y="2057400"/>
            <a:ext cx="2286000" cy="609600"/>
          </a:xfrm>
          <a:prstGeom prst="curvedConnector3">
            <a:avLst>
              <a:gd name="adj1" fmla="val -30606"/>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6816" name="Picture 2" descr="http://www.totallyfreecrap.com/Images/2009/oct/spoon.jpg"/>
          <p:cNvPicPr>
            <a:picLocks noChangeAspect="1" noChangeArrowheads="1"/>
          </p:cNvPicPr>
          <p:nvPr/>
        </p:nvPicPr>
        <p:blipFill>
          <a:blip r:embed="rId2">
            <a:extLst>
              <a:ext uri="{28A0092B-C50C-407E-A947-70E740481C1C}">
                <a14:useLocalDpi xmlns:a14="http://schemas.microsoft.com/office/drawing/2010/main" val="0"/>
              </a:ext>
            </a:extLst>
          </a:blip>
          <a:srcRect l="41116" t="8000" r="40610" b="9332"/>
          <a:stretch>
            <a:fillRect/>
          </a:stretch>
        </p:blipFill>
        <p:spPr bwMode="auto">
          <a:xfrm rot="-8429882">
            <a:off x="3036741" y="4067817"/>
            <a:ext cx="9400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H="1" flipV="1">
            <a:off x="3581400" y="3200400"/>
            <a:ext cx="25400" cy="190500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2819400" y="38862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6" name="Straight Arrow Connector 35"/>
          <p:cNvCxnSpPr/>
          <p:nvPr/>
        </p:nvCxnSpPr>
        <p:spPr>
          <a:xfrm rot="10800000" flipV="1">
            <a:off x="4064000" y="3767138"/>
            <a:ext cx="1295400" cy="838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6820" name="TextBox 43"/>
          <p:cNvSpPr txBox="1">
            <a:spLocks noChangeArrowheads="1"/>
          </p:cNvSpPr>
          <p:nvPr/>
        </p:nvSpPr>
        <p:spPr bwMode="auto">
          <a:xfrm>
            <a:off x="1828800" y="4267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000000"/>
                </a:solidFill>
                <a:latin typeface="Arial" charset="0"/>
              </a:rPr>
              <a:t> AuCl </a:t>
            </a:r>
            <a:r>
              <a:rPr lang="en-US" altLang="en-US" sz="1600" baseline="-25000">
                <a:solidFill>
                  <a:srgbClr val="000000"/>
                </a:solidFill>
                <a:latin typeface="Arial" charset="0"/>
              </a:rPr>
              <a:t>(AQ)</a:t>
            </a:r>
          </a:p>
        </p:txBody>
      </p:sp>
      <p:sp>
        <p:nvSpPr>
          <p:cNvPr id="76821" name="TextBox 44"/>
          <p:cNvSpPr txBox="1">
            <a:spLocks noChangeArrowheads="1"/>
          </p:cNvSpPr>
          <p:nvPr/>
        </p:nvSpPr>
        <p:spPr bwMode="auto">
          <a:xfrm>
            <a:off x="5486400" y="356235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latin typeface="Arial" charset="0"/>
              </a:rPr>
              <a:t>Aluminum</a:t>
            </a:r>
          </a:p>
          <a:p>
            <a:pPr eaLnBrk="1" hangingPunct="1">
              <a:spcBef>
                <a:spcPct val="0"/>
              </a:spcBef>
              <a:buFontTx/>
              <a:buNone/>
            </a:pPr>
            <a:r>
              <a:rPr lang="en-US" altLang="en-US" sz="1800">
                <a:solidFill>
                  <a:srgbClr val="000000"/>
                </a:solidFill>
                <a:latin typeface="Arial" charset="0"/>
              </a:rPr>
              <a:t>spoon</a:t>
            </a:r>
          </a:p>
        </p:txBody>
      </p:sp>
      <p:sp>
        <p:nvSpPr>
          <p:cNvPr id="76822" name="TextBox 68"/>
          <p:cNvSpPr txBox="1">
            <a:spLocks noChangeArrowheads="1"/>
          </p:cNvSpPr>
          <p:nvPr/>
        </p:nvSpPr>
        <p:spPr bwMode="auto">
          <a:xfrm>
            <a:off x="5334000" y="3581400"/>
            <a:ext cx="3810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latin typeface="Arial" charset="0"/>
              </a:rPr>
              <a:t> </a:t>
            </a:r>
            <a:endParaRPr lang="en-US" altLang="en-US" sz="1800">
              <a:solidFill>
                <a:srgbClr val="000000"/>
              </a:solidFill>
              <a:latin typeface="Arial" charset="0"/>
            </a:endParaRPr>
          </a:p>
        </p:txBody>
      </p:sp>
      <p:sp>
        <p:nvSpPr>
          <p:cNvPr id="76823" name="TextBox 45"/>
          <p:cNvSpPr txBox="1">
            <a:spLocks noChangeArrowheads="1"/>
          </p:cNvSpPr>
          <p:nvPr/>
        </p:nvSpPr>
        <p:spPr bwMode="auto">
          <a:xfrm>
            <a:off x="5029200" y="152400"/>
            <a:ext cx="4114800" cy="2014538"/>
          </a:xfrm>
          <a:prstGeom prst="rect">
            <a:avLst/>
          </a:prstGeom>
          <a:solidFill>
            <a:srgbClr val="E0FFC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latin typeface="Arial" charset="0"/>
              </a:rPr>
              <a:t>Electrons from the battery land on the spoon, which causes the reduction of the Au</a:t>
            </a:r>
            <a:r>
              <a:rPr lang="en-US" altLang="en-US" sz="1800" baseline="30000">
                <a:solidFill>
                  <a:srgbClr val="000000"/>
                </a:solidFill>
                <a:latin typeface="Arial" charset="0"/>
              </a:rPr>
              <a:t>+1</a:t>
            </a:r>
            <a:r>
              <a:rPr lang="en-US" altLang="en-US" sz="1800">
                <a:solidFill>
                  <a:srgbClr val="000000"/>
                </a:solidFill>
                <a:latin typeface="Arial" charset="0"/>
              </a:rPr>
              <a:t> cations, plating the spoon gold.  The gold bar oxidizes gold atoms into cations, and the free electrons from this oxidation replace the electrons from the battery.</a:t>
            </a:r>
          </a:p>
        </p:txBody>
      </p:sp>
      <p:sp>
        <p:nvSpPr>
          <p:cNvPr id="76824" name="TextBox 68"/>
          <p:cNvSpPr txBox="1">
            <a:spLocks noChangeArrowheads="1"/>
          </p:cNvSpPr>
          <p:nvPr/>
        </p:nvSpPr>
        <p:spPr bwMode="auto">
          <a:xfrm>
            <a:off x="5334000" y="4819650"/>
            <a:ext cx="3810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latin typeface="Arial" charset="0"/>
              </a:rPr>
              <a:t>½ ox: Au°</a:t>
            </a:r>
            <a:r>
              <a:rPr lang="en-US" altLang="en-US" sz="1800" baseline="-25000">
                <a:solidFill>
                  <a:srgbClr val="FF0000"/>
                </a:solidFill>
                <a:latin typeface="Arial" charset="0"/>
              </a:rPr>
              <a:t>(S)</a:t>
            </a:r>
            <a:r>
              <a:rPr lang="en-US" altLang="en-US" sz="1800">
                <a:solidFill>
                  <a:srgbClr val="FF0000"/>
                </a:solidFill>
                <a:latin typeface="Arial" charset="0"/>
              </a:rPr>
              <a:t>         Au</a:t>
            </a:r>
            <a:r>
              <a:rPr lang="en-US" altLang="en-US" sz="1800" baseline="30000">
                <a:solidFill>
                  <a:srgbClr val="FF0000"/>
                </a:solidFill>
                <a:latin typeface="Arial" charset="0"/>
              </a:rPr>
              <a:t>+1</a:t>
            </a:r>
            <a:r>
              <a:rPr lang="en-US" altLang="en-US" sz="1800" baseline="-25000">
                <a:solidFill>
                  <a:srgbClr val="FF0000"/>
                </a:solidFill>
                <a:latin typeface="Arial" charset="0"/>
              </a:rPr>
              <a:t>(AQ) </a:t>
            </a:r>
            <a:r>
              <a:rPr lang="en-US" altLang="en-US" sz="1800">
                <a:solidFill>
                  <a:srgbClr val="FF0000"/>
                </a:solidFill>
                <a:latin typeface="Arial" charset="0"/>
              </a:rPr>
              <a:t>+ 1e</a:t>
            </a:r>
            <a:r>
              <a:rPr lang="en-US" altLang="en-US" sz="1800" baseline="30000">
                <a:solidFill>
                  <a:srgbClr val="FF0000"/>
                </a:solidFill>
                <a:latin typeface="Arial" charset="0"/>
              </a:rPr>
              <a:t>-1</a:t>
            </a:r>
          </a:p>
          <a:p>
            <a:pPr eaLnBrk="1" hangingPunct="1">
              <a:spcBef>
                <a:spcPct val="0"/>
              </a:spcBef>
              <a:buFontTx/>
              <a:buNone/>
            </a:pPr>
            <a:endParaRPr lang="en-US" altLang="en-US" sz="1800">
              <a:solidFill>
                <a:srgbClr val="000000"/>
              </a:solidFill>
              <a:latin typeface="Arial" charset="0"/>
            </a:endParaRPr>
          </a:p>
          <a:p>
            <a:pPr eaLnBrk="1" hangingPunct="1">
              <a:spcBef>
                <a:spcPct val="0"/>
              </a:spcBef>
              <a:buFontTx/>
              <a:buNone/>
            </a:pPr>
            <a:r>
              <a:rPr lang="en-US" altLang="en-US" sz="1800">
                <a:solidFill>
                  <a:srgbClr val="0000FF"/>
                </a:solidFill>
                <a:latin typeface="Arial" charset="0"/>
              </a:rPr>
              <a:t>½ red: Au</a:t>
            </a:r>
            <a:r>
              <a:rPr lang="en-US" altLang="en-US" sz="1800" baseline="30000">
                <a:solidFill>
                  <a:srgbClr val="0000FF"/>
                </a:solidFill>
                <a:latin typeface="Arial" charset="0"/>
              </a:rPr>
              <a:t>+1</a:t>
            </a:r>
            <a:r>
              <a:rPr lang="en-US" altLang="en-US" sz="1800" baseline="-25000">
                <a:solidFill>
                  <a:srgbClr val="0000FF"/>
                </a:solidFill>
                <a:latin typeface="Arial" charset="0"/>
              </a:rPr>
              <a:t>(AQ) </a:t>
            </a:r>
            <a:r>
              <a:rPr lang="en-US" altLang="en-US" sz="1800">
                <a:solidFill>
                  <a:srgbClr val="0000FF"/>
                </a:solidFill>
                <a:latin typeface="Arial" charset="0"/>
              </a:rPr>
              <a:t>+ 1e</a:t>
            </a:r>
            <a:r>
              <a:rPr lang="en-US" altLang="en-US" sz="1800" baseline="30000">
                <a:solidFill>
                  <a:srgbClr val="0000FF"/>
                </a:solidFill>
                <a:latin typeface="Arial" charset="0"/>
              </a:rPr>
              <a:t>-1             </a:t>
            </a:r>
            <a:r>
              <a:rPr lang="en-US" altLang="en-US" sz="1800">
                <a:solidFill>
                  <a:srgbClr val="0000FF"/>
                </a:solidFill>
                <a:latin typeface="Arial" charset="0"/>
              </a:rPr>
              <a:t>Au°</a:t>
            </a:r>
            <a:r>
              <a:rPr lang="en-US" altLang="en-US" sz="1800" baseline="-25000">
                <a:solidFill>
                  <a:srgbClr val="0000FF"/>
                </a:solidFill>
                <a:latin typeface="Arial" charset="0"/>
              </a:rPr>
              <a:t>(S)</a:t>
            </a:r>
            <a:r>
              <a:rPr lang="en-US" altLang="en-US" sz="1800">
                <a:solidFill>
                  <a:srgbClr val="0000FF"/>
                </a:solidFill>
                <a:latin typeface="Arial" charset="0"/>
              </a:rPr>
              <a:t> </a:t>
            </a:r>
          </a:p>
          <a:p>
            <a:pPr eaLnBrk="1" hangingPunct="1">
              <a:spcBef>
                <a:spcPct val="0"/>
              </a:spcBef>
              <a:buFontTx/>
              <a:buNone/>
            </a:pPr>
            <a:endParaRPr lang="en-US" altLang="en-US" sz="1800">
              <a:solidFill>
                <a:srgbClr val="0000FF"/>
              </a:solidFill>
              <a:latin typeface="Arial" charset="0"/>
            </a:endParaRPr>
          </a:p>
          <a:p>
            <a:pPr eaLnBrk="1" hangingPunct="1">
              <a:spcBef>
                <a:spcPct val="0"/>
              </a:spcBef>
              <a:buFontTx/>
              <a:buNone/>
            </a:pPr>
            <a:r>
              <a:rPr lang="en-US" altLang="en-US" sz="1800">
                <a:solidFill>
                  <a:srgbClr val="000000"/>
                </a:solidFill>
                <a:latin typeface="Arial" charset="0"/>
              </a:rPr>
              <a:t>NET:   Au°+ Au</a:t>
            </a:r>
            <a:r>
              <a:rPr lang="en-US" altLang="en-US" sz="1800" baseline="30000">
                <a:solidFill>
                  <a:srgbClr val="000000"/>
                </a:solidFill>
                <a:latin typeface="Arial" charset="0"/>
              </a:rPr>
              <a:t>+1</a:t>
            </a:r>
            <a:r>
              <a:rPr lang="en-US" altLang="en-US" sz="1800" baseline="-25000">
                <a:solidFill>
                  <a:srgbClr val="000000"/>
                </a:solidFill>
                <a:latin typeface="Arial" charset="0"/>
              </a:rPr>
              <a:t> </a:t>
            </a:r>
            <a:r>
              <a:rPr lang="en-US" altLang="en-US" sz="1800">
                <a:solidFill>
                  <a:srgbClr val="000000"/>
                </a:solidFill>
                <a:latin typeface="Arial" charset="0"/>
              </a:rPr>
              <a:t>         </a:t>
            </a:r>
            <a:r>
              <a:rPr lang="en-US" altLang="en-US" sz="1800" baseline="-25000">
                <a:solidFill>
                  <a:srgbClr val="000000"/>
                </a:solidFill>
                <a:latin typeface="Arial" charset="0"/>
              </a:rPr>
              <a:t> </a:t>
            </a:r>
            <a:r>
              <a:rPr lang="en-US" altLang="en-US" sz="1800">
                <a:solidFill>
                  <a:srgbClr val="000000"/>
                </a:solidFill>
                <a:latin typeface="Arial" charset="0"/>
              </a:rPr>
              <a:t>Au°</a:t>
            </a:r>
            <a:r>
              <a:rPr lang="en-US" altLang="en-US" sz="1800" baseline="-25000">
                <a:solidFill>
                  <a:srgbClr val="000000"/>
                </a:solidFill>
                <a:latin typeface="Arial" charset="0"/>
              </a:rPr>
              <a:t> </a:t>
            </a:r>
            <a:r>
              <a:rPr lang="en-US" altLang="en-US" sz="1800">
                <a:solidFill>
                  <a:srgbClr val="000000"/>
                </a:solidFill>
                <a:latin typeface="Arial" charset="0"/>
              </a:rPr>
              <a:t>+ Au</a:t>
            </a:r>
            <a:r>
              <a:rPr lang="en-US" altLang="en-US" sz="1800" baseline="30000">
                <a:solidFill>
                  <a:srgbClr val="000000"/>
                </a:solidFill>
                <a:latin typeface="Arial" charset="0"/>
              </a:rPr>
              <a:t>+1</a:t>
            </a:r>
            <a:r>
              <a:rPr lang="en-US" altLang="en-US" sz="1800" baseline="-25000">
                <a:solidFill>
                  <a:srgbClr val="000000"/>
                </a:solidFill>
                <a:latin typeface="Arial" charset="0"/>
              </a:rPr>
              <a:t> </a:t>
            </a:r>
            <a:endParaRPr lang="en-US" altLang="en-US" sz="1800">
              <a:solidFill>
                <a:srgbClr val="000000"/>
              </a:solidFill>
              <a:latin typeface="Arial" charset="0"/>
            </a:endParaRPr>
          </a:p>
        </p:txBody>
      </p:sp>
      <p:cxnSp>
        <p:nvCxnSpPr>
          <p:cNvPr id="26" name="Straight Arrow Connector 25"/>
          <p:cNvCxnSpPr/>
          <p:nvPr/>
        </p:nvCxnSpPr>
        <p:spPr>
          <a:xfrm>
            <a:off x="6705600" y="4972050"/>
            <a:ext cx="381000"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27" name="Straight Arrow Connector 26"/>
          <p:cNvCxnSpPr/>
          <p:nvPr/>
        </p:nvCxnSpPr>
        <p:spPr>
          <a:xfrm>
            <a:off x="7620000" y="5581650"/>
            <a:ext cx="381000" cy="1588"/>
          </a:xfrm>
          <a:prstGeom prst="straightConnector1">
            <a:avLst/>
          </a:prstGeom>
          <a:ln>
            <a:solidFill>
              <a:srgbClr val="0000FF"/>
            </a:solidFill>
            <a:tailEnd type="arrow"/>
          </a:ln>
        </p:spPr>
        <p:style>
          <a:lnRef idx="2">
            <a:schemeClr val="accent2"/>
          </a:lnRef>
          <a:fillRef idx="0">
            <a:schemeClr val="accent2"/>
          </a:fillRef>
          <a:effectRef idx="1">
            <a:schemeClr val="accent2"/>
          </a:effectRef>
          <a:fontRef idx="minor">
            <a:schemeClr val="tx1"/>
          </a:fontRef>
        </p:style>
      </p:cxnSp>
      <p:cxnSp>
        <p:nvCxnSpPr>
          <p:cNvPr id="28" name="Straight Arrow Connector 27"/>
          <p:cNvCxnSpPr/>
          <p:nvPr/>
        </p:nvCxnSpPr>
        <p:spPr>
          <a:xfrm>
            <a:off x="7239000" y="6115050"/>
            <a:ext cx="381000" cy="1588"/>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sp>
        <p:nvSpPr>
          <p:cNvPr id="76828" name="TextBox 5"/>
          <p:cNvSpPr txBox="1">
            <a:spLocks noChangeArrowheads="1"/>
          </p:cNvSpPr>
          <p:nvPr/>
        </p:nvSpPr>
        <p:spPr bwMode="auto">
          <a:xfrm>
            <a:off x="6515100" y="3987728"/>
            <a:ext cx="1828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a:latin typeface="Arial" charset="0"/>
              </a:rPr>
              <a:t>70.  </a:t>
            </a:r>
          </a:p>
        </p:txBody>
      </p:sp>
      <p:sp>
        <p:nvSpPr>
          <p:cNvPr id="76829" name="TextBox 42"/>
          <p:cNvSpPr txBox="1">
            <a:spLocks noChangeArrowheads="1"/>
          </p:cNvSpPr>
          <p:nvPr/>
        </p:nvSpPr>
        <p:spPr bwMode="auto">
          <a:xfrm>
            <a:off x="1770063" y="5508625"/>
            <a:ext cx="106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a:solidFill>
                  <a:srgbClr val="000000"/>
                </a:solidFill>
              </a:rPr>
              <a:t>Au</a:t>
            </a:r>
            <a:r>
              <a:rPr lang="en-US" altLang="en-US" baseline="30000">
                <a:solidFill>
                  <a:srgbClr val="000000"/>
                </a:solidFill>
              </a:rPr>
              <a:t>+1</a:t>
            </a:r>
          </a:p>
        </p:txBody>
      </p:sp>
      <p:cxnSp>
        <p:nvCxnSpPr>
          <p:cNvPr id="31" name="Straight Arrow Connector 30"/>
          <p:cNvCxnSpPr/>
          <p:nvPr/>
        </p:nvCxnSpPr>
        <p:spPr>
          <a:xfrm>
            <a:off x="1295400" y="5319713"/>
            <a:ext cx="685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flipV="1">
            <a:off x="2590800" y="5705475"/>
            <a:ext cx="457200" cy="95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609600" y="38100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7" name="Straight Connector 36"/>
          <p:cNvCxnSpPr/>
          <p:nvPr/>
        </p:nvCxnSpPr>
        <p:spPr>
          <a:xfrm flipV="1">
            <a:off x="2057400" y="3886200"/>
            <a:ext cx="838200" cy="15240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38" name="Rounded Rectangle 37"/>
          <p:cNvSpPr/>
          <p:nvPr/>
        </p:nvSpPr>
        <p:spPr>
          <a:xfrm>
            <a:off x="1600200" y="1371600"/>
            <a:ext cx="1524000" cy="838200"/>
          </a:xfrm>
          <a:prstGeom prst="round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9" name="TextBox 25"/>
          <p:cNvSpPr txBox="1">
            <a:spLocks noChangeArrowheads="1"/>
          </p:cNvSpPr>
          <p:nvPr/>
        </p:nvSpPr>
        <p:spPr bwMode="auto">
          <a:xfrm>
            <a:off x="1752600" y="1600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solidFill>
                  <a:srgbClr val="FFFFFF"/>
                </a:solidFill>
              </a:rPr>
              <a:t>battery</a:t>
            </a:r>
          </a:p>
        </p:txBody>
      </p:sp>
      <p:cxnSp>
        <p:nvCxnSpPr>
          <p:cNvPr id="40" name="Straight Connector 39"/>
          <p:cNvCxnSpPr/>
          <p:nvPr/>
        </p:nvCxnSpPr>
        <p:spPr>
          <a:xfrm rot="5400000">
            <a:off x="26289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rot="5400000">
            <a:off x="17145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42" name="Curved Connector 41"/>
          <p:cNvCxnSpPr/>
          <p:nvPr/>
        </p:nvCxnSpPr>
        <p:spPr>
          <a:xfrm rot="16200000" flipH="1">
            <a:off x="1943100" y="2019300"/>
            <a:ext cx="2514600" cy="762000"/>
          </a:xfrm>
          <a:prstGeom prst="curvedConnector3">
            <a:avLst>
              <a:gd name="adj1" fmla="val -2327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urved Connector 42"/>
          <p:cNvCxnSpPr/>
          <p:nvPr/>
        </p:nvCxnSpPr>
        <p:spPr>
          <a:xfrm rot="5400000">
            <a:off x="457200" y="2057400"/>
            <a:ext cx="2286000" cy="609600"/>
          </a:xfrm>
          <a:prstGeom prst="curvedConnector3">
            <a:avLst>
              <a:gd name="adj1" fmla="val -30606"/>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Isosceles Triangle 43"/>
          <p:cNvSpPr/>
          <p:nvPr/>
        </p:nvSpPr>
        <p:spPr>
          <a:xfrm rot="382504">
            <a:off x="1316038" y="1217613"/>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Isosceles Triangle 44"/>
          <p:cNvSpPr/>
          <p:nvPr/>
        </p:nvSpPr>
        <p:spPr>
          <a:xfrm rot="382504">
            <a:off x="1219200" y="2438400"/>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Isosceles Triangle 45"/>
          <p:cNvSpPr/>
          <p:nvPr/>
        </p:nvSpPr>
        <p:spPr>
          <a:xfrm rot="9738141">
            <a:off x="1752600" y="592138"/>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Isosceles Triangle 46"/>
          <p:cNvSpPr/>
          <p:nvPr/>
        </p:nvSpPr>
        <p:spPr>
          <a:xfrm rot="2071738">
            <a:off x="2857500" y="587375"/>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Isosceles Triangle 47"/>
          <p:cNvSpPr/>
          <p:nvPr/>
        </p:nvSpPr>
        <p:spPr>
          <a:xfrm rot="10355031">
            <a:off x="3392488" y="1473200"/>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Isosceles Triangle 48"/>
          <p:cNvSpPr/>
          <p:nvPr/>
        </p:nvSpPr>
        <p:spPr>
          <a:xfrm rot="10800000">
            <a:off x="3517900" y="3635375"/>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Rectangle 62"/>
          <p:cNvSpPr>
            <a:spLocks noChangeArrowheads="1"/>
          </p:cNvSpPr>
          <p:nvPr/>
        </p:nvSpPr>
        <p:spPr bwMode="auto">
          <a:xfrm>
            <a:off x="990600" y="609600"/>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e</a:t>
            </a:r>
            <a:r>
              <a:rPr lang="en-US" altLang="en-US" sz="1800" baseline="30000">
                <a:solidFill>
                  <a:srgbClr val="FF0000"/>
                </a:solidFill>
              </a:rPr>
              <a:t>-1</a:t>
            </a:r>
          </a:p>
        </p:txBody>
      </p:sp>
      <p:sp>
        <p:nvSpPr>
          <p:cNvPr id="51" name="Rectangle 62"/>
          <p:cNvSpPr>
            <a:spLocks noChangeArrowheads="1"/>
          </p:cNvSpPr>
          <p:nvPr/>
        </p:nvSpPr>
        <p:spPr bwMode="auto">
          <a:xfrm>
            <a:off x="3422762" y="706437"/>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e</a:t>
            </a:r>
            <a:r>
              <a:rPr lang="en-US" altLang="en-US" sz="1800" baseline="30000" dirty="0">
                <a:solidFill>
                  <a:srgbClr val="FF0000"/>
                </a:solidFill>
              </a:rPr>
              <a:t>-1</a:t>
            </a:r>
          </a:p>
        </p:txBody>
      </p:sp>
      <p:sp>
        <p:nvSpPr>
          <p:cNvPr id="52" name="TextBox 51">
            <a:extLst>
              <a:ext uri="{FF2B5EF4-FFF2-40B4-BE49-F238E27FC236}">
                <a16:creationId xmlns:a16="http://schemas.microsoft.com/office/drawing/2014/main" id="{30C100E7-E8AA-449F-8AA0-92268D791D30}"/>
              </a:ext>
            </a:extLst>
          </p:cNvPr>
          <p:cNvSpPr txBox="1"/>
          <p:nvPr/>
        </p:nvSpPr>
        <p:spPr>
          <a:xfrm>
            <a:off x="2941213" y="5486400"/>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
        <p:nvSpPr>
          <p:cNvPr id="53" name="TextBox 52">
            <a:extLst>
              <a:ext uri="{FF2B5EF4-FFF2-40B4-BE49-F238E27FC236}">
                <a16:creationId xmlns:a16="http://schemas.microsoft.com/office/drawing/2014/main" id="{42A64EA1-F7FA-4F84-A067-7D7444B9511C}"/>
              </a:ext>
            </a:extLst>
          </p:cNvPr>
          <p:cNvSpPr txBox="1"/>
          <p:nvPr/>
        </p:nvSpPr>
        <p:spPr>
          <a:xfrm>
            <a:off x="2650154" y="5823465"/>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
        <p:nvSpPr>
          <p:cNvPr id="54" name="TextBox 53">
            <a:extLst>
              <a:ext uri="{FF2B5EF4-FFF2-40B4-BE49-F238E27FC236}">
                <a16:creationId xmlns:a16="http://schemas.microsoft.com/office/drawing/2014/main" id="{A89E8076-1E56-4255-8555-505895FFF010}"/>
              </a:ext>
            </a:extLst>
          </p:cNvPr>
          <p:cNvSpPr txBox="1"/>
          <p:nvPr/>
        </p:nvSpPr>
        <p:spPr>
          <a:xfrm>
            <a:off x="3191805" y="5019020"/>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
        <p:nvSpPr>
          <p:cNvPr id="55" name="TextBox 54">
            <a:extLst>
              <a:ext uri="{FF2B5EF4-FFF2-40B4-BE49-F238E27FC236}">
                <a16:creationId xmlns:a16="http://schemas.microsoft.com/office/drawing/2014/main" id="{909B60D2-9837-4D6C-8AC9-69FA1C6B4ECF}"/>
              </a:ext>
            </a:extLst>
          </p:cNvPr>
          <p:cNvSpPr txBox="1"/>
          <p:nvPr/>
        </p:nvSpPr>
        <p:spPr>
          <a:xfrm>
            <a:off x="3610904" y="4650298"/>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
        <p:nvSpPr>
          <p:cNvPr id="56" name="TextBox 55">
            <a:extLst>
              <a:ext uri="{FF2B5EF4-FFF2-40B4-BE49-F238E27FC236}">
                <a16:creationId xmlns:a16="http://schemas.microsoft.com/office/drawing/2014/main" id="{884529C9-4C67-4B84-8AD9-E49E5EB41CBD}"/>
              </a:ext>
            </a:extLst>
          </p:cNvPr>
          <p:cNvSpPr txBox="1"/>
          <p:nvPr/>
        </p:nvSpPr>
        <p:spPr>
          <a:xfrm>
            <a:off x="3122442" y="5258356"/>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Tree>
    <p:extLst>
      <p:ext uri="{BB962C8B-B14F-4D97-AF65-F5344CB8AC3E}">
        <p14:creationId xmlns:p14="http://schemas.microsoft.com/office/powerpoint/2010/main" val="392406626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a:off x="-952500" y="48387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3" name="Straight Connector 2"/>
          <p:cNvCxnSpPr/>
          <p:nvPr/>
        </p:nvCxnSpPr>
        <p:spPr>
          <a:xfrm rot="5400000">
            <a:off x="3086100" y="4838700"/>
            <a:ext cx="3124200" cy="0"/>
          </a:xfrm>
          <a:prstGeom prst="line">
            <a:avLst/>
          </a:prstGeom>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a:off x="609600" y="6400800"/>
            <a:ext cx="4038600" cy="0"/>
          </a:xfrm>
          <a:prstGeom prst="line">
            <a:avLst/>
          </a:prstGeom>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609600" y="38100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7" name="Straight Connector 6"/>
          <p:cNvCxnSpPr/>
          <p:nvPr/>
        </p:nvCxnSpPr>
        <p:spPr>
          <a:xfrm flipV="1">
            <a:off x="2057400" y="3886200"/>
            <a:ext cx="838200" cy="1524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8" name="Straight Connector 7"/>
          <p:cNvCxnSpPr/>
          <p:nvPr/>
        </p:nvCxnSpPr>
        <p:spPr>
          <a:xfrm flipV="1">
            <a:off x="4267200" y="4038600"/>
            <a:ext cx="381000" cy="7620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12" name="Rectangle 11"/>
          <p:cNvSpPr/>
          <p:nvPr/>
        </p:nvSpPr>
        <p:spPr>
          <a:xfrm>
            <a:off x="838200" y="3352800"/>
            <a:ext cx="762000" cy="2590800"/>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6809" name="TextBox 23"/>
          <p:cNvSpPr txBox="1">
            <a:spLocks noChangeArrowheads="1"/>
          </p:cNvSpPr>
          <p:nvPr/>
        </p:nvSpPr>
        <p:spPr bwMode="auto">
          <a:xfrm>
            <a:off x="879520" y="4495800"/>
            <a:ext cx="7206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2800" dirty="0">
                <a:solidFill>
                  <a:srgbClr val="000000"/>
                </a:solidFill>
              </a:rPr>
              <a:t>Au</a:t>
            </a:r>
            <a:r>
              <a:rPr lang="en-US" altLang="en-US" sz="2800" baseline="30000" dirty="0">
                <a:solidFill>
                  <a:srgbClr val="000000"/>
                </a:solidFill>
                <a:latin typeface="Calibri"/>
                <a:cs typeface="Calibri"/>
              </a:rPr>
              <a:t>°</a:t>
            </a:r>
            <a:endParaRPr lang="en-US" altLang="en-US" sz="2800" baseline="30000" dirty="0">
              <a:solidFill>
                <a:srgbClr val="000000"/>
              </a:solidFill>
            </a:endParaRPr>
          </a:p>
        </p:txBody>
      </p:sp>
      <p:sp>
        <p:nvSpPr>
          <p:cNvPr id="15" name="Rounded Rectangle 14"/>
          <p:cNvSpPr/>
          <p:nvPr/>
        </p:nvSpPr>
        <p:spPr>
          <a:xfrm>
            <a:off x="1600200" y="1371600"/>
            <a:ext cx="1524000" cy="838200"/>
          </a:xfrm>
          <a:prstGeom prst="round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6811" name="TextBox 25"/>
          <p:cNvSpPr txBox="1">
            <a:spLocks noChangeArrowheads="1"/>
          </p:cNvSpPr>
          <p:nvPr/>
        </p:nvSpPr>
        <p:spPr bwMode="auto">
          <a:xfrm>
            <a:off x="1752600" y="1600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solidFill>
                  <a:srgbClr val="FFFFFF"/>
                </a:solidFill>
              </a:rPr>
              <a:t>battery</a:t>
            </a:r>
          </a:p>
        </p:txBody>
      </p:sp>
      <p:cxnSp>
        <p:nvCxnSpPr>
          <p:cNvPr id="17" name="Straight Connector 16"/>
          <p:cNvCxnSpPr/>
          <p:nvPr/>
        </p:nvCxnSpPr>
        <p:spPr>
          <a:xfrm rot="5400000">
            <a:off x="26289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rot="5400000">
            <a:off x="17145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19" name="Curved Connector 18"/>
          <p:cNvCxnSpPr/>
          <p:nvPr/>
        </p:nvCxnSpPr>
        <p:spPr>
          <a:xfrm rot="16200000" flipH="1">
            <a:off x="1943100" y="2019300"/>
            <a:ext cx="2514600" cy="762000"/>
          </a:xfrm>
          <a:prstGeom prst="curvedConnector3">
            <a:avLst>
              <a:gd name="adj1" fmla="val -2327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5400000">
            <a:off x="457200" y="2057400"/>
            <a:ext cx="2286000" cy="609600"/>
          </a:xfrm>
          <a:prstGeom prst="curvedConnector3">
            <a:avLst>
              <a:gd name="adj1" fmla="val -30606"/>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6816" name="Picture 2" descr="http://www.totallyfreecrap.com/Images/2009/oct/spoon.jpg"/>
          <p:cNvPicPr>
            <a:picLocks noChangeAspect="1" noChangeArrowheads="1"/>
          </p:cNvPicPr>
          <p:nvPr/>
        </p:nvPicPr>
        <p:blipFill>
          <a:blip r:embed="rId2">
            <a:extLst>
              <a:ext uri="{28A0092B-C50C-407E-A947-70E740481C1C}">
                <a14:useLocalDpi xmlns:a14="http://schemas.microsoft.com/office/drawing/2010/main" val="0"/>
              </a:ext>
            </a:extLst>
          </a:blip>
          <a:srcRect l="41116" t="8000" r="40610" b="9332"/>
          <a:stretch>
            <a:fillRect/>
          </a:stretch>
        </p:blipFill>
        <p:spPr bwMode="auto">
          <a:xfrm rot="-8429882">
            <a:off x="3036741" y="4067817"/>
            <a:ext cx="9400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H="1" flipV="1">
            <a:off x="3581400" y="3200400"/>
            <a:ext cx="25400" cy="1905000"/>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2819400" y="38862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6" name="Straight Arrow Connector 35"/>
          <p:cNvCxnSpPr/>
          <p:nvPr/>
        </p:nvCxnSpPr>
        <p:spPr>
          <a:xfrm flipH="1">
            <a:off x="4064000" y="3886200"/>
            <a:ext cx="1270000" cy="71913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6820" name="TextBox 43"/>
          <p:cNvSpPr txBox="1">
            <a:spLocks noChangeArrowheads="1"/>
          </p:cNvSpPr>
          <p:nvPr/>
        </p:nvSpPr>
        <p:spPr bwMode="auto">
          <a:xfrm>
            <a:off x="1828800" y="42672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000000"/>
                </a:solidFill>
                <a:latin typeface="Arial" charset="0"/>
              </a:rPr>
              <a:t> AuCl </a:t>
            </a:r>
            <a:r>
              <a:rPr lang="en-US" altLang="en-US" sz="1600" baseline="-25000">
                <a:solidFill>
                  <a:srgbClr val="000000"/>
                </a:solidFill>
                <a:latin typeface="Arial" charset="0"/>
              </a:rPr>
              <a:t>(AQ)</a:t>
            </a:r>
          </a:p>
        </p:txBody>
      </p:sp>
      <p:sp>
        <p:nvSpPr>
          <p:cNvPr id="76821" name="TextBox 44"/>
          <p:cNvSpPr txBox="1">
            <a:spLocks noChangeArrowheads="1"/>
          </p:cNvSpPr>
          <p:nvPr/>
        </p:nvSpPr>
        <p:spPr bwMode="auto">
          <a:xfrm>
            <a:off x="5486400" y="356235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latin typeface="Arial" charset="0"/>
              </a:rPr>
              <a:t>Aluminum</a:t>
            </a:r>
          </a:p>
          <a:p>
            <a:pPr eaLnBrk="1" hangingPunct="1">
              <a:spcBef>
                <a:spcPct val="0"/>
              </a:spcBef>
              <a:buFontTx/>
              <a:buNone/>
            </a:pPr>
            <a:r>
              <a:rPr lang="en-US" altLang="en-US" sz="1800">
                <a:solidFill>
                  <a:srgbClr val="000000"/>
                </a:solidFill>
                <a:latin typeface="Arial" charset="0"/>
              </a:rPr>
              <a:t>spoon</a:t>
            </a:r>
          </a:p>
        </p:txBody>
      </p:sp>
      <p:sp>
        <p:nvSpPr>
          <p:cNvPr id="76822" name="TextBox 68"/>
          <p:cNvSpPr txBox="1">
            <a:spLocks noChangeArrowheads="1"/>
          </p:cNvSpPr>
          <p:nvPr/>
        </p:nvSpPr>
        <p:spPr bwMode="auto">
          <a:xfrm>
            <a:off x="5334000" y="3581400"/>
            <a:ext cx="3810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latin typeface="Arial" charset="0"/>
              </a:rPr>
              <a:t> </a:t>
            </a:r>
            <a:endParaRPr lang="en-US" altLang="en-US" sz="1800">
              <a:solidFill>
                <a:srgbClr val="000000"/>
              </a:solidFill>
              <a:latin typeface="Arial" charset="0"/>
            </a:endParaRPr>
          </a:p>
        </p:txBody>
      </p:sp>
      <p:sp>
        <p:nvSpPr>
          <p:cNvPr id="76829" name="TextBox 42"/>
          <p:cNvSpPr txBox="1">
            <a:spLocks noChangeArrowheads="1"/>
          </p:cNvSpPr>
          <p:nvPr/>
        </p:nvSpPr>
        <p:spPr bwMode="auto">
          <a:xfrm>
            <a:off x="1770063" y="5508625"/>
            <a:ext cx="1066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a:solidFill>
                  <a:srgbClr val="000000"/>
                </a:solidFill>
              </a:rPr>
              <a:t>Au</a:t>
            </a:r>
            <a:r>
              <a:rPr lang="en-US" altLang="en-US" baseline="30000">
                <a:solidFill>
                  <a:srgbClr val="000000"/>
                </a:solidFill>
              </a:rPr>
              <a:t>+1</a:t>
            </a:r>
          </a:p>
        </p:txBody>
      </p:sp>
      <p:cxnSp>
        <p:nvCxnSpPr>
          <p:cNvPr id="31" name="Straight Arrow Connector 30"/>
          <p:cNvCxnSpPr/>
          <p:nvPr/>
        </p:nvCxnSpPr>
        <p:spPr>
          <a:xfrm>
            <a:off x="1295400" y="5319713"/>
            <a:ext cx="685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flipV="1">
            <a:off x="2590800" y="5705475"/>
            <a:ext cx="457200" cy="95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609600" y="3810000"/>
            <a:ext cx="1447800" cy="2286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37" name="Straight Connector 36"/>
          <p:cNvCxnSpPr/>
          <p:nvPr/>
        </p:nvCxnSpPr>
        <p:spPr>
          <a:xfrm flipV="1">
            <a:off x="2057400" y="3886200"/>
            <a:ext cx="838200" cy="152400"/>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38" name="Rounded Rectangle 37"/>
          <p:cNvSpPr/>
          <p:nvPr/>
        </p:nvSpPr>
        <p:spPr>
          <a:xfrm>
            <a:off x="1600200" y="1371600"/>
            <a:ext cx="1524000" cy="838200"/>
          </a:xfrm>
          <a:prstGeom prst="roundRect">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9" name="TextBox 25"/>
          <p:cNvSpPr txBox="1">
            <a:spLocks noChangeArrowheads="1"/>
          </p:cNvSpPr>
          <p:nvPr/>
        </p:nvSpPr>
        <p:spPr bwMode="auto">
          <a:xfrm>
            <a:off x="1752600" y="16002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solidFill>
                  <a:srgbClr val="FFFFFF"/>
                </a:solidFill>
              </a:rPr>
              <a:t>battery</a:t>
            </a:r>
          </a:p>
        </p:txBody>
      </p:sp>
      <p:cxnSp>
        <p:nvCxnSpPr>
          <p:cNvPr id="40" name="Straight Connector 39"/>
          <p:cNvCxnSpPr/>
          <p:nvPr/>
        </p:nvCxnSpPr>
        <p:spPr>
          <a:xfrm rot="5400000">
            <a:off x="26289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rot="5400000">
            <a:off x="1714500" y="1333500"/>
            <a:ext cx="381000" cy="0"/>
          </a:xfrm>
          <a:prstGeom prst="line">
            <a:avLst/>
          </a:prstGeom>
          <a:ln>
            <a:solidFill>
              <a:srgbClr val="0000FF"/>
            </a:solidFill>
          </a:ln>
        </p:spPr>
        <p:style>
          <a:lnRef idx="3">
            <a:schemeClr val="dk1"/>
          </a:lnRef>
          <a:fillRef idx="0">
            <a:schemeClr val="dk1"/>
          </a:fillRef>
          <a:effectRef idx="2">
            <a:schemeClr val="dk1"/>
          </a:effectRef>
          <a:fontRef idx="minor">
            <a:schemeClr val="tx1"/>
          </a:fontRef>
        </p:style>
      </p:cxnSp>
      <p:cxnSp>
        <p:nvCxnSpPr>
          <p:cNvPr id="42" name="Curved Connector 41"/>
          <p:cNvCxnSpPr/>
          <p:nvPr/>
        </p:nvCxnSpPr>
        <p:spPr>
          <a:xfrm rot="16200000" flipH="1">
            <a:off x="1943100" y="2019300"/>
            <a:ext cx="2514600" cy="762000"/>
          </a:xfrm>
          <a:prstGeom prst="curvedConnector3">
            <a:avLst>
              <a:gd name="adj1" fmla="val -23278"/>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urved Connector 42"/>
          <p:cNvCxnSpPr/>
          <p:nvPr/>
        </p:nvCxnSpPr>
        <p:spPr>
          <a:xfrm rot="5400000">
            <a:off x="457200" y="2057400"/>
            <a:ext cx="2286000" cy="609600"/>
          </a:xfrm>
          <a:prstGeom prst="curvedConnector3">
            <a:avLst>
              <a:gd name="adj1" fmla="val -30606"/>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Isosceles Triangle 43"/>
          <p:cNvSpPr/>
          <p:nvPr/>
        </p:nvSpPr>
        <p:spPr>
          <a:xfrm rot="382504">
            <a:off x="1316038" y="1217613"/>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Isosceles Triangle 44"/>
          <p:cNvSpPr/>
          <p:nvPr/>
        </p:nvSpPr>
        <p:spPr>
          <a:xfrm rot="382504">
            <a:off x="1219200" y="2438400"/>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Isosceles Triangle 45"/>
          <p:cNvSpPr/>
          <p:nvPr/>
        </p:nvSpPr>
        <p:spPr>
          <a:xfrm rot="9738141">
            <a:off x="1752600" y="592138"/>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Isosceles Triangle 46"/>
          <p:cNvSpPr/>
          <p:nvPr/>
        </p:nvSpPr>
        <p:spPr>
          <a:xfrm rot="2071738">
            <a:off x="2857500" y="587375"/>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Isosceles Triangle 47"/>
          <p:cNvSpPr/>
          <p:nvPr/>
        </p:nvSpPr>
        <p:spPr>
          <a:xfrm rot="10355031">
            <a:off x="3392488" y="1473200"/>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Isosceles Triangle 48"/>
          <p:cNvSpPr/>
          <p:nvPr/>
        </p:nvSpPr>
        <p:spPr>
          <a:xfrm rot="10800000">
            <a:off x="3517900" y="3635375"/>
            <a:ext cx="152400" cy="3810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Rectangle 62"/>
          <p:cNvSpPr>
            <a:spLocks noChangeArrowheads="1"/>
          </p:cNvSpPr>
          <p:nvPr/>
        </p:nvSpPr>
        <p:spPr bwMode="auto">
          <a:xfrm>
            <a:off x="990600" y="609600"/>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e</a:t>
            </a:r>
            <a:r>
              <a:rPr lang="en-US" altLang="en-US" sz="1800" baseline="30000">
                <a:solidFill>
                  <a:srgbClr val="FF0000"/>
                </a:solidFill>
              </a:rPr>
              <a:t>-1</a:t>
            </a:r>
          </a:p>
        </p:txBody>
      </p:sp>
      <p:sp>
        <p:nvSpPr>
          <p:cNvPr id="51" name="Rectangle 62"/>
          <p:cNvSpPr>
            <a:spLocks noChangeArrowheads="1"/>
          </p:cNvSpPr>
          <p:nvPr/>
        </p:nvSpPr>
        <p:spPr bwMode="auto">
          <a:xfrm>
            <a:off x="3422762" y="706437"/>
            <a:ext cx="42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rPr>
              <a:t>e</a:t>
            </a:r>
            <a:r>
              <a:rPr lang="en-US" altLang="en-US" sz="1800" baseline="30000" dirty="0">
                <a:solidFill>
                  <a:srgbClr val="FF0000"/>
                </a:solidFill>
              </a:rPr>
              <a:t>-1</a:t>
            </a:r>
          </a:p>
        </p:txBody>
      </p:sp>
      <p:sp>
        <p:nvSpPr>
          <p:cNvPr id="52" name="TextBox 45"/>
          <p:cNvSpPr txBox="1">
            <a:spLocks noChangeArrowheads="1"/>
          </p:cNvSpPr>
          <p:nvPr/>
        </p:nvSpPr>
        <p:spPr bwMode="auto">
          <a:xfrm>
            <a:off x="4984750" y="158750"/>
            <a:ext cx="4114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defRPr/>
            </a:pPr>
            <a:r>
              <a:rPr lang="en-US" altLang="en-US" sz="2400" i="1" dirty="0">
                <a:solidFill>
                  <a:schemeClr val="bg2">
                    <a:lumMod val="10000"/>
                  </a:schemeClr>
                </a:solidFill>
                <a:latin typeface="Tahoma" panose="020B0604030504040204" pitchFamily="34" charset="0"/>
                <a:cs typeface="Tahoma" panose="020B0604030504040204" pitchFamily="34" charset="0"/>
              </a:rPr>
              <a:t>Electrons are “lost” at the anode, so the gold bar is</a:t>
            </a:r>
            <a:br>
              <a:rPr lang="en-US" altLang="en-US" sz="2400" i="1" dirty="0">
                <a:solidFill>
                  <a:schemeClr val="bg2">
                    <a:lumMod val="10000"/>
                  </a:schemeClr>
                </a:solidFill>
                <a:latin typeface="Tahoma" panose="020B0604030504040204" pitchFamily="34" charset="0"/>
                <a:cs typeface="Tahoma" panose="020B0604030504040204" pitchFamily="34" charset="0"/>
              </a:rPr>
            </a:br>
            <a:r>
              <a:rPr lang="en-US" altLang="en-US" sz="2400" i="1" dirty="0">
                <a:solidFill>
                  <a:schemeClr val="bg2">
                    <a:lumMod val="10000"/>
                  </a:schemeClr>
                </a:solidFill>
                <a:latin typeface="Tahoma" panose="020B0604030504040204" pitchFamily="34" charset="0"/>
                <a:cs typeface="Tahoma" panose="020B0604030504040204" pitchFamily="34" charset="0"/>
              </a:rPr>
              <a:t>the anode.</a:t>
            </a:r>
          </a:p>
          <a:p>
            <a:pPr eaLnBrk="1" hangingPunct="1">
              <a:spcBef>
                <a:spcPct val="0"/>
              </a:spcBef>
              <a:buFontTx/>
              <a:buNone/>
              <a:defRPr/>
            </a:pPr>
            <a:endParaRPr lang="en-US" altLang="en-US" sz="2400" b="1" dirty="0">
              <a:solidFill>
                <a:srgbClr val="FF0000"/>
              </a:solidFill>
              <a:latin typeface="Tahoma" panose="020B0604030504040204" pitchFamily="34" charset="0"/>
              <a:cs typeface="Tahoma" panose="020B0604030504040204" pitchFamily="34" charset="0"/>
            </a:endParaRPr>
          </a:p>
          <a:p>
            <a:pPr eaLnBrk="1" hangingPunct="1">
              <a:spcBef>
                <a:spcPct val="0"/>
              </a:spcBef>
              <a:buFontTx/>
              <a:buNone/>
              <a:defRPr/>
            </a:pPr>
            <a:endParaRPr lang="en-US" altLang="en-US" sz="2400" b="1" dirty="0">
              <a:solidFill>
                <a:srgbClr val="FF0000"/>
              </a:solidFill>
              <a:latin typeface="Tahoma" panose="020B0604030504040204" pitchFamily="34" charset="0"/>
              <a:cs typeface="Tahoma" panose="020B0604030504040204" pitchFamily="34" charset="0"/>
            </a:endParaRPr>
          </a:p>
          <a:p>
            <a:pPr eaLnBrk="1" hangingPunct="1">
              <a:spcBef>
                <a:spcPct val="0"/>
              </a:spcBef>
              <a:buFontTx/>
              <a:buNone/>
              <a:defRPr/>
            </a:pPr>
            <a:endParaRPr lang="en-US" altLang="en-US" sz="2400" b="1" dirty="0">
              <a:solidFill>
                <a:srgbClr val="FF0000"/>
              </a:solidFill>
              <a:latin typeface="Tahoma" panose="020B0604030504040204" pitchFamily="34" charset="0"/>
              <a:cs typeface="Tahoma" panose="020B0604030504040204" pitchFamily="34" charset="0"/>
            </a:endParaRPr>
          </a:p>
          <a:p>
            <a:pPr eaLnBrk="1" hangingPunct="1">
              <a:spcBef>
                <a:spcPct val="0"/>
              </a:spcBef>
              <a:buFontTx/>
              <a:buNone/>
              <a:defRPr/>
            </a:pPr>
            <a:endParaRPr lang="en-US" altLang="en-US" sz="2400" b="1" dirty="0">
              <a:solidFill>
                <a:srgbClr val="FF0000"/>
              </a:solidFill>
              <a:latin typeface="Tahoma" panose="020B0604030504040204" pitchFamily="34" charset="0"/>
              <a:cs typeface="Tahoma" panose="020B0604030504040204" pitchFamily="34" charset="0"/>
            </a:endParaRPr>
          </a:p>
          <a:p>
            <a:pPr eaLnBrk="1" hangingPunct="1">
              <a:spcBef>
                <a:spcPct val="0"/>
              </a:spcBef>
              <a:buFontTx/>
              <a:buNone/>
              <a:defRPr/>
            </a:pPr>
            <a:endParaRPr lang="en-US" altLang="en-US" sz="2400" b="1" dirty="0">
              <a:solidFill>
                <a:srgbClr val="FF0000"/>
              </a:solidFill>
              <a:latin typeface="Tahoma" panose="020B0604030504040204" pitchFamily="34" charset="0"/>
              <a:cs typeface="Tahoma" panose="020B0604030504040204" pitchFamily="34" charset="0"/>
            </a:endParaRPr>
          </a:p>
          <a:p>
            <a:pPr eaLnBrk="1" hangingPunct="1">
              <a:spcBef>
                <a:spcPct val="0"/>
              </a:spcBef>
              <a:buFontTx/>
              <a:buNone/>
              <a:defRPr/>
            </a:pPr>
            <a:r>
              <a:rPr lang="en-US" altLang="en-US" sz="2400" b="1" dirty="0">
                <a:solidFill>
                  <a:srgbClr val="FF0000"/>
                </a:solidFill>
                <a:latin typeface="Tahoma" panose="020B0604030504040204" pitchFamily="34" charset="0"/>
                <a:cs typeface="Tahoma" panose="020B0604030504040204" pitchFamily="34" charset="0"/>
              </a:rPr>
              <a:t>RED CAT…</a:t>
            </a:r>
          </a:p>
          <a:p>
            <a:pPr eaLnBrk="1" hangingPunct="1">
              <a:spcBef>
                <a:spcPct val="0"/>
              </a:spcBef>
              <a:buFontTx/>
              <a:buNone/>
              <a:defRPr/>
            </a:pPr>
            <a:endParaRPr lang="en-US" altLang="en-US" sz="2400" dirty="0">
              <a:solidFill>
                <a:srgbClr val="000000"/>
              </a:solidFill>
              <a:latin typeface="Tahoma" panose="020B0604030504040204" pitchFamily="34" charset="0"/>
              <a:cs typeface="Tahoma" panose="020B0604030504040204" pitchFamily="34" charset="0"/>
            </a:endParaRPr>
          </a:p>
          <a:p>
            <a:pPr eaLnBrk="1" hangingPunct="1">
              <a:spcBef>
                <a:spcPct val="0"/>
              </a:spcBef>
              <a:buFontTx/>
              <a:buNone/>
              <a:defRPr/>
            </a:pPr>
            <a:endParaRPr lang="en-US" altLang="en-US" sz="2400" i="1" dirty="0">
              <a:solidFill>
                <a:srgbClr val="FF0000"/>
              </a:solidFill>
              <a:latin typeface="Tahoma" panose="020B0604030504040204" pitchFamily="34" charset="0"/>
              <a:cs typeface="Tahoma" panose="020B0604030504040204" pitchFamily="34" charset="0"/>
            </a:endParaRPr>
          </a:p>
          <a:p>
            <a:pPr eaLnBrk="1" hangingPunct="1">
              <a:spcBef>
                <a:spcPct val="0"/>
              </a:spcBef>
              <a:buFontTx/>
              <a:buNone/>
              <a:defRPr/>
            </a:pPr>
            <a:r>
              <a:rPr lang="en-US" altLang="en-US" sz="2400" i="1" dirty="0">
                <a:solidFill>
                  <a:srgbClr val="FF0000"/>
                </a:solidFill>
                <a:latin typeface="Tahoma" panose="020B0604030504040204" pitchFamily="34" charset="0"/>
                <a:cs typeface="Tahoma" panose="020B0604030504040204" pitchFamily="34" charset="0"/>
              </a:rPr>
              <a:t>           Reduction happens </a:t>
            </a:r>
            <a:br>
              <a:rPr lang="en-US" altLang="en-US" sz="2400" i="1" dirty="0">
                <a:solidFill>
                  <a:srgbClr val="FF0000"/>
                </a:solidFill>
                <a:latin typeface="Tahoma" panose="020B0604030504040204" pitchFamily="34" charset="0"/>
                <a:cs typeface="Tahoma" panose="020B0604030504040204" pitchFamily="34" charset="0"/>
              </a:rPr>
            </a:br>
            <a:r>
              <a:rPr lang="en-US" altLang="en-US" sz="2400" i="1" dirty="0">
                <a:solidFill>
                  <a:srgbClr val="FF0000"/>
                </a:solidFill>
                <a:latin typeface="Tahoma" panose="020B0604030504040204" pitchFamily="34" charset="0"/>
                <a:cs typeface="Tahoma" panose="020B0604030504040204" pitchFamily="34" charset="0"/>
              </a:rPr>
              <a:t>            at the cathode, so</a:t>
            </a:r>
            <a:br>
              <a:rPr lang="en-US" altLang="en-US" sz="2400" i="1" dirty="0">
                <a:solidFill>
                  <a:srgbClr val="FF0000"/>
                </a:solidFill>
                <a:latin typeface="Tahoma" panose="020B0604030504040204" pitchFamily="34" charset="0"/>
                <a:cs typeface="Tahoma" panose="020B0604030504040204" pitchFamily="34" charset="0"/>
              </a:rPr>
            </a:br>
            <a:r>
              <a:rPr lang="en-US" altLang="en-US" sz="2400" i="1" dirty="0">
                <a:solidFill>
                  <a:srgbClr val="FF0000"/>
                </a:solidFill>
                <a:latin typeface="Tahoma" panose="020B0604030504040204" pitchFamily="34" charset="0"/>
                <a:cs typeface="Tahoma" panose="020B0604030504040204" pitchFamily="34" charset="0"/>
              </a:rPr>
              <a:t>             the spoon is the </a:t>
            </a:r>
            <a:br>
              <a:rPr lang="en-US" altLang="en-US" sz="2400" i="1" dirty="0">
                <a:solidFill>
                  <a:srgbClr val="FF0000"/>
                </a:solidFill>
                <a:latin typeface="Tahoma" panose="020B0604030504040204" pitchFamily="34" charset="0"/>
                <a:cs typeface="Tahoma" panose="020B0604030504040204" pitchFamily="34" charset="0"/>
              </a:rPr>
            </a:br>
            <a:r>
              <a:rPr lang="en-US" altLang="en-US" sz="2400" i="1" dirty="0">
                <a:solidFill>
                  <a:srgbClr val="FF0000"/>
                </a:solidFill>
                <a:latin typeface="Tahoma" panose="020B0604030504040204" pitchFamily="34" charset="0"/>
                <a:cs typeface="Tahoma" panose="020B0604030504040204" pitchFamily="34" charset="0"/>
              </a:rPr>
              <a:t>              cathode.  </a:t>
            </a:r>
          </a:p>
        </p:txBody>
      </p:sp>
      <p:sp>
        <p:nvSpPr>
          <p:cNvPr id="53" name="TextBox 5"/>
          <p:cNvSpPr txBox="1">
            <a:spLocks noChangeArrowheads="1"/>
          </p:cNvSpPr>
          <p:nvPr/>
        </p:nvSpPr>
        <p:spPr bwMode="auto">
          <a:xfrm>
            <a:off x="0" y="9144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dirty="0"/>
              <a:t>ANODE</a:t>
            </a:r>
          </a:p>
        </p:txBody>
      </p:sp>
      <p:cxnSp>
        <p:nvCxnSpPr>
          <p:cNvPr id="54" name="Straight Arrow Connector 53"/>
          <p:cNvCxnSpPr/>
          <p:nvPr/>
        </p:nvCxnSpPr>
        <p:spPr>
          <a:xfrm>
            <a:off x="406400" y="1371600"/>
            <a:ext cx="660400" cy="2454275"/>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76C7C45B-F6E7-49D5-824A-6A065758AC1A}"/>
              </a:ext>
            </a:extLst>
          </p:cNvPr>
          <p:cNvCxnSpPr/>
          <p:nvPr/>
        </p:nvCxnSpPr>
        <p:spPr>
          <a:xfrm flipV="1">
            <a:off x="2590800" y="5705475"/>
            <a:ext cx="457200" cy="95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6" name="TextBox 55">
            <a:extLst>
              <a:ext uri="{FF2B5EF4-FFF2-40B4-BE49-F238E27FC236}">
                <a16:creationId xmlns:a16="http://schemas.microsoft.com/office/drawing/2014/main" id="{F8344EC8-AD05-4675-AEB3-8422B86E8494}"/>
              </a:ext>
            </a:extLst>
          </p:cNvPr>
          <p:cNvSpPr txBox="1"/>
          <p:nvPr/>
        </p:nvSpPr>
        <p:spPr>
          <a:xfrm>
            <a:off x="2941213" y="5486400"/>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
        <p:nvSpPr>
          <p:cNvPr id="57" name="TextBox 56">
            <a:extLst>
              <a:ext uri="{FF2B5EF4-FFF2-40B4-BE49-F238E27FC236}">
                <a16:creationId xmlns:a16="http://schemas.microsoft.com/office/drawing/2014/main" id="{BAFFC49F-0D1D-460A-B202-B606A984B2B4}"/>
              </a:ext>
            </a:extLst>
          </p:cNvPr>
          <p:cNvSpPr txBox="1"/>
          <p:nvPr/>
        </p:nvSpPr>
        <p:spPr>
          <a:xfrm>
            <a:off x="2650154" y="5823465"/>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
        <p:nvSpPr>
          <p:cNvPr id="58" name="TextBox 57">
            <a:extLst>
              <a:ext uri="{FF2B5EF4-FFF2-40B4-BE49-F238E27FC236}">
                <a16:creationId xmlns:a16="http://schemas.microsoft.com/office/drawing/2014/main" id="{6A212591-8A08-4E32-81C3-FB26621DFB82}"/>
              </a:ext>
            </a:extLst>
          </p:cNvPr>
          <p:cNvSpPr txBox="1"/>
          <p:nvPr/>
        </p:nvSpPr>
        <p:spPr>
          <a:xfrm>
            <a:off x="3191805" y="5019020"/>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
        <p:nvSpPr>
          <p:cNvPr id="59" name="TextBox 58">
            <a:extLst>
              <a:ext uri="{FF2B5EF4-FFF2-40B4-BE49-F238E27FC236}">
                <a16:creationId xmlns:a16="http://schemas.microsoft.com/office/drawing/2014/main" id="{5032FECA-7C27-4A68-888E-C934FA4049A4}"/>
              </a:ext>
            </a:extLst>
          </p:cNvPr>
          <p:cNvSpPr txBox="1"/>
          <p:nvPr/>
        </p:nvSpPr>
        <p:spPr>
          <a:xfrm>
            <a:off x="3610904" y="4650298"/>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
        <p:nvSpPr>
          <p:cNvPr id="60" name="TextBox 59">
            <a:extLst>
              <a:ext uri="{FF2B5EF4-FFF2-40B4-BE49-F238E27FC236}">
                <a16:creationId xmlns:a16="http://schemas.microsoft.com/office/drawing/2014/main" id="{A48775BC-F794-4E90-B964-A6A3A15C3813}"/>
              </a:ext>
            </a:extLst>
          </p:cNvPr>
          <p:cNvSpPr txBox="1"/>
          <p:nvPr/>
        </p:nvSpPr>
        <p:spPr>
          <a:xfrm>
            <a:off x="3122442" y="5258356"/>
            <a:ext cx="609599" cy="369332"/>
          </a:xfrm>
          <a:prstGeom prst="rect">
            <a:avLst/>
          </a:prstGeom>
          <a:solidFill>
            <a:srgbClr val="CC9900"/>
          </a:solidFill>
        </p:spPr>
        <p:txBody>
          <a:bodyPr wrap="square" rtlCol="0">
            <a:spAutoFit/>
          </a:bodyPr>
          <a:lstStyle/>
          <a:p>
            <a:pPr algn="ctr"/>
            <a:r>
              <a:rPr lang="en-US" dirty="0">
                <a:solidFill>
                  <a:schemeClr val="tx1">
                    <a:lumMod val="95000"/>
                    <a:lumOff val="5000"/>
                  </a:schemeClr>
                </a:solidFill>
              </a:rPr>
              <a:t>Au</a:t>
            </a:r>
            <a:r>
              <a:rPr lang="en-US"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baseline="30000" dirty="0">
              <a:solidFill>
                <a:schemeClr val="tx1">
                  <a:lumMod val="95000"/>
                  <a:lumOff val="5000"/>
                </a:schemeClr>
              </a:solidFill>
            </a:endParaRPr>
          </a:p>
        </p:txBody>
      </p:sp>
    </p:spTree>
    <p:extLst>
      <p:ext uri="{BB962C8B-B14F-4D97-AF65-F5344CB8AC3E}">
        <p14:creationId xmlns:p14="http://schemas.microsoft.com/office/powerpoint/2010/main" val="114735302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ctrTitle"/>
          </p:nvPr>
        </p:nvSpPr>
        <p:spPr>
          <a:xfrm>
            <a:off x="685800" y="533400"/>
            <a:ext cx="7772400" cy="1470025"/>
          </a:xfrm>
        </p:spPr>
        <p:txBody>
          <a:bodyPr/>
          <a:lstStyle/>
          <a:p>
            <a:pPr eaLnBrk="1" hangingPunct="1"/>
            <a:r>
              <a:rPr lang="en-US" altLang="en-US"/>
              <a:t>Redox Class #5</a:t>
            </a:r>
          </a:p>
        </p:txBody>
      </p:sp>
      <p:sp>
        <p:nvSpPr>
          <p:cNvPr id="2051" name="Subtitle 2"/>
          <p:cNvSpPr>
            <a:spLocks noGrp="1"/>
          </p:cNvSpPr>
          <p:nvPr>
            <p:ph type="subTitle" idx="1"/>
          </p:nvPr>
        </p:nvSpPr>
        <p:spPr>
          <a:xfrm>
            <a:off x="533400" y="2514600"/>
            <a:ext cx="7772400" cy="2057400"/>
          </a:xfrm>
        </p:spPr>
        <p:txBody>
          <a:bodyPr/>
          <a:lstStyle/>
          <a:p>
            <a:pPr eaLnBrk="1" hangingPunct="1">
              <a:lnSpc>
                <a:spcPct val="90000"/>
              </a:lnSpc>
              <a:defRPr/>
            </a:pPr>
            <a:r>
              <a:rPr lang="en-US" altLang="en-US" sz="4400" dirty="0">
                <a:solidFill>
                  <a:srgbClr val="FF0000"/>
                </a:solidFill>
              </a:rPr>
              <a:t>The electrolysis of water is redox, and showing this </a:t>
            </a:r>
            <a:br>
              <a:rPr lang="en-US" altLang="en-US" sz="4400" dirty="0">
                <a:solidFill>
                  <a:srgbClr val="FF0000"/>
                </a:solidFill>
              </a:rPr>
            </a:br>
            <a:r>
              <a:rPr lang="en-US" altLang="en-US" sz="4400" dirty="0">
                <a:solidFill>
                  <a:srgbClr val="FF0000"/>
                </a:solidFill>
              </a:rPr>
              <a:t>using a Hofmann Apparatus</a:t>
            </a:r>
          </a:p>
          <a:p>
            <a:pPr eaLnBrk="1" hangingPunct="1">
              <a:lnSpc>
                <a:spcPct val="90000"/>
              </a:lnSpc>
              <a:defRPr/>
            </a:pPr>
            <a:endParaRPr lang="en-US" altLang="en-US" sz="4400" dirty="0">
              <a:solidFill>
                <a:srgbClr val="FF0000"/>
              </a:solidFill>
            </a:endParaRPr>
          </a:p>
          <a:p>
            <a:pPr algn="l" eaLnBrk="1" hangingPunct="1">
              <a:lnSpc>
                <a:spcPct val="90000"/>
              </a:lnSpc>
              <a:defRPr/>
            </a:pPr>
            <a:r>
              <a:rPr lang="en-US" altLang="en-US" sz="4400" dirty="0">
                <a:solidFill>
                  <a:schemeClr val="tx1">
                    <a:lumMod val="95000"/>
                    <a:lumOff val="5000"/>
                  </a:schemeClr>
                </a:solidFill>
              </a:rPr>
              <a:t>73.  Define electrolysis &amp;   </a:t>
            </a:r>
            <a:br>
              <a:rPr lang="en-US" altLang="en-US" sz="4400" dirty="0">
                <a:solidFill>
                  <a:schemeClr val="tx1">
                    <a:lumMod val="95000"/>
                    <a:lumOff val="5000"/>
                  </a:schemeClr>
                </a:solidFill>
              </a:rPr>
            </a:br>
            <a:r>
              <a:rPr lang="en-US" altLang="en-US" sz="4400" dirty="0">
                <a:solidFill>
                  <a:schemeClr val="tx1">
                    <a:lumMod val="95000"/>
                    <a:lumOff val="5000"/>
                  </a:schemeClr>
                </a:solidFill>
              </a:rPr>
              <a:t>        hydrolysis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http://www.enasco.com/prod/images/products/4B/NC22545C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8600"/>
            <a:ext cx="1905000" cy="641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5" name="TextBox 2"/>
          <p:cNvSpPr txBox="1">
            <a:spLocks noChangeArrowheads="1"/>
          </p:cNvSpPr>
          <p:nvPr/>
        </p:nvSpPr>
        <p:spPr bwMode="auto">
          <a:xfrm>
            <a:off x="5029200" y="457200"/>
            <a:ext cx="3657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Fill with water here</a:t>
            </a:r>
          </a:p>
          <a:p>
            <a:pPr eaLnBrk="1" hangingPunct="1">
              <a:spcBef>
                <a:spcPct val="0"/>
              </a:spcBef>
              <a:buFontTx/>
              <a:buNone/>
            </a:pPr>
            <a:r>
              <a:rPr lang="en-US" altLang="en-US" sz="1800">
                <a:solidFill>
                  <a:srgbClr val="000000"/>
                </a:solidFill>
              </a:rPr>
              <a:t>Add a bit of H</a:t>
            </a:r>
            <a:r>
              <a:rPr lang="en-US" altLang="en-US" sz="1800" baseline="-25000">
                <a:solidFill>
                  <a:srgbClr val="000000"/>
                </a:solidFill>
              </a:rPr>
              <a:t>2</a:t>
            </a:r>
            <a:r>
              <a:rPr lang="en-US" altLang="en-US" sz="1800">
                <a:solidFill>
                  <a:srgbClr val="000000"/>
                </a:solidFill>
              </a:rPr>
              <a:t>SO</a:t>
            </a:r>
            <a:r>
              <a:rPr lang="en-US" altLang="en-US" sz="1800" baseline="-25000">
                <a:solidFill>
                  <a:srgbClr val="000000"/>
                </a:solidFill>
              </a:rPr>
              <a:t>4(AQ)</a:t>
            </a:r>
            <a:br>
              <a:rPr lang="en-US" altLang="en-US" sz="1800" baseline="-25000">
                <a:solidFill>
                  <a:srgbClr val="000000"/>
                </a:solidFill>
              </a:rPr>
            </a:br>
            <a:r>
              <a:rPr lang="en-US" altLang="en-US" sz="1800">
                <a:solidFill>
                  <a:srgbClr val="000000"/>
                </a:solidFill>
              </a:rPr>
              <a:t>to allow water to conduct electricity.</a:t>
            </a:r>
          </a:p>
        </p:txBody>
      </p:sp>
      <p:cxnSp>
        <p:nvCxnSpPr>
          <p:cNvPr id="5" name="Straight Arrow Connector 4"/>
          <p:cNvCxnSpPr>
            <a:stCxn id="79875" idx="1"/>
          </p:cNvCxnSpPr>
          <p:nvPr/>
        </p:nvCxnSpPr>
        <p:spPr>
          <a:xfrm rot="10800000">
            <a:off x="1752600" y="381000"/>
            <a:ext cx="3276600" cy="53816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9877" name="TextBox 5"/>
          <p:cNvSpPr txBox="1">
            <a:spLocks noChangeArrowheads="1"/>
          </p:cNvSpPr>
          <p:nvPr/>
        </p:nvSpPr>
        <p:spPr bwMode="auto">
          <a:xfrm>
            <a:off x="3733800" y="1828800"/>
            <a:ext cx="518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2 tubes filled with water, each with a spigot on top.  </a:t>
            </a:r>
          </a:p>
        </p:txBody>
      </p:sp>
      <p:cxnSp>
        <p:nvCxnSpPr>
          <p:cNvPr id="8" name="Straight Arrow Connector 7"/>
          <p:cNvCxnSpPr/>
          <p:nvPr/>
        </p:nvCxnSpPr>
        <p:spPr>
          <a:xfrm rot="10800000" flipV="1">
            <a:off x="2057400" y="1981200"/>
            <a:ext cx="1676400" cy="15240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p:nvPr/>
        </p:nvCxnSpPr>
        <p:spPr>
          <a:xfrm rot="10800000" flipV="1">
            <a:off x="1447800" y="2209800"/>
            <a:ext cx="3048000" cy="76200"/>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79880" name="TextBox 11"/>
          <p:cNvSpPr txBox="1">
            <a:spLocks noChangeArrowheads="1"/>
          </p:cNvSpPr>
          <p:nvPr/>
        </p:nvSpPr>
        <p:spPr bwMode="auto">
          <a:xfrm>
            <a:off x="3886200" y="5562600"/>
            <a:ext cx="510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006600"/>
                </a:solidFill>
              </a:rPr>
              <a:t>2 platinum electrodes, do not corrode, conduct electricity very well.  Attach to power supply here.</a:t>
            </a:r>
          </a:p>
        </p:txBody>
      </p:sp>
      <p:cxnSp>
        <p:nvCxnSpPr>
          <p:cNvPr id="14" name="Straight Arrow Connector 13"/>
          <p:cNvCxnSpPr>
            <a:stCxn id="79880" idx="1"/>
          </p:cNvCxnSpPr>
          <p:nvPr/>
        </p:nvCxnSpPr>
        <p:spPr>
          <a:xfrm rot="10800000">
            <a:off x="2133600" y="5483225"/>
            <a:ext cx="1752600" cy="400050"/>
          </a:xfrm>
          <a:prstGeom prst="straightConnector1">
            <a:avLst/>
          </a:prstGeom>
          <a:ln>
            <a:solidFill>
              <a:srgbClr val="006600"/>
            </a:solidFill>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p:nvPr/>
        </p:nvCxnSpPr>
        <p:spPr>
          <a:xfrm rot="10800000">
            <a:off x="1600200" y="5486400"/>
            <a:ext cx="2438400" cy="704850"/>
          </a:xfrm>
          <a:prstGeom prst="straightConnector1">
            <a:avLst/>
          </a:prstGeom>
          <a:ln>
            <a:solidFill>
              <a:srgbClr val="006600"/>
            </a:solidFill>
            <a:tailEnd type="arrow"/>
          </a:ln>
        </p:spPr>
        <p:style>
          <a:lnRef idx="3">
            <a:schemeClr val="accent2"/>
          </a:lnRef>
          <a:fillRef idx="0">
            <a:schemeClr val="accent2"/>
          </a:fillRef>
          <a:effectRef idx="2">
            <a:schemeClr val="accent2"/>
          </a:effectRef>
          <a:fontRef idx="minor">
            <a:schemeClr val="tx1"/>
          </a:fontRef>
        </p:style>
      </p:cxnSp>
      <p:sp>
        <p:nvSpPr>
          <p:cNvPr id="18" name="Rounded Rectangle 17"/>
          <p:cNvSpPr/>
          <p:nvPr/>
        </p:nvSpPr>
        <p:spPr>
          <a:xfrm>
            <a:off x="3810000" y="2819400"/>
            <a:ext cx="4876800" cy="2209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79884" name="TextBox 18"/>
          <p:cNvSpPr txBox="1">
            <a:spLocks noChangeArrowheads="1"/>
          </p:cNvSpPr>
          <p:nvPr/>
        </p:nvSpPr>
        <p:spPr bwMode="auto">
          <a:xfrm>
            <a:off x="4114800" y="2971800"/>
            <a:ext cx="4267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a:solidFill>
                  <a:srgbClr val="FFFFFF"/>
                </a:solidFill>
                <a:latin typeface="Tahoma" pitchFamily="34" charset="0"/>
                <a:cs typeface="Tahoma" pitchFamily="34" charset="0"/>
              </a:rPr>
              <a:t>74.  The electrodes must be connected to a Direct Current power supply (like a strong battery).  </a:t>
            </a:r>
            <a:br>
              <a:rPr lang="en-US" altLang="en-US" sz="2000">
                <a:solidFill>
                  <a:srgbClr val="FFFFFF"/>
                </a:solidFill>
                <a:latin typeface="Tahoma" pitchFamily="34" charset="0"/>
                <a:cs typeface="Tahoma" pitchFamily="34" charset="0"/>
              </a:rPr>
            </a:br>
            <a:r>
              <a:rPr lang="en-US" altLang="en-US" sz="2000">
                <a:solidFill>
                  <a:srgbClr val="FFFFFF"/>
                </a:solidFill>
                <a:latin typeface="Tahoma" pitchFamily="34" charset="0"/>
                <a:cs typeface="Tahoma" pitchFamily="34" charset="0"/>
              </a:rPr>
              <a:t>The electricity forces a non spontaneous redox reaction.</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Box 1"/>
          <p:cNvSpPr txBox="1">
            <a:spLocks noChangeArrowheads="1"/>
          </p:cNvSpPr>
          <p:nvPr/>
        </p:nvSpPr>
        <p:spPr bwMode="auto">
          <a:xfrm>
            <a:off x="0" y="1524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a:solidFill>
                  <a:srgbClr val="000000"/>
                </a:solidFill>
                <a:latin typeface="Lucida Console" pitchFamily="49" charset="0"/>
              </a:rPr>
              <a:t>H</a:t>
            </a:r>
            <a:r>
              <a:rPr lang="en-US" altLang="en-US" baseline="-25000">
                <a:solidFill>
                  <a:srgbClr val="000000"/>
                </a:solidFill>
                <a:latin typeface="Lucida Console" pitchFamily="49" charset="0"/>
              </a:rPr>
              <a:t>2</a:t>
            </a:r>
            <a:r>
              <a:rPr lang="en-US" altLang="en-US">
                <a:solidFill>
                  <a:srgbClr val="000000"/>
                </a:solidFill>
                <a:latin typeface="Lucida Console" pitchFamily="49" charset="0"/>
              </a:rPr>
              <a:t>O</a:t>
            </a:r>
            <a:r>
              <a:rPr lang="en-US" altLang="en-US" baseline="-25000">
                <a:solidFill>
                  <a:srgbClr val="000000"/>
                </a:solidFill>
                <a:latin typeface="Lucida Console" pitchFamily="49" charset="0"/>
              </a:rPr>
              <a:t>(L)</a:t>
            </a:r>
            <a:r>
              <a:rPr lang="en-US" altLang="en-US">
                <a:solidFill>
                  <a:srgbClr val="000000"/>
                </a:solidFill>
                <a:latin typeface="Lucida Console" pitchFamily="49" charset="0"/>
              </a:rPr>
              <a:t> </a:t>
            </a:r>
            <a:r>
              <a:rPr lang="en-US" altLang="en-US" i="1">
                <a:solidFill>
                  <a:srgbClr val="404040"/>
                </a:solidFill>
                <a:latin typeface="Lucida Console" pitchFamily="49" charset="0"/>
              </a:rPr>
              <a:t>decomposes into </a:t>
            </a:r>
            <a:r>
              <a:rPr lang="en-US" altLang="en-US">
                <a:solidFill>
                  <a:srgbClr val="000000"/>
                </a:solidFill>
                <a:latin typeface="Lucida Console" pitchFamily="49" charset="0"/>
              </a:rPr>
              <a:t>H</a:t>
            </a:r>
            <a:r>
              <a:rPr lang="en-US" altLang="en-US" baseline="-25000">
                <a:solidFill>
                  <a:srgbClr val="000000"/>
                </a:solidFill>
                <a:latin typeface="Lucida Console" pitchFamily="49" charset="0"/>
              </a:rPr>
              <a:t>2(G)</a:t>
            </a:r>
            <a:r>
              <a:rPr lang="en-US" altLang="en-US">
                <a:solidFill>
                  <a:srgbClr val="000000"/>
                </a:solidFill>
                <a:latin typeface="Lucida Console" pitchFamily="49" charset="0"/>
              </a:rPr>
              <a:t> + O</a:t>
            </a:r>
            <a:r>
              <a:rPr lang="en-US" altLang="en-US" baseline="-25000">
                <a:solidFill>
                  <a:srgbClr val="000000"/>
                </a:solidFill>
                <a:latin typeface="Lucida Console" pitchFamily="49" charset="0"/>
              </a:rPr>
              <a:t>2(G)</a:t>
            </a:r>
            <a:endParaRPr lang="en-US" altLang="en-US">
              <a:solidFill>
                <a:srgbClr val="000000"/>
              </a:solidFill>
              <a:latin typeface="Lucida Console" pitchFamily="49" charset="0"/>
            </a:endParaRPr>
          </a:p>
        </p:txBody>
      </p:sp>
      <p:sp>
        <p:nvSpPr>
          <p:cNvPr id="4099" name="TextBox 2"/>
          <p:cNvSpPr txBox="1">
            <a:spLocks noChangeArrowheads="1"/>
          </p:cNvSpPr>
          <p:nvPr/>
        </p:nvSpPr>
        <p:spPr bwMode="auto">
          <a:xfrm>
            <a:off x="0" y="1128713"/>
            <a:ext cx="91440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914400" indent="-914400" eaLnBrk="1" hangingPunct="1">
              <a:buFontTx/>
              <a:buAutoNum type="arabicPeriod" startAt="75"/>
              <a:defRPr/>
            </a:pPr>
            <a:r>
              <a:rPr lang="en-US" altLang="en-US" sz="3600" dirty="0">
                <a:solidFill>
                  <a:srgbClr val="000000"/>
                </a:solidFill>
                <a:latin typeface="Lucida Console" pitchFamily="49" charset="0"/>
              </a:rPr>
              <a:t>The decomposition of water:</a:t>
            </a:r>
          </a:p>
          <a:p>
            <a:pPr algn="ctr" eaLnBrk="1" hangingPunct="1">
              <a:defRPr/>
            </a:pPr>
            <a:r>
              <a:rPr lang="en-US" altLang="en-US" sz="4800" b="1" dirty="0">
                <a:solidFill>
                  <a:srgbClr val="3333CC"/>
                </a:solidFill>
                <a:latin typeface="Lucida Console" pitchFamily="49" charset="0"/>
              </a:rPr>
              <a:t>2H</a:t>
            </a:r>
            <a:r>
              <a:rPr lang="en-US" altLang="en-US" sz="4800" b="1" baseline="-25000" dirty="0">
                <a:solidFill>
                  <a:srgbClr val="3333CC"/>
                </a:solidFill>
                <a:latin typeface="Lucida Console" pitchFamily="49" charset="0"/>
              </a:rPr>
              <a:t>2</a:t>
            </a:r>
            <a:r>
              <a:rPr lang="en-US" altLang="en-US" sz="4800" b="1" dirty="0">
                <a:solidFill>
                  <a:srgbClr val="3333CC"/>
                </a:solidFill>
                <a:latin typeface="Lucida Console" pitchFamily="49" charset="0"/>
              </a:rPr>
              <a:t>O</a:t>
            </a:r>
            <a:r>
              <a:rPr lang="en-US" altLang="en-US" sz="4800" b="1" baseline="-25000" dirty="0">
                <a:solidFill>
                  <a:srgbClr val="3333CC"/>
                </a:solidFill>
                <a:latin typeface="Lucida Console" pitchFamily="49" charset="0"/>
              </a:rPr>
              <a:t>(L)</a:t>
            </a:r>
            <a:r>
              <a:rPr lang="en-US" altLang="en-US" sz="4800" b="1" dirty="0">
                <a:solidFill>
                  <a:srgbClr val="3333CC"/>
                </a:solidFill>
                <a:latin typeface="Lucida Console" pitchFamily="49" charset="0"/>
              </a:rPr>
              <a:t> </a:t>
            </a:r>
            <a:r>
              <a:rPr lang="en-US" altLang="en-US" sz="4800" b="1" i="1" dirty="0">
                <a:solidFill>
                  <a:srgbClr val="3333CC"/>
                </a:solidFill>
                <a:latin typeface="Lucida Console" pitchFamily="49" charset="0"/>
              </a:rPr>
              <a:t>    </a:t>
            </a:r>
            <a:r>
              <a:rPr lang="en-US" altLang="en-US" sz="4800" b="1" dirty="0">
                <a:solidFill>
                  <a:srgbClr val="3333CC"/>
                </a:solidFill>
                <a:latin typeface="Lucida Console" pitchFamily="49" charset="0"/>
              </a:rPr>
              <a:t>2H</a:t>
            </a:r>
            <a:r>
              <a:rPr lang="en-US" altLang="en-US" sz="4800" b="1" baseline="-25000" dirty="0">
                <a:solidFill>
                  <a:srgbClr val="3333CC"/>
                </a:solidFill>
                <a:latin typeface="Lucida Console" pitchFamily="49" charset="0"/>
              </a:rPr>
              <a:t>2(G)</a:t>
            </a:r>
            <a:r>
              <a:rPr lang="en-US" altLang="en-US" sz="4800" b="1" dirty="0">
                <a:solidFill>
                  <a:srgbClr val="3333CC"/>
                </a:solidFill>
                <a:latin typeface="Lucida Console" pitchFamily="49" charset="0"/>
              </a:rPr>
              <a:t> + O</a:t>
            </a:r>
            <a:r>
              <a:rPr lang="en-US" altLang="en-US" sz="4800" b="1" baseline="-25000" dirty="0">
                <a:solidFill>
                  <a:srgbClr val="3333CC"/>
                </a:solidFill>
                <a:latin typeface="Lucida Console" pitchFamily="49" charset="0"/>
              </a:rPr>
              <a:t>2(G)</a:t>
            </a:r>
          </a:p>
          <a:p>
            <a:pPr algn="ctr" eaLnBrk="1" hangingPunct="1">
              <a:defRPr/>
            </a:pPr>
            <a:br>
              <a:rPr lang="en-US" altLang="en-US" sz="4800" baseline="-25000" dirty="0">
                <a:solidFill>
                  <a:srgbClr val="000000"/>
                </a:solidFill>
                <a:latin typeface="Lucida Console" pitchFamily="49" charset="0"/>
              </a:rPr>
            </a:br>
            <a:endParaRPr lang="en-US" altLang="en-US" sz="4800" baseline="-25000" dirty="0">
              <a:solidFill>
                <a:srgbClr val="000000"/>
              </a:solidFill>
              <a:latin typeface="Lucida Console" pitchFamily="49" charset="0"/>
            </a:endParaRPr>
          </a:p>
          <a:p>
            <a:pPr algn="ctr" eaLnBrk="1" hangingPunct="1">
              <a:defRPr/>
            </a:pPr>
            <a:r>
              <a:rPr lang="en-US" altLang="en-US" sz="2400" dirty="0">
                <a:solidFill>
                  <a:srgbClr val="FF0000"/>
                </a:solidFill>
                <a:latin typeface="Lucida Console" pitchFamily="49" charset="0"/>
              </a:rPr>
              <a:t>Rewrite with oxidation numbers showing</a:t>
            </a:r>
          </a:p>
          <a:p>
            <a:pPr algn="ctr" eaLnBrk="1" hangingPunct="1">
              <a:defRPr/>
            </a:pPr>
            <a:endParaRPr lang="en-US" altLang="en-US" sz="4800" baseline="-25000" dirty="0">
              <a:solidFill>
                <a:srgbClr val="000000"/>
              </a:solidFill>
              <a:latin typeface="Lucida Console" pitchFamily="49" charset="0"/>
            </a:endParaRPr>
          </a:p>
          <a:p>
            <a:pPr algn="ctr" eaLnBrk="1" hangingPunct="1">
              <a:defRPr/>
            </a:pPr>
            <a:endParaRPr lang="en-US" altLang="en-US" sz="4800" baseline="-25000" dirty="0">
              <a:solidFill>
                <a:srgbClr val="000000"/>
              </a:solidFill>
              <a:latin typeface="Lucida Console" pitchFamily="49" charset="0"/>
            </a:endParaRPr>
          </a:p>
          <a:p>
            <a:pPr algn="ctr" eaLnBrk="1" hangingPunct="1">
              <a:defRPr/>
            </a:pPr>
            <a:r>
              <a:rPr lang="en-US" altLang="en-US" sz="4000" dirty="0">
                <a:solidFill>
                  <a:srgbClr val="000000"/>
                </a:solidFill>
                <a:latin typeface="Lucida Console" pitchFamily="49" charset="0"/>
              </a:rPr>
              <a:t> </a:t>
            </a:r>
          </a:p>
          <a:p>
            <a:pPr algn="ctr" eaLnBrk="1" hangingPunct="1">
              <a:defRPr/>
            </a:pPr>
            <a:endParaRPr lang="en-US" altLang="en-US" sz="4800" dirty="0">
              <a:solidFill>
                <a:srgbClr val="000000"/>
              </a:solidFill>
              <a:latin typeface="Lucida Console" pitchFamily="49" charset="0"/>
            </a:endParaRPr>
          </a:p>
        </p:txBody>
      </p:sp>
      <p:cxnSp>
        <p:nvCxnSpPr>
          <p:cNvPr id="5" name="Straight Arrow Connector 4"/>
          <p:cNvCxnSpPr/>
          <p:nvPr/>
        </p:nvCxnSpPr>
        <p:spPr>
          <a:xfrm>
            <a:off x="2819400" y="2057400"/>
            <a:ext cx="1295400" cy="1588"/>
          </a:xfrm>
          <a:prstGeom prst="straightConnector1">
            <a:avLst/>
          </a:prstGeom>
          <a:ln>
            <a:solidFill>
              <a:srgbClr val="3333CC"/>
            </a:solidFill>
            <a:tailEnd type="arrow"/>
          </a:ln>
        </p:spPr>
        <p:style>
          <a:lnRef idx="3">
            <a:schemeClr val="dk1"/>
          </a:lnRef>
          <a:fillRef idx="0">
            <a:schemeClr val="dk1"/>
          </a:fillRef>
          <a:effectRef idx="2">
            <a:schemeClr val="dk1"/>
          </a:effectRef>
          <a:fontRef idx="minor">
            <a:schemeClr val="tx1"/>
          </a:fontRef>
        </p:style>
      </p:cxnSp>
      <p:sp>
        <p:nvSpPr>
          <p:cNvPr id="8" name="Rectangle 7"/>
          <p:cNvSpPr/>
          <p:nvPr/>
        </p:nvSpPr>
        <p:spPr>
          <a:xfrm>
            <a:off x="152400" y="4114800"/>
            <a:ext cx="8839200" cy="1600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Box 1"/>
          <p:cNvSpPr txBox="1">
            <a:spLocks noChangeArrowheads="1"/>
          </p:cNvSpPr>
          <p:nvPr/>
        </p:nvSpPr>
        <p:spPr bwMode="auto">
          <a:xfrm>
            <a:off x="0" y="6096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a:solidFill>
                  <a:srgbClr val="000000"/>
                </a:solidFill>
                <a:latin typeface="Lucida Console" pitchFamily="49" charset="0"/>
              </a:rPr>
              <a:t>H</a:t>
            </a:r>
            <a:r>
              <a:rPr lang="en-US" altLang="en-US" baseline="-25000">
                <a:solidFill>
                  <a:srgbClr val="000000"/>
                </a:solidFill>
                <a:latin typeface="Lucida Console" pitchFamily="49" charset="0"/>
              </a:rPr>
              <a:t>2</a:t>
            </a:r>
            <a:r>
              <a:rPr lang="en-US" altLang="en-US">
                <a:solidFill>
                  <a:srgbClr val="000000"/>
                </a:solidFill>
                <a:latin typeface="Lucida Console" pitchFamily="49" charset="0"/>
              </a:rPr>
              <a:t>O</a:t>
            </a:r>
            <a:r>
              <a:rPr lang="en-US" altLang="en-US" baseline="-25000">
                <a:solidFill>
                  <a:srgbClr val="000000"/>
                </a:solidFill>
                <a:latin typeface="Lucida Console" pitchFamily="49" charset="0"/>
              </a:rPr>
              <a:t>(L)</a:t>
            </a:r>
            <a:r>
              <a:rPr lang="en-US" altLang="en-US">
                <a:solidFill>
                  <a:srgbClr val="000000"/>
                </a:solidFill>
                <a:latin typeface="Lucida Console" pitchFamily="49" charset="0"/>
              </a:rPr>
              <a:t> </a:t>
            </a:r>
            <a:r>
              <a:rPr lang="en-US" altLang="en-US" i="1">
                <a:solidFill>
                  <a:srgbClr val="404040"/>
                </a:solidFill>
                <a:latin typeface="Lucida Console" pitchFamily="49" charset="0"/>
              </a:rPr>
              <a:t>decomposes into </a:t>
            </a:r>
            <a:r>
              <a:rPr lang="en-US" altLang="en-US">
                <a:solidFill>
                  <a:srgbClr val="000000"/>
                </a:solidFill>
                <a:latin typeface="Lucida Console" pitchFamily="49" charset="0"/>
              </a:rPr>
              <a:t>H</a:t>
            </a:r>
            <a:r>
              <a:rPr lang="en-US" altLang="en-US" baseline="-25000">
                <a:solidFill>
                  <a:srgbClr val="000000"/>
                </a:solidFill>
                <a:latin typeface="Lucida Console" pitchFamily="49" charset="0"/>
              </a:rPr>
              <a:t>2(G)</a:t>
            </a:r>
            <a:r>
              <a:rPr lang="en-US" altLang="en-US">
                <a:solidFill>
                  <a:srgbClr val="000000"/>
                </a:solidFill>
                <a:latin typeface="Lucida Console" pitchFamily="49" charset="0"/>
              </a:rPr>
              <a:t> + O</a:t>
            </a:r>
            <a:r>
              <a:rPr lang="en-US" altLang="en-US" baseline="-25000">
                <a:solidFill>
                  <a:srgbClr val="000000"/>
                </a:solidFill>
                <a:latin typeface="Lucida Console" pitchFamily="49" charset="0"/>
              </a:rPr>
              <a:t>2(G)</a:t>
            </a:r>
            <a:endParaRPr lang="en-US" altLang="en-US">
              <a:solidFill>
                <a:srgbClr val="000000"/>
              </a:solidFill>
              <a:latin typeface="Lucida Console" pitchFamily="49" charset="0"/>
            </a:endParaRPr>
          </a:p>
        </p:txBody>
      </p:sp>
      <p:sp>
        <p:nvSpPr>
          <p:cNvPr id="82947" name="TextBox 2"/>
          <p:cNvSpPr txBox="1">
            <a:spLocks noChangeArrowheads="1"/>
          </p:cNvSpPr>
          <p:nvPr/>
        </p:nvSpPr>
        <p:spPr bwMode="auto">
          <a:xfrm>
            <a:off x="0" y="1752600"/>
            <a:ext cx="9144000" cy="392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800">
                <a:solidFill>
                  <a:srgbClr val="000000"/>
                </a:solidFill>
                <a:latin typeface="Lucida Console" pitchFamily="49" charset="0"/>
              </a:rPr>
              <a:t>2H</a:t>
            </a:r>
            <a:r>
              <a:rPr lang="en-US" altLang="en-US" sz="4800" baseline="-25000">
                <a:solidFill>
                  <a:srgbClr val="000000"/>
                </a:solidFill>
                <a:latin typeface="Lucida Console" pitchFamily="49" charset="0"/>
              </a:rPr>
              <a:t>2</a:t>
            </a:r>
            <a:r>
              <a:rPr lang="en-US" altLang="en-US" sz="4800">
                <a:solidFill>
                  <a:srgbClr val="000000"/>
                </a:solidFill>
                <a:latin typeface="Lucida Console" pitchFamily="49" charset="0"/>
              </a:rPr>
              <a:t>O</a:t>
            </a:r>
            <a:r>
              <a:rPr lang="en-US" altLang="en-US" sz="4800" baseline="-25000">
                <a:solidFill>
                  <a:srgbClr val="000000"/>
                </a:solidFill>
                <a:latin typeface="Lucida Console" pitchFamily="49" charset="0"/>
              </a:rPr>
              <a:t>(L)</a:t>
            </a:r>
            <a:r>
              <a:rPr lang="en-US" altLang="en-US" sz="4800">
                <a:solidFill>
                  <a:srgbClr val="000000"/>
                </a:solidFill>
                <a:latin typeface="Lucida Console" pitchFamily="49" charset="0"/>
              </a:rPr>
              <a:t> </a:t>
            </a:r>
            <a:r>
              <a:rPr lang="en-US" altLang="en-US" sz="4800" i="1">
                <a:solidFill>
                  <a:srgbClr val="404040"/>
                </a:solidFill>
                <a:latin typeface="Lucida Console" pitchFamily="49" charset="0"/>
              </a:rPr>
              <a:t>    </a:t>
            </a:r>
            <a:r>
              <a:rPr lang="en-US" altLang="en-US" sz="4800">
                <a:solidFill>
                  <a:srgbClr val="000000"/>
                </a:solidFill>
                <a:latin typeface="Lucida Console" pitchFamily="49" charset="0"/>
              </a:rPr>
              <a:t>2H</a:t>
            </a:r>
            <a:r>
              <a:rPr lang="en-US" altLang="en-US" sz="4800" baseline="-25000">
                <a:solidFill>
                  <a:srgbClr val="000000"/>
                </a:solidFill>
                <a:latin typeface="Lucida Console" pitchFamily="49" charset="0"/>
              </a:rPr>
              <a:t>2(G)</a:t>
            </a:r>
            <a:r>
              <a:rPr lang="en-US" altLang="en-US" sz="4800">
                <a:solidFill>
                  <a:srgbClr val="000000"/>
                </a:solidFill>
                <a:latin typeface="Lucida Console" pitchFamily="49" charset="0"/>
              </a:rPr>
              <a:t> + O</a:t>
            </a:r>
            <a:r>
              <a:rPr lang="en-US" altLang="en-US" sz="4800" baseline="-25000">
                <a:solidFill>
                  <a:srgbClr val="000000"/>
                </a:solidFill>
                <a:latin typeface="Lucida Console" pitchFamily="49" charset="0"/>
              </a:rPr>
              <a:t>2(G)</a:t>
            </a:r>
          </a:p>
          <a:p>
            <a:pPr algn="ctr" eaLnBrk="1" hangingPunct="1">
              <a:spcBef>
                <a:spcPct val="0"/>
              </a:spcBef>
              <a:buFontTx/>
              <a:buNone/>
            </a:pPr>
            <a:endParaRPr lang="en-US" altLang="en-US" sz="4800" baseline="-25000">
              <a:solidFill>
                <a:srgbClr val="000000"/>
              </a:solidFill>
              <a:latin typeface="Lucida Console" pitchFamily="49" charset="0"/>
            </a:endParaRPr>
          </a:p>
          <a:p>
            <a:pPr algn="ctr" eaLnBrk="1" hangingPunct="1">
              <a:spcBef>
                <a:spcPct val="0"/>
              </a:spcBef>
              <a:buFontTx/>
              <a:buNone/>
            </a:pPr>
            <a:r>
              <a:rPr lang="en-US" altLang="en-US" sz="2400">
                <a:solidFill>
                  <a:srgbClr val="FF0000"/>
                </a:solidFill>
                <a:latin typeface="Lucida Console" pitchFamily="49" charset="0"/>
              </a:rPr>
              <a:t>Rewrite this with oxidation numbers showing</a:t>
            </a:r>
          </a:p>
          <a:p>
            <a:pPr algn="ctr" eaLnBrk="1" hangingPunct="1">
              <a:spcBef>
                <a:spcPct val="0"/>
              </a:spcBef>
              <a:buFontTx/>
              <a:buNone/>
            </a:pPr>
            <a:endParaRPr lang="en-US" altLang="en-US" sz="4800" baseline="-25000">
              <a:solidFill>
                <a:srgbClr val="000000"/>
              </a:solidFill>
              <a:latin typeface="Lucida Console" pitchFamily="49" charset="0"/>
            </a:endParaRPr>
          </a:p>
          <a:p>
            <a:pPr algn="ctr" eaLnBrk="1" hangingPunct="1">
              <a:spcBef>
                <a:spcPct val="0"/>
              </a:spcBef>
              <a:buFontTx/>
              <a:buNone/>
            </a:pPr>
            <a:r>
              <a:rPr lang="en-US" altLang="en-US" sz="4000">
                <a:solidFill>
                  <a:srgbClr val="000000"/>
                </a:solidFill>
                <a:latin typeface="Lucida Console" pitchFamily="49" charset="0"/>
              </a:rPr>
              <a:t> </a:t>
            </a:r>
          </a:p>
          <a:p>
            <a:pPr algn="ctr" eaLnBrk="1" hangingPunct="1">
              <a:spcBef>
                <a:spcPct val="0"/>
              </a:spcBef>
              <a:buFontTx/>
              <a:buNone/>
            </a:pPr>
            <a:r>
              <a:rPr lang="en-US" altLang="en-US" sz="4400">
                <a:solidFill>
                  <a:srgbClr val="FF0000"/>
                </a:solidFill>
                <a:latin typeface="Comic Sans MS" pitchFamily="66" charset="0"/>
              </a:rPr>
              <a:t>2H</a:t>
            </a:r>
            <a:r>
              <a:rPr lang="en-US" altLang="en-US" sz="4400" baseline="-25000">
                <a:solidFill>
                  <a:srgbClr val="FF0000"/>
                </a:solidFill>
                <a:latin typeface="Comic Sans MS" pitchFamily="66" charset="0"/>
              </a:rPr>
              <a:t>2</a:t>
            </a:r>
            <a:r>
              <a:rPr lang="en-US" altLang="en-US" sz="4400" baseline="30000">
                <a:solidFill>
                  <a:srgbClr val="FF0000"/>
                </a:solidFill>
                <a:latin typeface="Comic Sans MS" pitchFamily="66" charset="0"/>
              </a:rPr>
              <a:t> </a:t>
            </a:r>
            <a:r>
              <a:rPr lang="en-US" altLang="en-US" sz="4400">
                <a:solidFill>
                  <a:srgbClr val="FF0000"/>
                </a:solidFill>
                <a:latin typeface="Comic Sans MS" pitchFamily="66" charset="0"/>
              </a:rPr>
              <a:t>O</a:t>
            </a:r>
            <a:r>
              <a:rPr lang="en-US" altLang="en-US" sz="4400" baseline="-25000">
                <a:solidFill>
                  <a:srgbClr val="FF0000"/>
                </a:solidFill>
                <a:latin typeface="Comic Sans MS" pitchFamily="66" charset="0"/>
              </a:rPr>
              <a:t>      </a:t>
            </a:r>
            <a:r>
              <a:rPr lang="en-US" altLang="en-US" sz="4400">
                <a:solidFill>
                  <a:srgbClr val="FF0000"/>
                </a:solidFill>
                <a:latin typeface="Comic Sans MS" pitchFamily="66" charset="0"/>
              </a:rPr>
              <a:t> </a:t>
            </a:r>
            <a:r>
              <a:rPr lang="en-US" altLang="en-US" sz="4400" i="1">
                <a:solidFill>
                  <a:srgbClr val="FF0000"/>
                </a:solidFill>
                <a:latin typeface="Comic Sans MS" pitchFamily="66" charset="0"/>
              </a:rPr>
              <a:t>       </a:t>
            </a:r>
            <a:r>
              <a:rPr lang="en-US" altLang="en-US" sz="4400">
                <a:solidFill>
                  <a:srgbClr val="FF0000"/>
                </a:solidFill>
                <a:latin typeface="Comic Sans MS" pitchFamily="66" charset="0"/>
              </a:rPr>
              <a:t>2H</a:t>
            </a:r>
            <a:r>
              <a:rPr lang="en-US" altLang="en-US" sz="4400" baseline="-25000">
                <a:solidFill>
                  <a:srgbClr val="FF0000"/>
                </a:solidFill>
                <a:latin typeface="Comic Sans MS" pitchFamily="66" charset="0"/>
              </a:rPr>
              <a:t>2</a:t>
            </a:r>
            <a:r>
              <a:rPr lang="en-US" altLang="en-US" sz="4400" baseline="30000">
                <a:solidFill>
                  <a:srgbClr val="FF0000"/>
                </a:solidFill>
                <a:latin typeface="Comic Sans MS" pitchFamily="66" charset="0"/>
              </a:rPr>
              <a:t>°</a:t>
            </a:r>
            <a:r>
              <a:rPr lang="en-US" altLang="en-US" sz="4400">
                <a:solidFill>
                  <a:srgbClr val="FF0000"/>
                </a:solidFill>
                <a:latin typeface="Comic Sans MS" pitchFamily="66" charset="0"/>
              </a:rPr>
              <a:t> + O</a:t>
            </a:r>
            <a:r>
              <a:rPr lang="en-US" altLang="en-US" sz="4400" baseline="-25000">
                <a:solidFill>
                  <a:srgbClr val="FF0000"/>
                </a:solidFill>
                <a:latin typeface="Comic Sans MS" pitchFamily="66" charset="0"/>
              </a:rPr>
              <a:t>2</a:t>
            </a:r>
            <a:r>
              <a:rPr lang="en-US" altLang="en-US" sz="4400" baseline="30000">
                <a:solidFill>
                  <a:srgbClr val="FF0000"/>
                </a:solidFill>
                <a:latin typeface="Comic Sans MS" pitchFamily="66" charset="0"/>
              </a:rPr>
              <a:t>°</a:t>
            </a:r>
            <a:endParaRPr lang="en-US" altLang="en-US" sz="4400" baseline="-25000">
              <a:solidFill>
                <a:srgbClr val="FF0000"/>
              </a:solidFill>
              <a:latin typeface="Comic Sans MS" pitchFamily="66" charset="0"/>
            </a:endParaRPr>
          </a:p>
          <a:p>
            <a:pPr algn="ctr" eaLnBrk="1" hangingPunct="1">
              <a:spcBef>
                <a:spcPct val="0"/>
              </a:spcBef>
              <a:buFontTx/>
              <a:buNone/>
            </a:pPr>
            <a:endParaRPr lang="en-US" altLang="en-US" sz="4400" baseline="-25000">
              <a:solidFill>
                <a:srgbClr val="FF0000"/>
              </a:solidFill>
              <a:latin typeface="Comic Sans MS" pitchFamily="66" charset="0"/>
            </a:endParaRPr>
          </a:p>
        </p:txBody>
      </p:sp>
      <p:cxnSp>
        <p:nvCxnSpPr>
          <p:cNvPr id="5" name="Straight Arrow Connector 4"/>
          <p:cNvCxnSpPr/>
          <p:nvPr/>
        </p:nvCxnSpPr>
        <p:spPr>
          <a:xfrm>
            <a:off x="2971800" y="2209800"/>
            <a:ext cx="1295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a:off x="3505200" y="4875213"/>
            <a:ext cx="1295400" cy="1587"/>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82950" name="TextBox 5"/>
          <p:cNvSpPr txBox="1">
            <a:spLocks noChangeArrowheads="1"/>
          </p:cNvSpPr>
          <p:nvPr/>
        </p:nvSpPr>
        <p:spPr bwMode="auto">
          <a:xfrm>
            <a:off x="2209800" y="4351338"/>
            <a:ext cx="68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a:solidFill>
                  <a:srgbClr val="FF0000"/>
                </a:solidFill>
                <a:latin typeface="Arial" charset="0"/>
              </a:rPr>
              <a:t>+1</a:t>
            </a:r>
          </a:p>
        </p:txBody>
      </p:sp>
      <p:sp>
        <p:nvSpPr>
          <p:cNvPr id="82951" name="Rectangle 8"/>
          <p:cNvSpPr>
            <a:spLocks noChangeArrowheads="1"/>
          </p:cNvSpPr>
          <p:nvPr/>
        </p:nvSpPr>
        <p:spPr bwMode="auto">
          <a:xfrm>
            <a:off x="3030538" y="4395788"/>
            <a:ext cx="398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latin typeface="Arial" charset="0"/>
              </a:rPr>
              <a:t>-2</a:t>
            </a:r>
          </a:p>
        </p:txBody>
      </p:sp>
      <p:sp>
        <p:nvSpPr>
          <p:cNvPr id="8" name="Rectangle 7">
            <a:extLst>
              <a:ext uri="{FF2B5EF4-FFF2-40B4-BE49-F238E27FC236}">
                <a16:creationId xmlns:a16="http://schemas.microsoft.com/office/drawing/2014/main" id="{5D211A8F-0A70-4315-8A11-B67F9C88A93F}"/>
              </a:ext>
            </a:extLst>
          </p:cNvPr>
          <p:cNvSpPr/>
          <p:nvPr/>
        </p:nvSpPr>
        <p:spPr>
          <a:xfrm>
            <a:off x="152400" y="3965575"/>
            <a:ext cx="8839200" cy="1600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Box 2"/>
          <p:cNvSpPr txBox="1">
            <a:spLocks noChangeArrowheads="1"/>
          </p:cNvSpPr>
          <p:nvPr/>
        </p:nvSpPr>
        <p:spPr bwMode="auto">
          <a:xfrm>
            <a:off x="20638" y="0"/>
            <a:ext cx="9144000" cy="171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US" altLang="en-US" sz="4800" baseline="-25000" dirty="0">
              <a:solidFill>
                <a:srgbClr val="000000"/>
              </a:solidFill>
              <a:latin typeface="Lucida Console" pitchFamily="49" charset="0"/>
            </a:endParaRPr>
          </a:p>
          <a:p>
            <a:pPr algn="ctr" eaLnBrk="1" hangingPunct="1">
              <a:spcBef>
                <a:spcPct val="0"/>
              </a:spcBef>
              <a:buFontTx/>
              <a:buNone/>
            </a:pPr>
            <a:r>
              <a:rPr lang="en-US" altLang="en-US" sz="2400" dirty="0">
                <a:solidFill>
                  <a:srgbClr val="FF0000"/>
                </a:solidFill>
                <a:latin typeface="Lucida Console" pitchFamily="49" charset="0"/>
              </a:rPr>
              <a:t> </a:t>
            </a:r>
            <a:r>
              <a:rPr lang="en-US" altLang="en-US" sz="4400" dirty="0">
                <a:solidFill>
                  <a:srgbClr val="FF0000"/>
                </a:solidFill>
                <a:latin typeface="Comic Sans MS" pitchFamily="66" charset="0"/>
              </a:rPr>
              <a:t>2H</a:t>
            </a:r>
            <a:r>
              <a:rPr lang="en-US" altLang="en-US" sz="4400" baseline="-25000" dirty="0">
                <a:solidFill>
                  <a:srgbClr val="FF0000"/>
                </a:solidFill>
                <a:latin typeface="Comic Sans MS" pitchFamily="66" charset="0"/>
              </a:rPr>
              <a:t>2</a:t>
            </a:r>
            <a:r>
              <a:rPr lang="en-US" altLang="en-US" sz="4400" baseline="30000" dirty="0">
                <a:solidFill>
                  <a:srgbClr val="FF0000"/>
                </a:solidFill>
                <a:latin typeface="Comic Sans MS" pitchFamily="66" charset="0"/>
              </a:rPr>
              <a:t>+1 </a:t>
            </a:r>
            <a:r>
              <a:rPr lang="en-US" altLang="en-US" sz="4400" dirty="0">
                <a:solidFill>
                  <a:srgbClr val="FF0000"/>
                </a:solidFill>
                <a:latin typeface="Comic Sans MS" pitchFamily="66" charset="0"/>
              </a:rPr>
              <a:t>O</a:t>
            </a:r>
            <a:r>
              <a:rPr lang="en-US" altLang="en-US" sz="4400" baseline="30000" dirty="0">
                <a:solidFill>
                  <a:srgbClr val="FF0000"/>
                </a:solidFill>
                <a:latin typeface="Comic Sans MS" pitchFamily="66" charset="0"/>
              </a:rPr>
              <a:t>-2</a:t>
            </a:r>
            <a:r>
              <a:rPr lang="en-US" altLang="en-US" sz="4400" baseline="-25000" dirty="0">
                <a:solidFill>
                  <a:srgbClr val="FF0000"/>
                </a:solidFill>
                <a:latin typeface="Comic Sans MS" pitchFamily="66" charset="0"/>
              </a:rPr>
              <a:t>      </a:t>
            </a:r>
            <a:r>
              <a:rPr lang="en-US" altLang="en-US" sz="4400" dirty="0">
                <a:solidFill>
                  <a:srgbClr val="FF0000"/>
                </a:solidFill>
                <a:latin typeface="Comic Sans MS" pitchFamily="66" charset="0"/>
              </a:rPr>
              <a:t> </a:t>
            </a:r>
            <a:r>
              <a:rPr lang="en-US" altLang="en-US" sz="4400" i="1" dirty="0">
                <a:solidFill>
                  <a:srgbClr val="FF0000"/>
                </a:solidFill>
                <a:latin typeface="Comic Sans MS" pitchFamily="66" charset="0"/>
              </a:rPr>
              <a:t>       </a:t>
            </a:r>
            <a:r>
              <a:rPr lang="en-US" altLang="en-US" sz="4400" dirty="0">
                <a:solidFill>
                  <a:srgbClr val="FF0000"/>
                </a:solidFill>
                <a:latin typeface="Comic Sans MS" pitchFamily="66" charset="0"/>
              </a:rPr>
              <a:t>2H</a:t>
            </a:r>
            <a:r>
              <a:rPr lang="en-US" altLang="en-US" sz="4400" baseline="-25000" dirty="0">
                <a:solidFill>
                  <a:srgbClr val="FF0000"/>
                </a:solidFill>
                <a:latin typeface="Comic Sans MS" pitchFamily="66" charset="0"/>
              </a:rPr>
              <a:t>2</a:t>
            </a:r>
            <a:r>
              <a:rPr lang="en-US" altLang="en-US" sz="4400" baseline="30000" dirty="0">
                <a:solidFill>
                  <a:srgbClr val="FF0000"/>
                </a:solidFill>
                <a:latin typeface="Comic Sans MS" pitchFamily="66" charset="0"/>
              </a:rPr>
              <a:t>°</a:t>
            </a:r>
            <a:r>
              <a:rPr lang="en-US" altLang="en-US" sz="4400" dirty="0">
                <a:solidFill>
                  <a:srgbClr val="FF0000"/>
                </a:solidFill>
                <a:latin typeface="Comic Sans MS" pitchFamily="66" charset="0"/>
              </a:rPr>
              <a:t> + O</a:t>
            </a:r>
            <a:r>
              <a:rPr lang="en-US" altLang="en-US" sz="4400" baseline="-25000" dirty="0">
                <a:solidFill>
                  <a:srgbClr val="FF0000"/>
                </a:solidFill>
                <a:latin typeface="Comic Sans MS" pitchFamily="66" charset="0"/>
              </a:rPr>
              <a:t>2</a:t>
            </a:r>
            <a:r>
              <a:rPr lang="en-US" altLang="en-US" sz="4400" baseline="30000" dirty="0">
                <a:solidFill>
                  <a:srgbClr val="FF0000"/>
                </a:solidFill>
                <a:latin typeface="Comic Sans MS" pitchFamily="66" charset="0"/>
              </a:rPr>
              <a:t>°</a:t>
            </a:r>
            <a:endParaRPr lang="en-US" altLang="en-US" sz="4400" baseline="-25000" dirty="0">
              <a:solidFill>
                <a:srgbClr val="FF0000"/>
              </a:solidFill>
              <a:latin typeface="Comic Sans MS" pitchFamily="66" charset="0"/>
            </a:endParaRPr>
          </a:p>
          <a:p>
            <a:pPr algn="ctr" eaLnBrk="1" hangingPunct="1">
              <a:spcBef>
                <a:spcPct val="0"/>
              </a:spcBef>
              <a:buFontTx/>
              <a:buNone/>
            </a:pPr>
            <a:endParaRPr lang="en-US" altLang="en-US" sz="4400" baseline="-25000" dirty="0">
              <a:solidFill>
                <a:srgbClr val="FF0000"/>
              </a:solidFill>
              <a:latin typeface="Comic Sans MS" pitchFamily="66" charset="0"/>
            </a:endParaRPr>
          </a:p>
        </p:txBody>
      </p:sp>
      <p:cxnSp>
        <p:nvCxnSpPr>
          <p:cNvPr id="7" name="Straight Arrow Connector 6"/>
          <p:cNvCxnSpPr/>
          <p:nvPr/>
        </p:nvCxnSpPr>
        <p:spPr>
          <a:xfrm>
            <a:off x="3661893" y="855057"/>
            <a:ext cx="1295400"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84999" name="TextBox 2"/>
          <p:cNvSpPr txBox="1">
            <a:spLocks noChangeArrowheads="1"/>
          </p:cNvSpPr>
          <p:nvPr/>
        </p:nvSpPr>
        <p:spPr bwMode="auto">
          <a:xfrm>
            <a:off x="173038" y="2057400"/>
            <a:ext cx="883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b="1">
                <a:solidFill>
                  <a:srgbClr val="3333CC"/>
                </a:solidFill>
                <a:latin typeface="Arial" charset="0"/>
              </a:rPr>
              <a:t>76.  </a:t>
            </a:r>
            <a:r>
              <a:rPr lang="en-US" altLang="en-US" sz="2000" b="1">
                <a:latin typeface="Arial" charset="0"/>
              </a:rPr>
              <a:t>Write out the half reactions for oxidation and reduction now.</a:t>
            </a:r>
          </a:p>
        </p:txBody>
      </p:sp>
      <p:sp>
        <p:nvSpPr>
          <p:cNvPr id="85000" name="TextBox 3"/>
          <p:cNvSpPr txBox="1">
            <a:spLocks noChangeArrowheads="1"/>
          </p:cNvSpPr>
          <p:nvPr/>
        </p:nvSpPr>
        <p:spPr bwMode="auto">
          <a:xfrm>
            <a:off x="173038" y="3352800"/>
            <a:ext cx="89709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a:latin typeface="Times New Roman" pitchFamily="18" charset="0"/>
                <a:cs typeface="Times New Roman" pitchFamily="18" charset="0"/>
              </a:rPr>
              <a:t>½  Oxidation: ________________________________________________________</a:t>
            </a:r>
          </a:p>
          <a:p>
            <a:pPr eaLnBrk="1" hangingPunct="1">
              <a:spcBef>
                <a:spcPct val="0"/>
              </a:spcBef>
              <a:buFontTx/>
              <a:buNone/>
            </a:pPr>
            <a:endParaRPr lang="en-US" altLang="en-US" sz="2000">
              <a:latin typeface="Times New Roman" pitchFamily="18" charset="0"/>
              <a:cs typeface="Times New Roman" pitchFamily="18" charset="0"/>
            </a:endParaRPr>
          </a:p>
          <a:p>
            <a:pPr eaLnBrk="1" hangingPunct="1">
              <a:spcBef>
                <a:spcPct val="0"/>
              </a:spcBef>
              <a:buFontTx/>
              <a:buNone/>
            </a:pPr>
            <a:endParaRPr lang="en-US" altLang="en-US" sz="2000">
              <a:latin typeface="Times New Roman" pitchFamily="18" charset="0"/>
              <a:cs typeface="Times New Roman" pitchFamily="18" charset="0"/>
            </a:endParaRPr>
          </a:p>
          <a:p>
            <a:pPr eaLnBrk="1" hangingPunct="1">
              <a:spcBef>
                <a:spcPct val="0"/>
              </a:spcBef>
              <a:buFontTx/>
              <a:buNone/>
            </a:pPr>
            <a:r>
              <a:rPr lang="en-US" altLang="en-US" sz="2000">
                <a:latin typeface="Times New Roman" pitchFamily="18" charset="0"/>
                <a:cs typeface="Times New Roman" pitchFamily="18" charset="0"/>
              </a:rPr>
              <a:t>½  Reduction: ________________________________________________________</a:t>
            </a:r>
          </a:p>
          <a:p>
            <a:pPr eaLnBrk="1" hangingPunct="1">
              <a:spcBef>
                <a:spcPct val="0"/>
              </a:spcBef>
              <a:buFontTx/>
              <a:buNone/>
            </a:pPr>
            <a:endParaRPr lang="en-US" altLang="en-US" sz="2000">
              <a:latin typeface="Times New Roman" pitchFamily="18" charset="0"/>
              <a:cs typeface="Times New Roman" pitchFamily="18" charset="0"/>
            </a:endParaRPr>
          </a:p>
          <a:p>
            <a:pPr eaLnBrk="1" hangingPunct="1">
              <a:spcBef>
                <a:spcPct val="0"/>
              </a:spcBef>
              <a:buFontTx/>
              <a:buNone/>
            </a:pPr>
            <a:endParaRPr lang="en-US" altLang="en-US" sz="200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0" y="0"/>
            <a:ext cx="9144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dirty="0">
                <a:solidFill>
                  <a:srgbClr val="003300"/>
                </a:solidFill>
                <a:latin typeface="Times New Roman" panose="02020603050405020304" pitchFamily="18" charset="0"/>
                <a:cs typeface="Times New Roman" panose="02020603050405020304" pitchFamily="18" charset="0"/>
              </a:rPr>
              <a:t>16.  Our word equation starts out… </a:t>
            </a:r>
            <a:br>
              <a:rPr lang="en-US" altLang="en-US" sz="3600" dirty="0">
                <a:solidFill>
                  <a:srgbClr val="003300"/>
                </a:solidFill>
                <a:latin typeface="Times New Roman" panose="02020603050405020304" pitchFamily="18" charset="0"/>
                <a:cs typeface="Times New Roman" panose="02020603050405020304" pitchFamily="18" charset="0"/>
              </a:rPr>
            </a:br>
            <a:r>
              <a:rPr lang="en-US" altLang="en-US" sz="3600" dirty="0">
                <a:solidFill>
                  <a:srgbClr val="003300"/>
                </a:solidFill>
                <a:latin typeface="Times New Roman" panose="02020603050405020304" pitchFamily="18" charset="0"/>
                <a:cs typeface="Times New Roman" panose="02020603050405020304" pitchFamily="18" charset="0"/>
              </a:rPr>
              <a:t>      silver nitrate solution + copper yields…</a:t>
            </a:r>
          </a:p>
          <a:p>
            <a:pPr eaLnBrk="1" hangingPunct="1">
              <a:spcBef>
                <a:spcPct val="0"/>
              </a:spcBef>
              <a:buFontTx/>
              <a:buNone/>
            </a:pPr>
            <a:r>
              <a:rPr lang="en-US" altLang="en-US" sz="3600" dirty="0">
                <a:solidFill>
                  <a:srgbClr val="003300"/>
                </a:solidFill>
                <a:latin typeface="Times New Roman" panose="02020603050405020304" pitchFamily="18" charset="0"/>
                <a:cs typeface="Times New Roman" panose="02020603050405020304" pitchFamily="18" charset="0"/>
              </a:rPr>
              <a:t>      </a:t>
            </a:r>
            <a:r>
              <a:rPr lang="en-US" altLang="en-US" sz="3600" dirty="0">
                <a:solidFill>
                  <a:srgbClr val="FF0000"/>
                </a:solidFill>
                <a:latin typeface="Times New Roman" panose="02020603050405020304" pitchFamily="18" charset="0"/>
                <a:cs typeface="Times New Roman" panose="02020603050405020304" pitchFamily="18" charset="0"/>
              </a:rPr>
              <a:t>finish that word equation, then…</a:t>
            </a:r>
            <a:br>
              <a:rPr lang="en-US" altLang="en-US" sz="3600" dirty="0">
                <a:solidFill>
                  <a:srgbClr val="FF0000"/>
                </a:solidFill>
                <a:latin typeface="Times New Roman" panose="02020603050405020304" pitchFamily="18" charset="0"/>
                <a:cs typeface="Times New Roman" panose="02020603050405020304" pitchFamily="18" charset="0"/>
              </a:rPr>
            </a:br>
            <a:endParaRPr lang="en-US" altLang="en-US" sz="3600" dirty="0">
              <a:solidFill>
                <a:srgbClr val="0033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dirty="0">
                <a:solidFill>
                  <a:srgbClr val="003300"/>
                </a:solidFill>
                <a:latin typeface="Times New Roman" panose="02020603050405020304" pitchFamily="18" charset="0"/>
                <a:cs typeface="Times New Roman" panose="02020603050405020304" pitchFamily="18" charset="0"/>
              </a:rPr>
              <a:t>17.  Write out the balanced chemical equation.</a:t>
            </a:r>
          </a:p>
        </p:txBody>
      </p:sp>
    </p:spTree>
    <p:extLst>
      <p:ext uri="{BB962C8B-B14F-4D97-AF65-F5344CB8AC3E}">
        <p14:creationId xmlns:p14="http://schemas.microsoft.com/office/powerpoint/2010/main" val="25499451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Box 2"/>
          <p:cNvSpPr txBox="1">
            <a:spLocks noChangeArrowheads="1"/>
          </p:cNvSpPr>
          <p:nvPr/>
        </p:nvSpPr>
        <p:spPr bwMode="auto">
          <a:xfrm>
            <a:off x="20638" y="0"/>
            <a:ext cx="9144000" cy="171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US" altLang="en-US" sz="4800" baseline="-25000" dirty="0">
              <a:solidFill>
                <a:srgbClr val="000000"/>
              </a:solidFill>
              <a:latin typeface="Lucida Console" pitchFamily="49" charset="0"/>
            </a:endParaRPr>
          </a:p>
          <a:p>
            <a:pPr algn="ctr" eaLnBrk="1" hangingPunct="1">
              <a:spcBef>
                <a:spcPct val="0"/>
              </a:spcBef>
              <a:buFontTx/>
              <a:buNone/>
            </a:pPr>
            <a:r>
              <a:rPr lang="en-US" altLang="en-US" sz="2400" dirty="0">
                <a:solidFill>
                  <a:srgbClr val="FF0000"/>
                </a:solidFill>
                <a:latin typeface="Lucida Console" pitchFamily="49" charset="0"/>
              </a:rPr>
              <a:t> </a:t>
            </a:r>
            <a:r>
              <a:rPr lang="en-US" altLang="en-US" sz="4400" dirty="0">
                <a:solidFill>
                  <a:srgbClr val="FF0000"/>
                </a:solidFill>
                <a:latin typeface="Comic Sans MS" pitchFamily="66" charset="0"/>
              </a:rPr>
              <a:t>2H</a:t>
            </a:r>
            <a:r>
              <a:rPr lang="en-US" altLang="en-US" sz="4400" baseline="-25000" dirty="0">
                <a:solidFill>
                  <a:srgbClr val="FF0000"/>
                </a:solidFill>
                <a:latin typeface="Comic Sans MS" pitchFamily="66" charset="0"/>
              </a:rPr>
              <a:t>2</a:t>
            </a:r>
            <a:r>
              <a:rPr lang="en-US" altLang="en-US" sz="4400" baseline="30000" dirty="0">
                <a:solidFill>
                  <a:srgbClr val="FF0000"/>
                </a:solidFill>
                <a:latin typeface="Comic Sans MS" pitchFamily="66" charset="0"/>
              </a:rPr>
              <a:t>+1 </a:t>
            </a:r>
            <a:r>
              <a:rPr lang="en-US" altLang="en-US" sz="4400" dirty="0">
                <a:solidFill>
                  <a:srgbClr val="FF0000"/>
                </a:solidFill>
                <a:latin typeface="Comic Sans MS" pitchFamily="66" charset="0"/>
              </a:rPr>
              <a:t>O</a:t>
            </a:r>
            <a:r>
              <a:rPr lang="en-US" altLang="en-US" sz="4400" baseline="30000" dirty="0">
                <a:solidFill>
                  <a:srgbClr val="FF0000"/>
                </a:solidFill>
                <a:latin typeface="Comic Sans MS" pitchFamily="66" charset="0"/>
              </a:rPr>
              <a:t>-2</a:t>
            </a:r>
            <a:r>
              <a:rPr lang="en-US" altLang="en-US" sz="4400" baseline="-25000" dirty="0">
                <a:solidFill>
                  <a:srgbClr val="FF0000"/>
                </a:solidFill>
                <a:latin typeface="Comic Sans MS" pitchFamily="66" charset="0"/>
              </a:rPr>
              <a:t>      </a:t>
            </a:r>
            <a:r>
              <a:rPr lang="en-US" altLang="en-US" sz="4400" dirty="0">
                <a:solidFill>
                  <a:srgbClr val="FF0000"/>
                </a:solidFill>
                <a:latin typeface="Comic Sans MS" pitchFamily="66" charset="0"/>
              </a:rPr>
              <a:t> </a:t>
            </a:r>
            <a:r>
              <a:rPr lang="en-US" altLang="en-US" sz="4400" i="1" dirty="0">
                <a:solidFill>
                  <a:srgbClr val="FF0000"/>
                </a:solidFill>
                <a:latin typeface="Comic Sans MS" pitchFamily="66" charset="0"/>
              </a:rPr>
              <a:t>       </a:t>
            </a:r>
            <a:r>
              <a:rPr lang="en-US" altLang="en-US" sz="4400" dirty="0">
                <a:solidFill>
                  <a:srgbClr val="FF0000"/>
                </a:solidFill>
                <a:latin typeface="Comic Sans MS" pitchFamily="66" charset="0"/>
              </a:rPr>
              <a:t>2H</a:t>
            </a:r>
            <a:r>
              <a:rPr lang="en-US" altLang="en-US" sz="4400" baseline="-25000" dirty="0">
                <a:solidFill>
                  <a:srgbClr val="FF0000"/>
                </a:solidFill>
                <a:latin typeface="Comic Sans MS" pitchFamily="66" charset="0"/>
              </a:rPr>
              <a:t>2</a:t>
            </a:r>
            <a:r>
              <a:rPr lang="en-US" altLang="en-US" sz="4400" baseline="30000" dirty="0">
                <a:solidFill>
                  <a:srgbClr val="FF0000"/>
                </a:solidFill>
                <a:latin typeface="Comic Sans MS" pitchFamily="66" charset="0"/>
              </a:rPr>
              <a:t>°</a:t>
            </a:r>
            <a:r>
              <a:rPr lang="en-US" altLang="en-US" sz="4400" dirty="0">
                <a:solidFill>
                  <a:srgbClr val="FF0000"/>
                </a:solidFill>
                <a:latin typeface="Comic Sans MS" pitchFamily="66" charset="0"/>
              </a:rPr>
              <a:t> + O</a:t>
            </a:r>
            <a:r>
              <a:rPr lang="en-US" altLang="en-US" sz="4400" baseline="-25000" dirty="0">
                <a:solidFill>
                  <a:srgbClr val="FF0000"/>
                </a:solidFill>
                <a:latin typeface="Comic Sans MS" pitchFamily="66" charset="0"/>
              </a:rPr>
              <a:t>2</a:t>
            </a:r>
            <a:r>
              <a:rPr lang="en-US" altLang="en-US" sz="4400" baseline="30000" dirty="0">
                <a:solidFill>
                  <a:srgbClr val="FF0000"/>
                </a:solidFill>
                <a:latin typeface="Comic Sans MS" pitchFamily="66" charset="0"/>
              </a:rPr>
              <a:t>°</a:t>
            </a:r>
            <a:endParaRPr lang="en-US" altLang="en-US" sz="4400" baseline="-25000" dirty="0">
              <a:solidFill>
                <a:srgbClr val="FF0000"/>
              </a:solidFill>
              <a:latin typeface="Comic Sans MS" pitchFamily="66" charset="0"/>
            </a:endParaRPr>
          </a:p>
          <a:p>
            <a:pPr algn="ctr" eaLnBrk="1" hangingPunct="1">
              <a:spcBef>
                <a:spcPct val="0"/>
              </a:spcBef>
              <a:buFontTx/>
              <a:buNone/>
            </a:pPr>
            <a:endParaRPr lang="en-US" altLang="en-US" sz="4400" baseline="-25000" dirty="0">
              <a:solidFill>
                <a:srgbClr val="FF0000"/>
              </a:solidFill>
              <a:latin typeface="Comic Sans MS" pitchFamily="66" charset="0"/>
            </a:endParaRPr>
          </a:p>
        </p:txBody>
      </p:sp>
      <p:cxnSp>
        <p:nvCxnSpPr>
          <p:cNvPr id="7" name="Straight Arrow Connector 6"/>
          <p:cNvCxnSpPr/>
          <p:nvPr/>
        </p:nvCxnSpPr>
        <p:spPr>
          <a:xfrm>
            <a:off x="3661893" y="855057"/>
            <a:ext cx="1295400" cy="1588"/>
          </a:xfrm>
          <a:prstGeom prst="straightConnector1">
            <a:avLst/>
          </a:prstGeom>
          <a:ln>
            <a:solidFill>
              <a:srgbClr val="FF0000"/>
            </a:solidFill>
            <a:tailEnd type="arrow"/>
          </a:ln>
        </p:spPr>
        <p:style>
          <a:lnRef idx="2">
            <a:schemeClr val="accent2"/>
          </a:lnRef>
          <a:fillRef idx="0">
            <a:schemeClr val="accent2"/>
          </a:fillRef>
          <a:effectRef idx="1">
            <a:schemeClr val="accent2"/>
          </a:effectRef>
          <a:fontRef idx="minor">
            <a:schemeClr val="tx1"/>
          </a:fontRef>
        </p:style>
      </p:cxnSp>
      <p:sp>
        <p:nvSpPr>
          <p:cNvPr id="84999" name="TextBox 2"/>
          <p:cNvSpPr txBox="1">
            <a:spLocks noChangeArrowheads="1"/>
          </p:cNvSpPr>
          <p:nvPr/>
        </p:nvSpPr>
        <p:spPr bwMode="auto">
          <a:xfrm>
            <a:off x="173038" y="2057400"/>
            <a:ext cx="883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b="1">
                <a:solidFill>
                  <a:srgbClr val="3333CC"/>
                </a:solidFill>
                <a:latin typeface="Arial" charset="0"/>
              </a:rPr>
              <a:t>76.  </a:t>
            </a:r>
            <a:r>
              <a:rPr lang="en-US" altLang="en-US" sz="2000" b="1">
                <a:latin typeface="Arial" charset="0"/>
              </a:rPr>
              <a:t>Write out the half reactions for oxidation and reduction now.</a:t>
            </a:r>
          </a:p>
        </p:txBody>
      </p:sp>
      <p:sp>
        <p:nvSpPr>
          <p:cNvPr id="85000" name="TextBox 3"/>
          <p:cNvSpPr txBox="1">
            <a:spLocks noChangeArrowheads="1"/>
          </p:cNvSpPr>
          <p:nvPr/>
        </p:nvSpPr>
        <p:spPr bwMode="auto">
          <a:xfrm>
            <a:off x="41276" y="3200400"/>
            <a:ext cx="8970962" cy="335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800" dirty="0">
                <a:latin typeface="Times New Roman" pitchFamily="18" charset="0"/>
                <a:cs typeface="Times New Roman" pitchFamily="18" charset="0"/>
              </a:rPr>
              <a:t>½  Oxidation:  </a:t>
            </a:r>
            <a:r>
              <a:rPr lang="en-US" altLang="en-US" sz="4800" dirty="0">
                <a:solidFill>
                  <a:srgbClr val="FF0000"/>
                </a:solidFill>
                <a:latin typeface="Times New Roman" pitchFamily="18" charset="0"/>
                <a:cs typeface="Times New Roman" pitchFamily="18" charset="0"/>
              </a:rPr>
              <a:t>2O</a:t>
            </a:r>
            <a:r>
              <a:rPr lang="en-US" altLang="en-US" sz="4800" baseline="30000" dirty="0">
                <a:solidFill>
                  <a:srgbClr val="FF0000"/>
                </a:solidFill>
                <a:latin typeface="Times New Roman" panose="02020603050405020304" pitchFamily="18" charset="0"/>
                <a:cs typeface="Times New Roman" panose="02020603050405020304" pitchFamily="18" charset="0"/>
              </a:rPr>
              <a:t>-2 </a:t>
            </a:r>
            <a:r>
              <a:rPr lang="en-US" altLang="en-US" sz="4800" dirty="0">
                <a:solidFill>
                  <a:srgbClr val="FF0000"/>
                </a:solidFill>
                <a:latin typeface="Times New Roman" panose="02020603050405020304" pitchFamily="18" charset="0"/>
                <a:cs typeface="Times New Roman" panose="02020603050405020304" pitchFamily="18" charset="0"/>
              </a:rPr>
              <a:t> → O</a:t>
            </a:r>
            <a:r>
              <a:rPr lang="en-US" altLang="en-US" sz="4800" baseline="-25000" dirty="0">
                <a:solidFill>
                  <a:srgbClr val="FF0000"/>
                </a:solidFill>
                <a:latin typeface="Times New Roman" panose="02020603050405020304" pitchFamily="18" charset="0"/>
                <a:cs typeface="Times New Roman" panose="02020603050405020304" pitchFamily="18" charset="0"/>
              </a:rPr>
              <a:t>2</a:t>
            </a:r>
            <a:r>
              <a:rPr lang="en-US" altLang="en-US" sz="4800" baseline="30000" dirty="0">
                <a:solidFill>
                  <a:srgbClr val="FF0000"/>
                </a:solidFill>
                <a:latin typeface="Times New Roman" panose="02020603050405020304" pitchFamily="18" charset="0"/>
                <a:cs typeface="Times New Roman" panose="02020603050405020304" pitchFamily="18" charset="0"/>
              </a:rPr>
              <a:t>° </a:t>
            </a:r>
            <a:r>
              <a:rPr lang="en-US" altLang="en-US" sz="4800" dirty="0">
                <a:solidFill>
                  <a:srgbClr val="FF0000"/>
                </a:solidFill>
                <a:latin typeface="Times New Roman" panose="02020603050405020304" pitchFamily="18" charset="0"/>
                <a:cs typeface="Times New Roman" panose="02020603050405020304" pitchFamily="18" charset="0"/>
              </a:rPr>
              <a:t> + 4e</a:t>
            </a:r>
            <a:r>
              <a:rPr lang="en-US" altLang="en-US" sz="4800" baseline="30000" dirty="0">
                <a:solidFill>
                  <a:srgbClr val="FF0000"/>
                </a:solidFill>
                <a:latin typeface="Times New Roman" panose="02020603050405020304" pitchFamily="18" charset="0"/>
                <a:cs typeface="Times New Roman" panose="02020603050405020304" pitchFamily="18" charset="0"/>
              </a:rPr>
              <a:t>-</a:t>
            </a:r>
          </a:p>
          <a:p>
            <a:pPr eaLnBrk="1" hangingPunct="1">
              <a:spcBef>
                <a:spcPct val="0"/>
              </a:spcBef>
              <a:buFontTx/>
              <a:buNone/>
            </a:pPr>
            <a:endParaRPr lang="en-US" altLang="en-US" sz="4800" dirty="0">
              <a:latin typeface="Times New Roman" pitchFamily="18" charset="0"/>
              <a:cs typeface="Times New Roman" pitchFamily="18" charset="0"/>
            </a:endParaRPr>
          </a:p>
          <a:p>
            <a:pPr eaLnBrk="1" hangingPunct="1">
              <a:spcBef>
                <a:spcPct val="0"/>
              </a:spcBef>
              <a:buFontTx/>
              <a:buNone/>
            </a:pPr>
            <a:endParaRPr lang="en-US" altLang="en-US" sz="4800" dirty="0">
              <a:latin typeface="Times New Roman" pitchFamily="18" charset="0"/>
              <a:cs typeface="Times New Roman" pitchFamily="18" charset="0"/>
            </a:endParaRPr>
          </a:p>
          <a:p>
            <a:pPr eaLnBrk="1" hangingPunct="1">
              <a:spcBef>
                <a:spcPct val="0"/>
              </a:spcBef>
              <a:buFontTx/>
              <a:buNone/>
            </a:pPr>
            <a:r>
              <a:rPr lang="en-US" altLang="en-US" sz="4800" dirty="0">
                <a:latin typeface="Times New Roman" pitchFamily="18" charset="0"/>
                <a:cs typeface="Times New Roman" pitchFamily="18" charset="0"/>
              </a:rPr>
              <a:t>½  Reduction: </a:t>
            </a:r>
            <a:r>
              <a:rPr lang="en-US" altLang="en-US" sz="4800" dirty="0">
                <a:solidFill>
                  <a:srgbClr val="000099"/>
                </a:solidFill>
                <a:latin typeface="Times New Roman" panose="02020603050405020304" pitchFamily="18" charset="0"/>
                <a:cs typeface="Times New Roman" panose="02020603050405020304" pitchFamily="18" charset="0"/>
              </a:rPr>
              <a:t>2H</a:t>
            </a:r>
            <a:r>
              <a:rPr lang="en-US" altLang="en-US" sz="4800" baseline="-25000" dirty="0">
                <a:solidFill>
                  <a:srgbClr val="000099"/>
                </a:solidFill>
                <a:latin typeface="Times New Roman" panose="02020603050405020304" pitchFamily="18" charset="0"/>
                <a:cs typeface="Times New Roman" panose="02020603050405020304" pitchFamily="18" charset="0"/>
              </a:rPr>
              <a:t>2</a:t>
            </a:r>
            <a:r>
              <a:rPr lang="en-US" altLang="en-US" sz="4800" baseline="30000" dirty="0">
                <a:solidFill>
                  <a:srgbClr val="000099"/>
                </a:solidFill>
                <a:latin typeface="Times New Roman" panose="02020603050405020304" pitchFamily="18" charset="0"/>
                <a:cs typeface="Times New Roman" panose="02020603050405020304" pitchFamily="18" charset="0"/>
              </a:rPr>
              <a:t>+1 </a:t>
            </a:r>
            <a:r>
              <a:rPr lang="en-US" altLang="en-US" sz="4800">
                <a:solidFill>
                  <a:srgbClr val="000099"/>
                </a:solidFill>
                <a:latin typeface="Times New Roman" panose="02020603050405020304" pitchFamily="18" charset="0"/>
                <a:cs typeface="Times New Roman" panose="02020603050405020304" pitchFamily="18" charset="0"/>
              </a:rPr>
              <a:t>+ 4e</a:t>
            </a:r>
            <a:r>
              <a:rPr lang="en-US" altLang="en-US" sz="4800" baseline="30000">
                <a:solidFill>
                  <a:srgbClr val="000099"/>
                </a:solidFill>
                <a:latin typeface="Times New Roman" panose="02020603050405020304" pitchFamily="18" charset="0"/>
                <a:cs typeface="Times New Roman" panose="02020603050405020304" pitchFamily="18" charset="0"/>
              </a:rPr>
              <a:t>- </a:t>
            </a:r>
            <a:r>
              <a:rPr lang="en-US" altLang="en-US" sz="4800" dirty="0">
                <a:solidFill>
                  <a:srgbClr val="000099"/>
                </a:solidFill>
                <a:latin typeface="Times New Roman" panose="02020603050405020304" pitchFamily="18" charset="0"/>
                <a:cs typeface="Times New Roman" panose="02020603050405020304" pitchFamily="18" charset="0"/>
              </a:rPr>
              <a:t>→ 2H</a:t>
            </a:r>
            <a:r>
              <a:rPr lang="en-US" altLang="en-US" sz="4800" baseline="-25000" dirty="0">
                <a:solidFill>
                  <a:srgbClr val="000099"/>
                </a:solidFill>
                <a:latin typeface="Times New Roman" panose="02020603050405020304" pitchFamily="18" charset="0"/>
                <a:cs typeface="Times New Roman" panose="02020603050405020304" pitchFamily="18" charset="0"/>
              </a:rPr>
              <a:t>2</a:t>
            </a:r>
            <a:r>
              <a:rPr lang="en-US" altLang="en-US" sz="4800" baseline="30000" dirty="0">
                <a:solidFill>
                  <a:srgbClr val="000099"/>
                </a:solidFill>
                <a:latin typeface="Times New Roman" panose="02020603050405020304" pitchFamily="18" charset="0"/>
                <a:cs typeface="Times New Roman" panose="02020603050405020304" pitchFamily="18" charset="0"/>
              </a:rPr>
              <a:t>°</a:t>
            </a:r>
            <a:endParaRPr lang="en-US" altLang="en-US" sz="4800" dirty="0">
              <a:latin typeface="Times New Roman" pitchFamily="18" charset="0"/>
              <a:cs typeface="Times New Roman" pitchFamily="18" charset="0"/>
            </a:endParaRPr>
          </a:p>
          <a:p>
            <a:pPr eaLnBrk="1" hangingPunct="1">
              <a:spcBef>
                <a:spcPct val="0"/>
              </a:spcBef>
              <a:buFontTx/>
              <a:buNone/>
            </a:pPr>
            <a:endParaRPr lang="en-US" altLang="en-US" sz="2000" dirty="0">
              <a:latin typeface="Arial" charset="0"/>
            </a:endParaRPr>
          </a:p>
        </p:txBody>
      </p:sp>
    </p:spTree>
    <p:extLst>
      <p:ext uri="{BB962C8B-B14F-4D97-AF65-F5344CB8AC3E}">
        <p14:creationId xmlns:p14="http://schemas.microsoft.com/office/powerpoint/2010/main" val="160923847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89090" name="TextBox 1"/>
          <p:cNvSpPr txBox="1">
            <a:spLocks noChangeArrowheads="1"/>
          </p:cNvSpPr>
          <p:nvPr/>
        </p:nvSpPr>
        <p:spPr bwMode="auto">
          <a:xfrm>
            <a:off x="1" y="152400"/>
            <a:ext cx="9144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rgbClr val="000000"/>
                </a:solidFill>
                <a:latin typeface="Comic Sans MS" pitchFamily="66" charset="0"/>
              </a:rPr>
              <a:t>77.  Name the type of electrochemical cell that can   </a:t>
            </a:r>
            <a:br>
              <a:rPr lang="en-US" altLang="en-US" sz="2400" dirty="0">
                <a:solidFill>
                  <a:srgbClr val="000000"/>
                </a:solidFill>
                <a:latin typeface="Comic Sans MS" pitchFamily="66" charset="0"/>
              </a:rPr>
            </a:br>
            <a:r>
              <a:rPr lang="en-US" altLang="en-US" sz="2400" dirty="0">
                <a:solidFill>
                  <a:srgbClr val="000000"/>
                </a:solidFill>
                <a:latin typeface="Comic Sans MS" pitchFamily="66" charset="0"/>
              </a:rPr>
              <a:t>        spontaneously produce electricity from a </a:t>
            </a:r>
            <a:br>
              <a:rPr lang="en-US" altLang="en-US" sz="2400" dirty="0">
                <a:solidFill>
                  <a:srgbClr val="000000"/>
                </a:solidFill>
                <a:latin typeface="Comic Sans MS" pitchFamily="66" charset="0"/>
              </a:rPr>
            </a:br>
            <a:r>
              <a:rPr lang="en-US" altLang="en-US" sz="2400" dirty="0">
                <a:solidFill>
                  <a:srgbClr val="000000"/>
                </a:solidFill>
                <a:latin typeface="Comic Sans MS" pitchFamily="66" charset="0"/>
              </a:rPr>
              <a:t>        chemical reaction.  </a:t>
            </a:r>
            <a:r>
              <a:rPr lang="en-US" altLang="en-US" sz="2400" b="1" dirty="0">
                <a:solidFill>
                  <a:srgbClr val="FF0000"/>
                </a:solidFill>
                <a:latin typeface="Comic Sans MS" pitchFamily="66" charset="0"/>
              </a:rPr>
              <a:t> </a:t>
            </a:r>
          </a:p>
          <a:p>
            <a:pPr eaLnBrk="1" hangingPunct="1">
              <a:spcBef>
                <a:spcPct val="0"/>
              </a:spcBef>
              <a:buFontTx/>
              <a:buNone/>
            </a:pPr>
            <a:endParaRPr lang="en-US" altLang="en-US" sz="2400" dirty="0">
              <a:solidFill>
                <a:srgbClr val="000000"/>
              </a:solidFill>
              <a:latin typeface="Comic Sans MS" pitchFamily="66" charset="0"/>
            </a:endParaRPr>
          </a:p>
          <a:p>
            <a:pPr eaLnBrk="1" hangingPunct="1">
              <a:spcBef>
                <a:spcPct val="0"/>
              </a:spcBef>
              <a:buFontTx/>
              <a:buNone/>
            </a:pPr>
            <a:r>
              <a:rPr lang="en-US" altLang="en-US" sz="2400" dirty="0">
                <a:solidFill>
                  <a:srgbClr val="000000"/>
                </a:solidFill>
                <a:latin typeface="Comic Sans MS" pitchFamily="66" charset="0"/>
              </a:rPr>
              <a:t>78.  Name the type of cell where electricity forces a</a:t>
            </a:r>
            <a:br>
              <a:rPr lang="en-US" altLang="en-US" sz="2400" dirty="0">
                <a:solidFill>
                  <a:srgbClr val="000000"/>
                </a:solidFill>
                <a:latin typeface="Comic Sans MS" pitchFamily="66" charset="0"/>
              </a:rPr>
            </a:br>
            <a:r>
              <a:rPr lang="en-US" altLang="en-US" sz="2400" dirty="0">
                <a:solidFill>
                  <a:srgbClr val="000000"/>
                </a:solidFill>
                <a:latin typeface="Comic Sans MS" pitchFamily="66" charset="0"/>
              </a:rPr>
              <a:t>       redox reaction that would not be spontaneous.     </a:t>
            </a:r>
            <a:br>
              <a:rPr lang="en-US" altLang="en-US" sz="2400" dirty="0">
                <a:solidFill>
                  <a:srgbClr val="000000"/>
                </a:solidFill>
                <a:latin typeface="Comic Sans MS" pitchFamily="66" charset="0"/>
              </a:rPr>
            </a:br>
            <a:r>
              <a:rPr lang="en-US" altLang="en-US" sz="2400" dirty="0">
                <a:solidFill>
                  <a:srgbClr val="000000"/>
                </a:solidFill>
                <a:latin typeface="Comic Sans MS" pitchFamily="66" charset="0"/>
              </a:rPr>
              <a:t>       </a:t>
            </a:r>
            <a:r>
              <a:rPr lang="en-US" altLang="en-US" sz="2400" b="1" dirty="0">
                <a:solidFill>
                  <a:srgbClr val="FF0000"/>
                </a:solidFill>
                <a:latin typeface="Comic Sans MS" pitchFamily="66" charset="0"/>
              </a:rPr>
              <a:t> </a:t>
            </a:r>
          </a:p>
          <a:p>
            <a:pPr eaLnBrk="1" hangingPunct="1">
              <a:spcBef>
                <a:spcPct val="0"/>
              </a:spcBef>
              <a:buFontTx/>
              <a:buNone/>
            </a:pPr>
            <a:endParaRPr lang="en-US" altLang="en-US" sz="2400" dirty="0">
              <a:solidFill>
                <a:srgbClr val="000000"/>
              </a:solidFill>
              <a:latin typeface="Comic Sans MS" pitchFamily="66" charset="0"/>
            </a:endParaRPr>
          </a:p>
          <a:p>
            <a:pPr eaLnBrk="1" hangingPunct="1">
              <a:spcBef>
                <a:spcPct val="0"/>
              </a:spcBef>
              <a:buFontTx/>
              <a:buNone/>
            </a:pPr>
            <a:r>
              <a:rPr lang="en-US" altLang="en-US" sz="2400" dirty="0">
                <a:solidFill>
                  <a:srgbClr val="000000"/>
                </a:solidFill>
                <a:latin typeface="Comic Sans MS" pitchFamily="66" charset="0"/>
              </a:rPr>
              <a:t>79.  What always happens at the anode?  </a:t>
            </a:r>
            <a:r>
              <a:rPr lang="en-US" altLang="en-US" sz="2400" b="1" dirty="0">
                <a:solidFill>
                  <a:srgbClr val="FF0000"/>
                </a:solidFill>
                <a:latin typeface="Comic Sans MS" pitchFamily="66" charset="0"/>
              </a:rPr>
              <a:t> </a:t>
            </a:r>
          </a:p>
          <a:p>
            <a:pPr eaLnBrk="1" hangingPunct="1">
              <a:spcBef>
                <a:spcPct val="0"/>
              </a:spcBef>
              <a:buFontTx/>
              <a:buNone/>
            </a:pPr>
            <a:endParaRPr lang="en-US" altLang="en-US" sz="2400" dirty="0">
              <a:solidFill>
                <a:srgbClr val="000000"/>
              </a:solidFill>
              <a:latin typeface="Comic Sans MS" pitchFamily="66" charset="0"/>
            </a:endParaRPr>
          </a:p>
          <a:p>
            <a:pPr eaLnBrk="1" hangingPunct="1">
              <a:spcBef>
                <a:spcPct val="0"/>
              </a:spcBef>
              <a:buFontTx/>
              <a:buNone/>
            </a:pPr>
            <a:r>
              <a:rPr lang="en-US" altLang="en-US" sz="2400" dirty="0">
                <a:solidFill>
                  <a:srgbClr val="000000"/>
                </a:solidFill>
                <a:latin typeface="Comic Sans MS" pitchFamily="66" charset="0"/>
              </a:rPr>
              <a:t>80.  What always happens at the cathode?  </a:t>
            </a:r>
            <a:r>
              <a:rPr lang="en-US" altLang="en-US" sz="2400" b="1" dirty="0">
                <a:solidFill>
                  <a:srgbClr val="FF0000"/>
                </a:solidFill>
                <a:latin typeface="Comic Sans MS" pitchFamily="66" charset="0"/>
              </a:rPr>
              <a:t> </a:t>
            </a:r>
          </a:p>
          <a:p>
            <a:pPr eaLnBrk="1" hangingPunct="1">
              <a:spcBef>
                <a:spcPct val="0"/>
              </a:spcBef>
              <a:buFontTx/>
              <a:buNone/>
            </a:pPr>
            <a:endParaRPr lang="en-US" altLang="en-US" sz="2400" dirty="0">
              <a:solidFill>
                <a:srgbClr val="000000"/>
              </a:solidFill>
              <a:latin typeface="Comic Sans MS" pitchFamily="66" charset="0"/>
            </a:endParaRPr>
          </a:p>
          <a:p>
            <a:pPr eaLnBrk="1" hangingPunct="1">
              <a:spcBef>
                <a:spcPct val="0"/>
              </a:spcBef>
              <a:buFontTx/>
              <a:buNone/>
            </a:pPr>
            <a:r>
              <a:rPr lang="en-US" altLang="en-US" sz="2400" dirty="0">
                <a:solidFill>
                  <a:srgbClr val="000000"/>
                </a:solidFill>
                <a:latin typeface="Comic Sans MS" pitchFamily="66" charset="0"/>
              </a:rPr>
              <a:t>81.  Is Leo ALWAYS a RED-CAT?  </a:t>
            </a:r>
            <a:r>
              <a:rPr lang="en-US" altLang="en-US" sz="2400" b="1" dirty="0">
                <a:solidFill>
                  <a:srgbClr val="FF0000"/>
                </a:solidFill>
                <a:latin typeface="Comic Sans MS" pitchFamily="66" charset="0"/>
              </a:rPr>
              <a:t> </a:t>
            </a:r>
            <a:endParaRPr lang="en-US" altLang="en-US" sz="1800" b="1" dirty="0">
              <a:solidFill>
                <a:srgbClr val="FF0000"/>
              </a:solidFill>
            </a:endParaRPr>
          </a:p>
          <a:p>
            <a:pPr eaLnBrk="1" hangingPunct="1">
              <a:spcBef>
                <a:spcPct val="0"/>
              </a:spcBef>
              <a:buFontTx/>
              <a:buNone/>
            </a:pPr>
            <a:endParaRPr lang="en-US" altLang="en-US" sz="1800" dirty="0">
              <a:solidFill>
                <a:srgbClr val="000000"/>
              </a:solidFill>
            </a:endParaRPr>
          </a:p>
        </p:txBody>
      </p:sp>
    </p:spTree>
    <p:extLst>
      <p:ext uri="{BB962C8B-B14F-4D97-AF65-F5344CB8AC3E}">
        <p14:creationId xmlns:p14="http://schemas.microsoft.com/office/powerpoint/2010/main" val="46787906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89090" name="TextBox 1"/>
          <p:cNvSpPr txBox="1">
            <a:spLocks noChangeArrowheads="1"/>
          </p:cNvSpPr>
          <p:nvPr/>
        </p:nvSpPr>
        <p:spPr bwMode="auto">
          <a:xfrm>
            <a:off x="1" y="152400"/>
            <a:ext cx="9144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rgbClr val="000000"/>
                </a:solidFill>
                <a:latin typeface="Comic Sans MS" pitchFamily="66" charset="0"/>
              </a:rPr>
              <a:t>77.  Name the type of electrochemical cell that can   </a:t>
            </a:r>
            <a:br>
              <a:rPr lang="en-US" altLang="en-US" sz="2400" dirty="0">
                <a:solidFill>
                  <a:srgbClr val="000000"/>
                </a:solidFill>
                <a:latin typeface="Comic Sans MS" pitchFamily="66" charset="0"/>
              </a:rPr>
            </a:br>
            <a:r>
              <a:rPr lang="en-US" altLang="en-US" sz="2400" dirty="0">
                <a:solidFill>
                  <a:srgbClr val="000000"/>
                </a:solidFill>
                <a:latin typeface="Comic Sans MS" pitchFamily="66" charset="0"/>
              </a:rPr>
              <a:t>        spontaneously produce electricity from a </a:t>
            </a:r>
            <a:br>
              <a:rPr lang="en-US" altLang="en-US" sz="2400" dirty="0">
                <a:solidFill>
                  <a:srgbClr val="000000"/>
                </a:solidFill>
                <a:latin typeface="Comic Sans MS" pitchFamily="66" charset="0"/>
              </a:rPr>
            </a:br>
            <a:r>
              <a:rPr lang="en-US" altLang="en-US" sz="2400" dirty="0">
                <a:solidFill>
                  <a:srgbClr val="000000"/>
                </a:solidFill>
                <a:latin typeface="Comic Sans MS" pitchFamily="66" charset="0"/>
              </a:rPr>
              <a:t>        chemical reaction.  </a:t>
            </a:r>
            <a:r>
              <a:rPr lang="en-US" altLang="en-US" sz="2400" b="1" dirty="0">
                <a:solidFill>
                  <a:srgbClr val="FF0000"/>
                </a:solidFill>
                <a:latin typeface="Comic Sans MS" pitchFamily="66" charset="0"/>
              </a:rPr>
              <a:t>VOLTAIC CELL</a:t>
            </a:r>
          </a:p>
          <a:p>
            <a:pPr eaLnBrk="1" hangingPunct="1">
              <a:spcBef>
                <a:spcPct val="0"/>
              </a:spcBef>
              <a:buFontTx/>
              <a:buNone/>
            </a:pPr>
            <a:endParaRPr lang="en-US" altLang="en-US" sz="2400" dirty="0">
              <a:solidFill>
                <a:srgbClr val="000000"/>
              </a:solidFill>
              <a:latin typeface="Comic Sans MS" pitchFamily="66" charset="0"/>
            </a:endParaRPr>
          </a:p>
          <a:p>
            <a:pPr eaLnBrk="1" hangingPunct="1">
              <a:spcBef>
                <a:spcPct val="0"/>
              </a:spcBef>
              <a:buFontTx/>
              <a:buNone/>
            </a:pPr>
            <a:r>
              <a:rPr lang="en-US" altLang="en-US" sz="2400" dirty="0">
                <a:solidFill>
                  <a:srgbClr val="000000"/>
                </a:solidFill>
                <a:latin typeface="Comic Sans MS" pitchFamily="66" charset="0"/>
              </a:rPr>
              <a:t>78.  Name the type of cell where electricity forces a</a:t>
            </a:r>
            <a:br>
              <a:rPr lang="en-US" altLang="en-US" sz="2400" dirty="0">
                <a:solidFill>
                  <a:srgbClr val="000000"/>
                </a:solidFill>
                <a:latin typeface="Comic Sans MS" pitchFamily="66" charset="0"/>
              </a:rPr>
            </a:br>
            <a:r>
              <a:rPr lang="en-US" altLang="en-US" sz="2400" dirty="0">
                <a:solidFill>
                  <a:srgbClr val="000000"/>
                </a:solidFill>
                <a:latin typeface="Comic Sans MS" pitchFamily="66" charset="0"/>
              </a:rPr>
              <a:t>       redox reaction that would not be spontaneous.     </a:t>
            </a:r>
            <a:br>
              <a:rPr lang="en-US" altLang="en-US" sz="2400" dirty="0">
                <a:solidFill>
                  <a:srgbClr val="000000"/>
                </a:solidFill>
                <a:latin typeface="Comic Sans MS" pitchFamily="66" charset="0"/>
              </a:rPr>
            </a:br>
            <a:r>
              <a:rPr lang="en-US" altLang="en-US" sz="2400" dirty="0">
                <a:solidFill>
                  <a:srgbClr val="000000"/>
                </a:solidFill>
                <a:latin typeface="Comic Sans MS" pitchFamily="66" charset="0"/>
              </a:rPr>
              <a:t>       </a:t>
            </a:r>
            <a:r>
              <a:rPr lang="en-US" altLang="en-US" sz="2400" b="1" dirty="0">
                <a:solidFill>
                  <a:srgbClr val="FF0000"/>
                </a:solidFill>
                <a:latin typeface="Comic Sans MS" pitchFamily="66" charset="0"/>
              </a:rPr>
              <a:t>ELECTROLYTIC CELL</a:t>
            </a:r>
          </a:p>
          <a:p>
            <a:pPr eaLnBrk="1" hangingPunct="1">
              <a:spcBef>
                <a:spcPct val="0"/>
              </a:spcBef>
              <a:buFontTx/>
              <a:buNone/>
            </a:pPr>
            <a:endParaRPr lang="en-US" altLang="en-US" sz="2400" dirty="0">
              <a:solidFill>
                <a:srgbClr val="000000"/>
              </a:solidFill>
              <a:latin typeface="Comic Sans MS" pitchFamily="66" charset="0"/>
            </a:endParaRPr>
          </a:p>
          <a:p>
            <a:pPr eaLnBrk="1" hangingPunct="1">
              <a:spcBef>
                <a:spcPct val="0"/>
              </a:spcBef>
              <a:buFontTx/>
              <a:buNone/>
            </a:pPr>
            <a:r>
              <a:rPr lang="en-US" altLang="en-US" sz="2400" dirty="0">
                <a:solidFill>
                  <a:srgbClr val="000000"/>
                </a:solidFill>
                <a:latin typeface="Comic Sans MS" pitchFamily="66" charset="0"/>
              </a:rPr>
              <a:t>79.  What always happens at the anode?  </a:t>
            </a:r>
            <a:r>
              <a:rPr lang="en-US" altLang="en-US" sz="2400" b="1" dirty="0">
                <a:solidFill>
                  <a:srgbClr val="FF0000"/>
                </a:solidFill>
                <a:latin typeface="Comic Sans MS" pitchFamily="66" charset="0"/>
              </a:rPr>
              <a:t>OXIDATION</a:t>
            </a:r>
          </a:p>
          <a:p>
            <a:pPr eaLnBrk="1" hangingPunct="1">
              <a:spcBef>
                <a:spcPct val="0"/>
              </a:spcBef>
              <a:buFontTx/>
              <a:buNone/>
            </a:pPr>
            <a:endParaRPr lang="en-US" altLang="en-US" sz="2400" dirty="0">
              <a:solidFill>
                <a:srgbClr val="000000"/>
              </a:solidFill>
              <a:latin typeface="Comic Sans MS" pitchFamily="66" charset="0"/>
            </a:endParaRPr>
          </a:p>
          <a:p>
            <a:pPr eaLnBrk="1" hangingPunct="1">
              <a:spcBef>
                <a:spcPct val="0"/>
              </a:spcBef>
              <a:buFontTx/>
              <a:buNone/>
            </a:pPr>
            <a:r>
              <a:rPr lang="en-US" altLang="en-US" sz="2400" dirty="0">
                <a:solidFill>
                  <a:srgbClr val="000000"/>
                </a:solidFill>
                <a:latin typeface="Comic Sans MS" pitchFamily="66" charset="0"/>
              </a:rPr>
              <a:t>80.  What always happens at the cathode?  </a:t>
            </a:r>
            <a:r>
              <a:rPr lang="en-US" altLang="en-US" sz="2400" b="1" dirty="0">
                <a:solidFill>
                  <a:srgbClr val="FF0000"/>
                </a:solidFill>
                <a:latin typeface="Comic Sans MS" pitchFamily="66" charset="0"/>
              </a:rPr>
              <a:t>REDUCTION</a:t>
            </a:r>
          </a:p>
          <a:p>
            <a:pPr eaLnBrk="1" hangingPunct="1">
              <a:spcBef>
                <a:spcPct val="0"/>
              </a:spcBef>
              <a:buFontTx/>
              <a:buNone/>
            </a:pPr>
            <a:endParaRPr lang="en-US" altLang="en-US" sz="2400" dirty="0">
              <a:solidFill>
                <a:srgbClr val="000000"/>
              </a:solidFill>
              <a:latin typeface="Comic Sans MS" pitchFamily="66" charset="0"/>
            </a:endParaRPr>
          </a:p>
          <a:p>
            <a:pPr eaLnBrk="1" hangingPunct="1">
              <a:spcBef>
                <a:spcPct val="0"/>
              </a:spcBef>
              <a:buFontTx/>
              <a:buNone/>
            </a:pPr>
            <a:r>
              <a:rPr lang="en-US" altLang="en-US" sz="2400" dirty="0">
                <a:solidFill>
                  <a:srgbClr val="000000"/>
                </a:solidFill>
                <a:latin typeface="Comic Sans MS" pitchFamily="66" charset="0"/>
              </a:rPr>
              <a:t>81.  Is Leo ALWAYS a RED-CAT?  </a:t>
            </a:r>
            <a:r>
              <a:rPr lang="en-US" altLang="en-US" sz="2400" b="1" dirty="0">
                <a:solidFill>
                  <a:srgbClr val="FF0000"/>
                </a:solidFill>
                <a:latin typeface="Comic Sans MS" pitchFamily="66" charset="0"/>
              </a:rPr>
              <a:t>Yes, don’t forget it either!</a:t>
            </a:r>
            <a:endParaRPr lang="en-US" altLang="en-US" sz="1800" b="1" dirty="0">
              <a:solidFill>
                <a:srgbClr val="FF0000"/>
              </a:solidFill>
            </a:endParaRPr>
          </a:p>
          <a:p>
            <a:pPr eaLnBrk="1" hangingPunct="1">
              <a:spcBef>
                <a:spcPct val="0"/>
              </a:spcBef>
              <a:buFontTx/>
              <a:buNone/>
            </a:pPr>
            <a:endParaRPr lang="en-US" altLang="en-US" sz="1800" dirty="0">
              <a:solidFill>
                <a:srgbClr val="000000"/>
              </a:solidFill>
            </a:endParaRPr>
          </a:p>
        </p:txBody>
      </p:sp>
    </p:spTree>
    <p:extLst>
      <p:ext uri="{BB962C8B-B14F-4D97-AF65-F5344CB8AC3E}">
        <p14:creationId xmlns:p14="http://schemas.microsoft.com/office/powerpoint/2010/main" val="2986486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0" y="76200"/>
            <a:ext cx="91440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000" dirty="0">
                <a:solidFill>
                  <a:srgbClr val="003300"/>
                </a:solidFill>
                <a:latin typeface="Times New Roman" panose="02020603050405020304" pitchFamily="18" charset="0"/>
                <a:cs typeface="Times New Roman" panose="02020603050405020304" pitchFamily="18" charset="0"/>
              </a:rPr>
              <a:t>silver nitrate solution + copper yields </a:t>
            </a:r>
            <a:br>
              <a:rPr lang="en-US" altLang="en-US" sz="4000" dirty="0">
                <a:solidFill>
                  <a:srgbClr val="003300"/>
                </a:solidFill>
                <a:latin typeface="Times New Roman" panose="02020603050405020304" pitchFamily="18" charset="0"/>
                <a:cs typeface="Times New Roman" panose="02020603050405020304" pitchFamily="18" charset="0"/>
              </a:rPr>
            </a:br>
            <a:r>
              <a:rPr lang="en-US" altLang="en-US" sz="4000" dirty="0">
                <a:solidFill>
                  <a:srgbClr val="FF0000"/>
                </a:solidFill>
                <a:latin typeface="Times New Roman" panose="02020603050405020304" pitchFamily="18" charset="0"/>
                <a:cs typeface="Times New Roman" panose="02020603050405020304" pitchFamily="18" charset="0"/>
              </a:rPr>
              <a:t>     copper (I) nitrate solution + silver atoms  </a:t>
            </a:r>
          </a:p>
          <a:p>
            <a:pPr eaLnBrk="1" hangingPunct="1">
              <a:spcBef>
                <a:spcPct val="0"/>
              </a:spcBef>
              <a:buFontTx/>
              <a:buNone/>
            </a:pPr>
            <a:br>
              <a:rPr lang="en-US" altLang="en-US" sz="2800" dirty="0">
                <a:solidFill>
                  <a:srgbClr val="003300"/>
                </a:solidFill>
                <a:latin typeface="Garamond" pitchFamily="18" charset="0"/>
              </a:rPr>
            </a:br>
            <a:endParaRPr lang="en-US" altLang="en-US" sz="2800" dirty="0">
              <a:solidFill>
                <a:srgbClr val="003300"/>
              </a:solidFill>
              <a:latin typeface="Garamond" pitchFamily="18" charset="0"/>
            </a:endParaRPr>
          </a:p>
          <a:p>
            <a:pPr eaLnBrk="1" hangingPunct="1">
              <a:spcBef>
                <a:spcPct val="0"/>
              </a:spcBef>
              <a:buFontTx/>
              <a:buNone/>
            </a:pPr>
            <a:r>
              <a:rPr lang="en-US" altLang="en-US" sz="3600" dirty="0">
                <a:latin typeface="Times New Roman" panose="02020603050405020304" pitchFamily="18" charset="0"/>
                <a:cs typeface="Times New Roman" panose="02020603050405020304" pitchFamily="18" charset="0"/>
              </a:rPr>
              <a:t>17.  Balanced…   </a:t>
            </a:r>
            <a:br>
              <a:rPr lang="en-US" altLang="en-US" sz="3600" dirty="0">
                <a:latin typeface="Times New Roman" panose="02020603050405020304" pitchFamily="18" charset="0"/>
                <a:cs typeface="Times New Roman" panose="02020603050405020304" pitchFamily="18" charset="0"/>
              </a:rPr>
            </a:br>
            <a:br>
              <a:rPr lang="en-US" altLang="en-US" sz="3600" dirty="0">
                <a:latin typeface="Times New Roman" panose="02020603050405020304" pitchFamily="18" charset="0"/>
                <a:cs typeface="Times New Roman" panose="02020603050405020304" pitchFamily="18" charset="0"/>
              </a:rPr>
            </a:br>
            <a:br>
              <a:rPr lang="en-US" altLang="en-US" sz="3600" dirty="0">
                <a:latin typeface="Times New Roman" panose="02020603050405020304" pitchFamily="18" charset="0"/>
                <a:cs typeface="Times New Roman" panose="02020603050405020304" pitchFamily="18" charset="0"/>
              </a:rPr>
            </a:br>
            <a:r>
              <a:rPr lang="en-US" altLang="en-US" sz="3600" dirty="0">
                <a:solidFill>
                  <a:srgbClr val="000099"/>
                </a:solidFill>
                <a:latin typeface="Times New Roman" panose="02020603050405020304" pitchFamily="18" charset="0"/>
                <a:cs typeface="Times New Roman" panose="02020603050405020304" pitchFamily="18" charset="0"/>
              </a:rPr>
              <a:t>___ AgNO</a:t>
            </a:r>
            <a:r>
              <a:rPr lang="en-US" altLang="en-US" sz="3600" baseline="-25000" dirty="0">
                <a:solidFill>
                  <a:srgbClr val="000099"/>
                </a:solidFill>
                <a:latin typeface="Times New Roman" panose="02020603050405020304" pitchFamily="18" charset="0"/>
                <a:cs typeface="Times New Roman" panose="02020603050405020304" pitchFamily="18" charset="0"/>
              </a:rPr>
              <a:t>3(AQ)   </a:t>
            </a:r>
            <a:r>
              <a:rPr lang="en-US" altLang="en-US" sz="3600" dirty="0">
                <a:solidFill>
                  <a:srgbClr val="000099"/>
                </a:solidFill>
                <a:latin typeface="Times New Roman" panose="02020603050405020304" pitchFamily="18" charset="0"/>
                <a:cs typeface="Times New Roman" panose="02020603050405020304" pitchFamily="18" charset="0"/>
              </a:rPr>
              <a:t>+ ___ Cu</a:t>
            </a:r>
            <a:r>
              <a:rPr lang="en-US" altLang="en-US" sz="3600" baseline="-25000" dirty="0">
                <a:solidFill>
                  <a:srgbClr val="000099"/>
                </a:solidFill>
                <a:latin typeface="Times New Roman" panose="02020603050405020304" pitchFamily="18" charset="0"/>
                <a:cs typeface="Times New Roman" panose="02020603050405020304" pitchFamily="18" charset="0"/>
              </a:rPr>
              <a:t>(S)  </a:t>
            </a:r>
            <a:r>
              <a:rPr lang="en-US" altLang="en-US" sz="3600" b="1" dirty="0">
                <a:solidFill>
                  <a:srgbClr val="000099"/>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0" y="0"/>
            <a:ext cx="9067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t>17.  </a:t>
            </a:r>
            <a:r>
              <a:rPr lang="en-US" altLang="en-US" sz="3600" dirty="0">
                <a:solidFill>
                  <a:srgbClr val="000099"/>
                </a:solidFill>
                <a:latin typeface="Times New Roman" panose="02020603050405020304" pitchFamily="18" charset="0"/>
                <a:cs typeface="Times New Roman" panose="02020603050405020304" pitchFamily="18" charset="0"/>
              </a:rPr>
              <a:t>AgNO</a:t>
            </a:r>
            <a:r>
              <a:rPr lang="en-US" altLang="en-US" sz="3600" baseline="-25000" dirty="0">
                <a:solidFill>
                  <a:srgbClr val="000099"/>
                </a:solidFill>
                <a:latin typeface="Times New Roman" panose="02020603050405020304" pitchFamily="18" charset="0"/>
                <a:cs typeface="Times New Roman" panose="02020603050405020304" pitchFamily="18" charset="0"/>
              </a:rPr>
              <a:t>3(AQ)  </a:t>
            </a:r>
            <a:r>
              <a:rPr lang="en-US" altLang="en-US" sz="3600" dirty="0">
                <a:solidFill>
                  <a:srgbClr val="000099"/>
                </a:solidFill>
                <a:latin typeface="Times New Roman" panose="02020603050405020304" pitchFamily="18" charset="0"/>
                <a:cs typeface="Times New Roman" panose="02020603050405020304" pitchFamily="18" charset="0"/>
              </a:rPr>
              <a:t>+  Cu</a:t>
            </a:r>
            <a:r>
              <a:rPr lang="en-US" altLang="en-US" sz="3600" baseline="-25000" dirty="0">
                <a:solidFill>
                  <a:srgbClr val="000099"/>
                </a:solidFill>
                <a:latin typeface="Times New Roman" panose="02020603050405020304" pitchFamily="18" charset="0"/>
                <a:cs typeface="Times New Roman" panose="02020603050405020304" pitchFamily="18" charset="0"/>
              </a:rPr>
              <a:t>(S)    </a:t>
            </a:r>
            <a:r>
              <a:rPr lang="en-US" altLang="en-US" sz="3600" b="1" dirty="0">
                <a:solidFill>
                  <a:srgbClr val="000099"/>
                </a:solidFill>
                <a:latin typeface="Times New Roman" panose="02020603050405020304" pitchFamily="18" charset="0"/>
                <a:cs typeface="Times New Roman" panose="02020603050405020304" pitchFamily="18" charset="0"/>
              </a:rPr>
              <a:t>→</a:t>
            </a:r>
            <a:r>
              <a:rPr lang="en-US" altLang="en-US" sz="3600" dirty="0">
                <a:solidFill>
                  <a:srgbClr val="000099"/>
                </a:solidFill>
                <a:latin typeface="Times New Roman" panose="02020603050405020304" pitchFamily="18" charset="0"/>
                <a:cs typeface="Times New Roman" panose="02020603050405020304" pitchFamily="18" charset="0"/>
              </a:rPr>
              <a:t>   CuNO</a:t>
            </a:r>
            <a:r>
              <a:rPr lang="en-US" altLang="en-US" sz="3600" baseline="-25000" dirty="0">
                <a:solidFill>
                  <a:srgbClr val="000099"/>
                </a:solidFill>
                <a:latin typeface="Times New Roman" panose="02020603050405020304" pitchFamily="18" charset="0"/>
                <a:cs typeface="Times New Roman" panose="02020603050405020304" pitchFamily="18" charset="0"/>
              </a:rPr>
              <a:t>3(AQ)  </a:t>
            </a:r>
            <a:r>
              <a:rPr lang="en-US" altLang="en-US" sz="3600" dirty="0">
                <a:solidFill>
                  <a:srgbClr val="000099"/>
                </a:solidFill>
                <a:latin typeface="Times New Roman" panose="02020603050405020304" pitchFamily="18" charset="0"/>
                <a:cs typeface="Times New Roman" panose="02020603050405020304" pitchFamily="18" charset="0"/>
              </a:rPr>
              <a:t>+  Ag</a:t>
            </a:r>
            <a:r>
              <a:rPr lang="en-US" altLang="en-US" sz="3600" baseline="-25000" dirty="0">
                <a:solidFill>
                  <a:srgbClr val="000099"/>
                </a:solidFill>
                <a:latin typeface="Times New Roman" panose="02020603050405020304" pitchFamily="18" charset="0"/>
                <a:cs typeface="Times New Roman" panose="02020603050405020304" pitchFamily="18" charset="0"/>
              </a:rPr>
              <a:t>(S)</a:t>
            </a:r>
            <a:endParaRPr lang="en-US" altLang="en-US" sz="2800" baseline="-25000" dirty="0">
              <a:solidFill>
                <a:srgbClr val="000099"/>
              </a:solidFill>
              <a:latin typeface="Times New Roman" panose="02020603050405020304" pitchFamily="18" charset="0"/>
              <a:cs typeface="Times New Roman" panose="02020603050405020304" pitchFamily="18" charset="0"/>
            </a:endParaRPr>
          </a:p>
        </p:txBody>
      </p:sp>
      <p:sp>
        <p:nvSpPr>
          <p:cNvPr id="29700" name="TextBox 5"/>
          <p:cNvSpPr txBox="1">
            <a:spLocks noChangeArrowheads="1"/>
          </p:cNvSpPr>
          <p:nvPr/>
        </p:nvSpPr>
        <p:spPr bwMode="auto">
          <a:xfrm>
            <a:off x="0" y="1371600"/>
            <a:ext cx="91440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latin typeface="Tahoma" pitchFamily="34" charset="0"/>
              </a:rPr>
              <a:t>This is BALANCED as is… in a 1:1:1:1 Ratio.</a:t>
            </a:r>
          </a:p>
          <a:p>
            <a:pPr eaLnBrk="1" hangingPunct="1">
              <a:spcBef>
                <a:spcPct val="0"/>
              </a:spcBef>
              <a:buFontTx/>
              <a:buNone/>
            </a:pPr>
            <a:endParaRPr lang="en-US" altLang="en-US" sz="2800" dirty="0">
              <a:latin typeface="Tahoma" pitchFamily="34" charset="0"/>
            </a:endParaRPr>
          </a:p>
          <a:p>
            <a:pPr eaLnBrk="1" hangingPunct="1">
              <a:spcBef>
                <a:spcPct val="0"/>
              </a:spcBef>
              <a:buFontTx/>
              <a:buNone/>
            </a:pPr>
            <a:r>
              <a:rPr lang="en-US" altLang="en-US" sz="2800" i="1" dirty="0">
                <a:latin typeface="Tahoma" pitchFamily="34" charset="0"/>
              </a:rPr>
              <a:t>Let us re-write this </a:t>
            </a:r>
            <a:r>
              <a:rPr lang="en-US" altLang="en-US" sz="2800" i="1" u="sng" dirty="0">
                <a:latin typeface="Tahoma" pitchFamily="34" charset="0"/>
              </a:rPr>
              <a:t>with the oxidation number</a:t>
            </a:r>
            <a:r>
              <a:rPr lang="en-US" altLang="en-US" sz="2800" i="1" dirty="0">
                <a:latin typeface="Tahoma" pitchFamily="34" charset="0"/>
              </a:rPr>
              <a:t>s below that are there only in our minds, so we can see the redox reactions.</a:t>
            </a:r>
            <a:br>
              <a:rPr lang="en-US" altLang="en-US" sz="2800" i="1" dirty="0">
                <a:latin typeface="Tahoma" pitchFamily="34" charset="0"/>
              </a:rPr>
            </a:br>
            <a:br>
              <a:rPr lang="en-US" altLang="en-US" sz="2800" dirty="0">
                <a:latin typeface="Tahoma" pitchFamily="34" charset="0"/>
              </a:rPr>
            </a:br>
            <a:endParaRPr lang="en-US" altLang="en-US" sz="2800" dirty="0">
              <a:latin typeface="Tahoma" pitchFamily="34" charset="0"/>
            </a:endParaRPr>
          </a:p>
          <a:p>
            <a:pPr eaLnBrk="1" hangingPunct="1">
              <a:spcBef>
                <a:spcPct val="0"/>
              </a:spcBef>
              <a:buFontTx/>
              <a:buNone/>
            </a:pPr>
            <a:endParaRPr lang="en-US" altLang="en-US" sz="2800" dirty="0">
              <a:latin typeface="Tahoma" pitchFamily="34" charset="0"/>
            </a:endParaRPr>
          </a:p>
          <a:p>
            <a:pPr eaLnBrk="1" hangingPunct="1">
              <a:spcBef>
                <a:spcPct val="0"/>
              </a:spcBef>
              <a:buFontTx/>
              <a:buNone/>
            </a:pPr>
            <a:r>
              <a:rPr lang="en-US" altLang="en-US" sz="2800" dirty="0">
                <a:solidFill>
                  <a:srgbClr val="000000"/>
                </a:solidFill>
                <a:latin typeface="Tahoma" pitchFamily="34" charset="0"/>
              </a:rPr>
              <a:t>18.  Ag</a:t>
            </a:r>
            <a:r>
              <a:rPr lang="en-US" altLang="en-US" sz="2800" baseline="30000" dirty="0">
                <a:solidFill>
                  <a:srgbClr val="FF0000"/>
                </a:solidFill>
                <a:latin typeface="Tahoma" pitchFamily="34" charset="0"/>
              </a:rPr>
              <a:t>  </a:t>
            </a:r>
            <a:r>
              <a:rPr lang="en-US" altLang="en-US" sz="2800" dirty="0">
                <a:solidFill>
                  <a:srgbClr val="000000"/>
                </a:solidFill>
                <a:latin typeface="Tahoma" pitchFamily="34" charset="0"/>
              </a:rPr>
              <a:t>NO</a:t>
            </a:r>
            <a:r>
              <a:rPr lang="en-US" altLang="en-US" sz="2800" baseline="-25000" dirty="0">
                <a:solidFill>
                  <a:srgbClr val="000000"/>
                </a:solidFill>
                <a:latin typeface="Tahoma" pitchFamily="34" charset="0"/>
              </a:rPr>
              <a:t>3</a:t>
            </a:r>
            <a:r>
              <a:rPr lang="en-US" altLang="en-US" sz="2800" baseline="30000" dirty="0">
                <a:solidFill>
                  <a:srgbClr val="FF0000"/>
                </a:solidFill>
                <a:latin typeface="Tahoma" pitchFamily="34" charset="0"/>
              </a:rPr>
              <a:t> </a:t>
            </a:r>
            <a:r>
              <a:rPr lang="en-US" altLang="en-US" sz="2800" dirty="0">
                <a:solidFill>
                  <a:srgbClr val="FF0000"/>
                </a:solidFill>
                <a:latin typeface="Tahoma" pitchFamily="34" charset="0"/>
              </a:rPr>
              <a:t> </a:t>
            </a:r>
            <a:r>
              <a:rPr lang="en-US" altLang="en-US" sz="2800" baseline="-25000" dirty="0">
                <a:solidFill>
                  <a:srgbClr val="000000"/>
                </a:solidFill>
                <a:latin typeface="Tahoma" pitchFamily="34" charset="0"/>
              </a:rPr>
              <a:t>(AQ)   </a:t>
            </a:r>
            <a:r>
              <a:rPr lang="en-US" altLang="en-US" sz="2800" dirty="0">
                <a:solidFill>
                  <a:srgbClr val="000000"/>
                </a:solidFill>
                <a:latin typeface="Tahoma" pitchFamily="34" charset="0"/>
              </a:rPr>
              <a:t>+  Cu</a:t>
            </a:r>
            <a:r>
              <a:rPr lang="en-US" altLang="en-US" sz="2800" dirty="0">
                <a:solidFill>
                  <a:srgbClr val="FF0000"/>
                </a:solidFill>
                <a:latin typeface="Tahoma" pitchFamily="34" charset="0"/>
              </a:rPr>
              <a:t> </a:t>
            </a:r>
            <a:r>
              <a:rPr lang="en-US" altLang="en-US" sz="2800" baseline="-25000" dirty="0">
                <a:solidFill>
                  <a:srgbClr val="000000"/>
                </a:solidFill>
                <a:latin typeface="Tahoma" pitchFamily="34" charset="0"/>
              </a:rPr>
              <a:t>(S)      </a:t>
            </a:r>
            <a:r>
              <a:rPr lang="en-US" altLang="en-US" sz="2800" b="1" dirty="0">
                <a:latin typeface="Times New Roman" panose="02020603050405020304" pitchFamily="18" charset="0"/>
                <a:cs typeface="Times New Roman" panose="02020603050405020304" pitchFamily="18" charset="0"/>
              </a:rPr>
              <a:t>→</a:t>
            </a:r>
            <a:r>
              <a:rPr lang="en-US" altLang="en-US" sz="2800" dirty="0">
                <a:solidFill>
                  <a:srgbClr val="000000"/>
                </a:solidFill>
                <a:latin typeface="Tahoma" pitchFamily="34" charset="0"/>
              </a:rPr>
              <a:t>   Cu </a:t>
            </a:r>
            <a:r>
              <a:rPr lang="en-US" altLang="en-US" sz="2800" baseline="30000" dirty="0">
                <a:solidFill>
                  <a:srgbClr val="FF0000"/>
                </a:solidFill>
                <a:latin typeface="Tahoma" pitchFamily="34" charset="0"/>
              </a:rPr>
              <a:t> </a:t>
            </a:r>
            <a:r>
              <a:rPr lang="en-US" altLang="en-US" sz="2800" dirty="0">
                <a:solidFill>
                  <a:srgbClr val="000000"/>
                </a:solidFill>
                <a:latin typeface="Tahoma" pitchFamily="34" charset="0"/>
              </a:rPr>
              <a:t>NO</a:t>
            </a:r>
            <a:r>
              <a:rPr lang="en-US" altLang="en-US" sz="2800" baseline="-25000" dirty="0">
                <a:solidFill>
                  <a:srgbClr val="000000"/>
                </a:solidFill>
                <a:latin typeface="Tahoma" pitchFamily="34" charset="0"/>
              </a:rPr>
              <a:t>3</a:t>
            </a:r>
            <a:r>
              <a:rPr lang="en-US" altLang="en-US" sz="2800" baseline="30000" dirty="0">
                <a:solidFill>
                  <a:srgbClr val="FF0000"/>
                </a:solidFill>
                <a:latin typeface="Tahoma" pitchFamily="34" charset="0"/>
              </a:rPr>
              <a:t> </a:t>
            </a:r>
            <a:r>
              <a:rPr lang="en-US" altLang="en-US" sz="2800" dirty="0">
                <a:solidFill>
                  <a:srgbClr val="FF0000"/>
                </a:solidFill>
                <a:latin typeface="Tahoma" pitchFamily="34" charset="0"/>
              </a:rPr>
              <a:t> </a:t>
            </a:r>
            <a:r>
              <a:rPr lang="en-US" altLang="en-US" sz="2800" baseline="30000" dirty="0">
                <a:solidFill>
                  <a:srgbClr val="FF0000"/>
                </a:solidFill>
                <a:latin typeface="Tahoma" pitchFamily="34" charset="0"/>
              </a:rPr>
              <a:t> </a:t>
            </a:r>
            <a:r>
              <a:rPr lang="en-US" altLang="en-US" sz="2800" baseline="-25000" dirty="0">
                <a:solidFill>
                  <a:srgbClr val="000000"/>
                </a:solidFill>
                <a:latin typeface="Tahoma" pitchFamily="34" charset="0"/>
              </a:rPr>
              <a:t>(AQ)  </a:t>
            </a:r>
            <a:r>
              <a:rPr lang="en-US" altLang="en-US" sz="2800" dirty="0">
                <a:solidFill>
                  <a:srgbClr val="000000"/>
                </a:solidFill>
                <a:latin typeface="Tahoma" pitchFamily="34" charset="0"/>
              </a:rPr>
              <a:t>+  Ag</a:t>
            </a:r>
            <a:r>
              <a:rPr lang="en-US" altLang="en-US" sz="2800" baseline="-25000" dirty="0">
                <a:solidFill>
                  <a:srgbClr val="000000"/>
                </a:solidFill>
                <a:latin typeface="Tahoma" pitchFamily="34" charset="0"/>
              </a:rPr>
              <a:t>(S)</a:t>
            </a:r>
            <a:br>
              <a:rPr lang="en-US" altLang="en-US" sz="2800" dirty="0">
                <a:solidFill>
                  <a:srgbClr val="FF0000"/>
                </a:solidFill>
                <a:latin typeface="Tahoma" pitchFamily="34" charset="0"/>
              </a:rPr>
            </a:br>
            <a:endParaRPr lang="en-US" altLang="en-US" sz="2800" dirty="0">
              <a:latin typeface="Tahoma" pitchFamily="34" charset="0"/>
            </a:endParaRPr>
          </a:p>
        </p:txBody>
      </p:sp>
    </p:spTree>
    <p:extLst>
      <p:ext uri="{BB962C8B-B14F-4D97-AF65-F5344CB8AC3E}">
        <p14:creationId xmlns:p14="http://schemas.microsoft.com/office/powerpoint/2010/main" val="3396139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5"/>
          <p:cNvSpPr txBox="1">
            <a:spLocks noChangeArrowheads="1"/>
          </p:cNvSpPr>
          <p:nvPr/>
        </p:nvSpPr>
        <p:spPr bwMode="auto">
          <a:xfrm>
            <a:off x="-11723" y="783089"/>
            <a:ext cx="9144000" cy="131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300" dirty="0">
                <a:solidFill>
                  <a:srgbClr val="000000"/>
                </a:solidFill>
                <a:latin typeface="Times New Roman" panose="02020603050405020304" pitchFamily="18" charset="0"/>
                <a:cs typeface="Times New Roman" panose="02020603050405020304" pitchFamily="18" charset="0"/>
              </a:rPr>
              <a:t>Ag</a:t>
            </a:r>
            <a:r>
              <a:rPr lang="en-US" altLang="en-US" sz="3300" baseline="30000" dirty="0">
                <a:solidFill>
                  <a:srgbClr val="FF0000"/>
                </a:solidFill>
                <a:latin typeface="Times New Roman" panose="02020603050405020304" pitchFamily="18" charset="0"/>
                <a:cs typeface="Times New Roman" panose="02020603050405020304" pitchFamily="18" charset="0"/>
              </a:rPr>
              <a:t>+1</a:t>
            </a:r>
            <a:r>
              <a:rPr lang="en-US" altLang="en-US" sz="3300" dirty="0">
                <a:solidFill>
                  <a:srgbClr val="000000"/>
                </a:solidFill>
                <a:latin typeface="Times New Roman" panose="02020603050405020304" pitchFamily="18" charset="0"/>
                <a:cs typeface="Times New Roman" panose="02020603050405020304" pitchFamily="18" charset="0"/>
              </a:rPr>
              <a:t>NO</a:t>
            </a:r>
            <a:r>
              <a:rPr lang="en-US" altLang="en-US" sz="3300" baseline="-25000" dirty="0">
                <a:solidFill>
                  <a:srgbClr val="000000"/>
                </a:solidFill>
                <a:latin typeface="Times New Roman" panose="02020603050405020304" pitchFamily="18" charset="0"/>
                <a:cs typeface="Times New Roman" panose="02020603050405020304" pitchFamily="18" charset="0"/>
              </a:rPr>
              <a:t>3</a:t>
            </a:r>
            <a:r>
              <a:rPr lang="en-US" altLang="en-US" sz="3300" baseline="30000" dirty="0">
                <a:solidFill>
                  <a:srgbClr val="FF0000"/>
                </a:solidFill>
                <a:latin typeface="Times New Roman" panose="02020603050405020304" pitchFamily="18" charset="0"/>
                <a:cs typeface="Times New Roman" panose="02020603050405020304" pitchFamily="18" charset="0"/>
              </a:rPr>
              <a:t>-1</a:t>
            </a:r>
            <a:r>
              <a:rPr lang="en-US" altLang="en-US" sz="3300" baseline="-25000" dirty="0">
                <a:solidFill>
                  <a:srgbClr val="000000"/>
                </a:solidFill>
                <a:latin typeface="Times New Roman" panose="02020603050405020304" pitchFamily="18" charset="0"/>
                <a:cs typeface="Times New Roman" panose="02020603050405020304" pitchFamily="18" charset="0"/>
              </a:rPr>
              <a:t>(AQ)  </a:t>
            </a:r>
            <a:r>
              <a:rPr lang="en-US" altLang="en-US" sz="3300" dirty="0">
                <a:solidFill>
                  <a:srgbClr val="000000"/>
                </a:solidFill>
                <a:latin typeface="Times New Roman" panose="02020603050405020304" pitchFamily="18" charset="0"/>
                <a:cs typeface="Times New Roman" panose="02020603050405020304" pitchFamily="18" charset="0"/>
              </a:rPr>
              <a:t>+ Cu</a:t>
            </a:r>
            <a:r>
              <a:rPr lang="en-US" altLang="en-US" sz="3300" dirty="0">
                <a:solidFill>
                  <a:srgbClr val="FF0000"/>
                </a:solidFill>
                <a:latin typeface="Times New Roman" panose="02020603050405020304" pitchFamily="18" charset="0"/>
                <a:cs typeface="Times New Roman" panose="02020603050405020304" pitchFamily="18" charset="0"/>
              </a:rPr>
              <a:t>°</a:t>
            </a:r>
            <a:r>
              <a:rPr lang="en-US" altLang="en-US" sz="3300" baseline="-25000" dirty="0">
                <a:solidFill>
                  <a:srgbClr val="000000"/>
                </a:solidFill>
                <a:latin typeface="Times New Roman" panose="02020603050405020304" pitchFamily="18" charset="0"/>
                <a:cs typeface="Times New Roman" panose="02020603050405020304" pitchFamily="18" charset="0"/>
              </a:rPr>
              <a:t>(S)    </a:t>
            </a:r>
            <a:r>
              <a:rPr lang="en-US" altLang="en-US" sz="3300" dirty="0">
                <a:solidFill>
                  <a:srgbClr val="000000"/>
                </a:solidFill>
                <a:latin typeface="Times New Roman" panose="02020603050405020304" pitchFamily="18" charset="0"/>
                <a:cs typeface="Times New Roman" panose="02020603050405020304" pitchFamily="18" charset="0"/>
              </a:rPr>
              <a:t> →   Cu</a:t>
            </a:r>
            <a:r>
              <a:rPr lang="en-US" altLang="en-US" sz="3300" baseline="30000" dirty="0">
                <a:solidFill>
                  <a:srgbClr val="FF0000"/>
                </a:solidFill>
                <a:latin typeface="Times New Roman" panose="02020603050405020304" pitchFamily="18" charset="0"/>
                <a:cs typeface="Times New Roman" panose="02020603050405020304" pitchFamily="18" charset="0"/>
              </a:rPr>
              <a:t>+1</a:t>
            </a:r>
            <a:r>
              <a:rPr lang="en-US" altLang="en-US" sz="3300" dirty="0">
                <a:solidFill>
                  <a:srgbClr val="000000"/>
                </a:solidFill>
                <a:latin typeface="Times New Roman" panose="02020603050405020304" pitchFamily="18" charset="0"/>
                <a:cs typeface="Times New Roman" panose="02020603050405020304" pitchFamily="18" charset="0"/>
              </a:rPr>
              <a:t>NO</a:t>
            </a:r>
            <a:r>
              <a:rPr lang="en-US" altLang="en-US" sz="3300" baseline="-25000" dirty="0">
                <a:solidFill>
                  <a:srgbClr val="000000"/>
                </a:solidFill>
                <a:latin typeface="Times New Roman" panose="02020603050405020304" pitchFamily="18" charset="0"/>
                <a:cs typeface="Times New Roman" panose="02020603050405020304" pitchFamily="18" charset="0"/>
              </a:rPr>
              <a:t>3</a:t>
            </a:r>
            <a:r>
              <a:rPr lang="en-US" altLang="en-US" sz="3300" baseline="30000" dirty="0">
                <a:solidFill>
                  <a:srgbClr val="FF0000"/>
                </a:solidFill>
                <a:latin typeface="Times New Roman" panose="02020603050405020304" pitchFamily="18" charset="0"/>
                <a:cs typeface="Times New Roman" panose="02020603050405020304" pitchFamily="18" charset="0"/>
              </a:rPr>
              <a:t>-1 </a:t>
            </a:r>
            <a:r>
              <a:rPr lang="en-US" altLang="en-US" sz="3300" baseline="-25000" dirty="0">
                <a:solidFill>
                  <a:srgbClr val="000000"/>
                </a:solidFill>
                <a:latin typeface="Times New Roman" panose="02020603050405020304" pitchFamily="18" charset="0"/>
                <a:cs typeface="Times New Roman" panose="02020603050405020304" pitchFamily="18" charset="0"/>
              </a:rPr>
              <a:t>(AQ)  </a:t>
            </a:r>
            <a:r>
              <a:rPr lang="en-US" altLang="en-US" sz="3300" dirty="0">
                <a:solidFill>
                  <a:srgbClr val="000000"/>
                </a:solidFill>
                <a:latin typeface="Times New Roman" panose="02020603050405020304" pitchFamily="18" charset="0"/>
                <a:cs typeface="Times New Roman" panose="02020603050405020304" pitchFamily="18" charset="0"/>
              </a:rPr>
              <a:t>+ Ag</a:t>
            </a:r>
            <a:r>
              <a:rPr lang="en-US" altLang="en-US" sz="3300" baseline="-25000" dirty="0">
                <a:solidFill>
                  <a:srgbClr val="000000"/>
                </a:solidFill>
                <a:latin typeface="Times New Roman" panose="02020603050405020304" pitchFamily="18" charset="0"/>
                <a:cs typeface="Times New Roman" panose="02020603050405020304" pitchFamily="18" charset="0"/>
              </a:rPr>
              <a:t>(S)</a:t>
            </a:r>
            <a:r>
              <a:rPr lang="en-US" altLang="en-US" sz="3300" dirty="0">
                <a:solidFill>
                  <a:srgbClr val="FF0000"/>
                </a:solidFill>
                <a:latin typeface="Times New Roman" panose="02020603050405020304" pitchFamily="18" charset="0"/>
                <a:cs typeface="Times New Roman" panose="02020603050405020304" pitchFamily="18" charset="0"/>
              </a:rPr>
              <a:t>°</a:t>
            </a:r>
            <a:br>
              <a:rPr lang="en-US" altLang="en-US" sz="2800" dirty="0">
                <a:solidFill>
                  <a:srgbClr val="FF0000"/>
                </a:solidFill>
                <a:latin typeface="Tahoma" pitchFamily="34" charset="0"/>
              </a:rPr>
            </a:br>
            <a:endParaRPr lang="en-US" altLang="en-US" sz="2800" baseline="-25000" dirty="0">
              <a:solidFill>
                <a:srgbClr val="000000"/>
              </a:solidFill>
              <a:latin typeface="Tahoma" pitchFamily="34" charset="0"/>
            </a:endParaRPr>
          </a:p>
          <a:p>
            <a:pPr eaLnBrk="1" hangingPunct="1">
              <a:spcBef>
                <a:spcPct val="0"/>
              </a:spcBef>
              <a:buFontTx/>
              <a:buNone/>
            </a:pPr>
            <a:endParaRPr lang="en-US" altLang="en-US" sz="2800" dirty="0">
              <a:latin typeface="Tahoma" pitchFamily="34" charset="0"/>
            </a:endParaRPr>
          </a:p>
        </p:txBody>
      </p:sp>
      <p:sp>
        <p:nvSpPr>
          <p:cNvPr id="30724" name="TextBox 7"/>
          <p:cNvSpPr txBox="1">
            <a:spLocks noChangeArrowheads="1"/>
          </p:cNvSpPr>
          <p:nvPr/>
        </p:nvSpPr>
        <p:spPr bwMode="auto">
          <a:xfrm>
            <a:off x="0" y="1752600"/>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b="1" i="1" dirty="0">
                <a:latin typeface="Tahoma" pitchFamily="34" charset="0"/>
              </a:rPr>
              <a:t>The silver nitrate combines to the neutral atoms of copper.  Neutral copper atoms change into a +1 cations, and they jump into solution (to combining with the nitrate ions).  The silver cations in solution gain those electrons and fall out of solution as neutral solid silver atoms.</a:t>
            </a:r>
          </a:p>
        </p:txBody>
      </p:sp>
      <p:sp>
        <p:nvSpPr>
          <p:cNvPr id="30725" name="TextBox 1"/>
          <p:cNvSpPr txBox="1">
            <a:spLocks noChangeArrowheads="1"/>
          </p:cNvSpPr>
          <p:nvPr/>
        </p:nvSpPr>
        <p:spPr bwMode="auto">
          <a:xfrm>
            <a:off x="-23446" y="-55609"/>
            <a:ext cx="1676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000" dirty="0">
                <a:latin typeface="Arial" charset="0"/>
              </a:rPr>
              <a:t>18.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5"/>
          <p:cNvSpPr txBox="1">
            <a:spLocks noChangeArrowheads="1"/>
          </p:cNvSpPr>
          <p:nvPr/>
        </p:nvSpPr>
        <p:spPr bwMode="auto">
          <a:xfrm>
            <a:off x="-11723" y="783089"/>
            <a:ext cx="9144000" cy="1318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300" dirty="0">
                <a:solidFill>
                  <a:srgbClr val="000000"/>
                </a:solidFill>
                <a:latin typeface="Times New Roman" panose="02020603050405020304" pitchFamily="18" charset="0"/>
                <a:cs typeface="Times New Roman" panose="02020603050405020304" pitchFamily="18" charset="0"/>
              </a:rPr>
              <a:t>Ag</a:t>
            </a:r>
            <a:r>
              <a:rPr lang="en-US" altLang="en-US" sz="3300" baseline="30000" dirty="0">
                <a:solidFill>
                  <a:srgbClr val="FF0000"/>
                </a:solidFill>
                <a:latin typeface="Times New Roman" panose="02020603050405020304" pitchFamily="18" charset="0"/>
                <a:cs typeface="Times New Roman" panose="02020603050405020304" pitchFamily="18" charset="0"/>
              </a:rPr>
              <a:t>+1</a:t>
            </a:r>
            <a:r>
              <a:rPr lang="en-US" altLang="en-US" sz="3300" dirty="0">
                <a:solidFill>
                  <a:srgbClr val="000000"/>
                </a:solidFill>
                <a:latin typeface="Times New Roman" panose="02020603050405020304" pitchFamily="18" charset="0"/>
                <a:cs typeface="Times New Roman" panose="02020603050405020304" pitchFamily="18" charset="0"/>
              </a:rPr>
              <a:t>NO</a:t>
            </a:r>
            <a:r>
              <a:rPr lang="en-US" altLang="en-US" sz="3300" baseline="-25000" dirty="0">
                <a:solidFill>
                  <a:srgbClr val="000000"/>
                </a:solidFill>
                <a:latin typeface="Times New Roman" panose="02020603050405020304" pitchFamily="18" charset="0"/>
                <a:cs typeface="Times New Roman" panose="02020603050405020304" pitchFamily="18" charset="0"/>
              </a:rPr>
              <a:t>3</a:t>
            </a:r>
            <a:r>
              <a:rPr lang="en-US" altLang="en-US" sz="3300" baseline="30000" dirty="0">
                <a:solidFill>
                  <a:srgbClr val="FF0000"/>
                </a:solidFill>
                <a:latin typeface="Times New Roman" panose="02020603050405020304" pitchFamily="18" charset="0"/>
                <a:cs typeface="Times New Roman" panose="02020603050405020304" pitchFamily="18" charset="0"/>
              </a:rPr>
              <a:t>-1</a:t>
            </a:r>
            <a:r>
              <a:rPr lang="en-US" altLang="en-US" sz="3300" baseline="-25000" dirty="0">
                <a:solidFill>
                  <a:srgbClr val="000000"/>
                </a:solidFill>
                <a:latin typeface="Times New Roman" panose="02020603050405020304" pitchFamily="18" charset="0"/>
                <a:cs typeface="Times New Roman" panose="02020603050405020304" pitchFamily="18" charset="0"/>
              </a:rPr>
              <a:t>(AQ)  </a:t>
            </a:r>
            <a:r>
              <a:rPr lang="en-US" altLang="en-US" sz="3300" dirty="0">
                <a:solidFill>
                  <a:srgbClr val="000000"/>
                </a:solidFill>
                <a:latin typeface="Times New Roman" panose="02020603050405020304" pitchFamily="18" charset="0"/>
                <a:cs typeface="Times New Roman" panose="02020603050405020304" pitchFamily="18" charset="0"/>
              </a:rPr>
              <a:t>+ Cu</a:t>
            </a:r>
            <a:r>
              <a:rPr lang="en-US" altLang="en-US" sz="3300" dirty="0">
                <a:solidFill>
                  <a:srgbClr val="FF0000"/>
                </a:solidFill>
                <a:latin typeface="Times New Roman" panose="02020603050405020304" pitchFamily="18" charset="0"/>
                <a:cs typeface="Times New Roman" panose="02020603050405020304" pitchFamily="18" charset="0"/>
              </a:rPr>
              <a:t>°</a:t>
            </a:r>
            <a:r>
              <a:rPr lang="en-US" altLang="en-US" sz="3300" baseline="-25000" dirty="0">
                <a:solidFill>
                  <a:srgbClr val="000000"/>
                </a:solidFill>
                <a:latin typeface="Times New Roman" panose="02020603050405020304" pitchFamily="18" charset="0"/>
                <a:cs typeface="Times New Roman" panose="02020603050405020304" pitchFamily="18" charset="0"/>
              </a:rPr>
              <a:t>(S)    </a:t>
            </a:r>
            <a:r>
              <a:rPr lang="en-US" altLang="en-US" sz="3300" dirty="0">
                <a:solidFill>
                  <a:srgbClr val="000000"/>
                </a:solidFill>
                <a:latin typeface="Times New Roman" panose="02020603050405020304" pitchFamily="18" charset="0"/>
                <a:cs typeface="Times New Roman" panose="02020603050405020304" pitchFamily="18" charset="0"/>
              </a:rPr>
              <a:t> →   Cu</a:t>
            </a:r>
            <a:r>
              <a:rPr lang="en-US" altLang="en-US" sz="3300" baseline="30000" dirty="0">
                <a:solidFill>
                  <a:srgbClr val="FF0000"/>
                </a:solidFill>
                <a:latin typeface="Times New Roman" panose="02020603050405020304" pitchFamily="18" charset="0"/>
                <a:cs typeface="Times New Roman" panose="02020603050405020304" pitchFamily="18" charset="0"/>
              </a:rPr>
              <a:t>+1</a:t>
            </a:r>
            <a:r>
              <a:rPr lang="en-US" altLang="en-US" sz="3300" dirty="0">
                <a:solidFill>
                  <a:srgbClr val="000000"/>
                </a:solidFill>
                <a:latin typeface="Times New Roman" panose="02020603050405020304" pitchFamily="18" charset="0"/>
                <a:cs typeface="Times New Roman" panose="02020603050405020304" pitchFamily="18" charset="0"/>
              </a:rPr>
              <a:t>NO</a:t>
            </a:r>
            <a:r>
              <a:rPr lang="en-US" altLang="en-US" sz="3300" baseline="-25000" dirty="0">
                <a:solidFill>
                  <a:srgbClr val="000000"/>
                </a:solidFill>
                <a:latin typeface="Times New Roman" panose="02020603050405020304" pitchFamily="18" charset="0"/>
                <a:cs typeface="Times New Roman" panose="02020603050405020304" pitchFamily="18" charset="0"/>
              </a:rPr>
              <a:t>3</a:t>
            </a:r>
            <a:r>
              <a:rPr lang="en-US" altLang="en-US" sz="3300" baseline="30000" dirty="0">
                <a:solidFill>
                  <a:srgbClr val="FF0000"/>
                </a:solidFill>
                <a:latin typeface="Times New Roman" panose="02020603050405020304" pitchFamily="18" charset="0"/>
                <a:cs typeface="Times New Roman" panose="02020603050405020304" pitchFamily="18" charset="0"/>
              </a:rPr>
              <a:t>-1 </a:t>
            </a:r>
            <a:r>
              <a:rPr lang="en-US" altLang="en-US" sz="3300" baseline="-25000" dirty="0">
                <a:solidFill>
                  <a:srgbClr val="000000"/>
                </a:solidFill>
                <a:latin typeface="Times New Roman" panose="02020603050405020304" pitchFamily="18" charset="0"/>
                <a:cs typeface="Times New Roman" panose="02020603050405020304" pitchFamily="18" charset="0"/>
              </a:rPr>
              <a:t>(AQ)  </a:t>
            </a:r>
            <a:r>
              <a:rPr lang="en-US" altLang="en-US" sz="3300" dirty="0">
                <a:solidFill>
                  <a:srgbClr val="000000"/>
                </a:solidFill>
                <a:latin typeface="Times New Roman" panose="02020603050405020304" pitchFamily="18" charset="0"/>
                <a:cs typeface="Times New Roman" panose="02020603050405020304" pitchFamily="18" charset="0"/>
              </a:rPr>
              <a:t>+ Ag</a:t>
            </a:r>
            <a:r>
              <a:rPr lang="en-US" altLang="en-US" sz="3300" baseline="-25000" dirty="0">
                <a:solidFill>
                  <a:srgbClr val="000000"/>
                </a:solidFill>
                <a:latin typeface="Times New Roman" panose="02020603050405020304" pitchFamily="18" charset="0"/>
                <a:cs typeface="Times New Roman" panose="02020603050405020304" pitchFamily="18" charset="0"/>
              </a:rPr>
              <a:t>(S)</a:t>
            </a:r>
            <a:r>
              <a:rPr lang="en-US" altLang="en-US" sz="3300" dirty="0">
                <a:solidFill>
                  <a:srgbClr val="FF0000"/>
                </a:solidFill>
                <a:latin typeface="Times New Roman" panose="02020603050405020304" pitchFamily="18" charset="0"/>
                <a:cs typeface="Times New Roman" panose="02020603050405020304" pitchFamily="18" charset="0"/>
              </a:rPr>
              <a:t>°</a:t>
            </a:r>
            <a:br>
              <a:rPr lang="en-US" altLang="en-US" sz="2800" dirty="0">
                <a:solidFill>
                  <a:srgbClr val="FF0000"/>
                </a:solidFill>
                <a:latin typeface="Tahoma" pitchFamily="34" charset="0"/>
              </a:rPr>
            </a:br>
            <a:endParaRPr lang="en-US" altLang="en-US" sz="2800" baseline="-25000" dirty="0">
              <a:solidFill>
                <a:srgbClr val="000000"/>
              </a:solidFill>
              <a:latin typeface="Tahoma" pitchFamily="34" charset="0"/>
            </a:endParaRPr>
          </a:p>
          <a:p>
            <a:pPr eaLnBrk="1" hangingPunct="1">
              <a:spcBef>
                <a:spcPct val="0"/>
              </a:spcBef>
              <a:buFontTx/>
              <a:buNone/>
            </a:pPr>
            <a:endParaRPr lang="en-US" altLang="en-US" sz="2800" dirty="0">
              <a:latin typeface="Tahoma" pitchFamily="34" charset="0"/>
            </a:endParaRPr>
          </a:p>
        </p:txBody>
      </p:sp>
      <p:sp>
        <p:nvSpPr>
          <p:cNvPr id="30724" name="TextBox 7"/>
          <p:cNvSpPr txBox="1">
            <a:spLocks noChangeArrowheads="1"/>
          </p:cNvSpPr>
          <p:nvPr/>
        </p:nvSpPr>
        <p:spPr bwMode="auto">
          <a:xfrm>
            <a:off x="0" y="1752600"/>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b="1" i="1" dirty="0">
                <a:latin typeface="Tahoma" pitchFamily="34" charset="0"/>
              </a:rPr>
              <a:t>The silver nitrate combines to the neutral atoms of copper.  Neutral copper atoms change into a +1 cations, and they jump into solution (to combining with the nitrate ions).  The silver cations in solution </a:t>
            </a:r>
            <a:r>
              <a:rPr lang="en-US" altLang="en-US" sz="2400" b="1" i="1">
                <a:latin typeface="Tahoma" pitchFamily="34" charset="0"/>
              </a:rPr>
              <a:t>gain those electrons </a:t>
            </a:r>
            <a:r>
              <a:rPr lang="en-US" altLang="en-US" sz="2400" b="1" i="1" dirty="0">
                <a:latin typeface="Tahoma" pitchFamily="34" charset="0"/>
              </a:rPr>
              <a:t>and fall out of solution as neutral solid silver atoms.</a:t>
            </a:r>
          </a:p>
        </p:txBody>
      </p:sp>
      <p:sp>
        <p:nvSpPr>
          <p:cNvPr id="30725" name="TextBox 1"/>
          <p:cNvSpPr txBox="1">
            <a:spLocks noChangeArrowheads="1"/>
          </p:cNvSpPr>
          <p:nvPr/>
        </p:nvSpPr>
        <p:spPr bwMode="auto">
          <a:xfrm>
            <a:off x="-23446" y="-55609"/>
            <a:ext cx="1676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000" dirty="0">
                <a:latin typeface="Arial" charset="0"/>
              </a:rPr>
              <a:t>18.  </a:t>
            </a:r>
          </a:p>
        </p:txBody>
      </p:sp>
      <p:sp>
        <p:nvSpPr>
          <p:cNvPr id="30726" name="TextBox 2"/>
          <p:cNvSpPr txBox="1">
            <a:spLocks noChangeArrowheads="1"/>
          </p:cNvSpPr>
          <p:nvPr/>
        </p:nvSpPr>
        <p:spPr bwMode="auto">
          <a:xfrm>
            <a:off x="-11723" y="4419600"/>
            <a:ext cx="915572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AutoNum type="arabicPeriod" startAt="19"/>
            </a:pPr>
            <a:r>
              <a:rPr lang="en-US" altLang="en-US" sz="2400" dirty="0">
                <a:solidFill>
                  <a:srgbClr val="3333CC"/>
                </a:solidFill>
                <a:latin typeface="Times New Roman" pitchFamily="18" charset="0"/>
                <a:cs typeface="Times New Roman" pitchFamily="18" charset="0"/>
              </a:rPr>
              <a:t> The Silver Ions __________ electrons,  the Ag</a:t>
            </a:r>
            <a:r>
              <a:rPr lang="en-US" altLang="en-US" sz="2400" baseline="30000" dirty="0">
                <a:solidFill>
                  <a:srgbClr val="3333CC"/>
                </a:solidFill>
                <a:latin typeface="Times New Roman" pitchFamily="18" charset="0"/>
                <a:cs typeface="Times New Roman" pitchFamily="18" charset="0"/>
              </a:rPr>
              <a:t>+1</a:t>
            </a:r>
            <a:r>
              <a:rPr lang="en-US" altLang="en-US" sz="2400" dirty="0">
                <a:solidFill>
                  <a:srgbClr val="3333CC"/>
                </a:solidFill>
                <a:latin typeface="Times New Roman" pitchFamily="18" charset="0"/>
                <a:cs typeface="Times New Roman" pitchFamily="18" charset="0"/>
              </a:rPr>
              <a:t> are _____________</a:t>
            </a:r>
            <a:br>
              <a:rPr lang="en-US" altLang="en-US" sz="2400" dirty="0">
                <a:solidFill>
                  <a:srgbClr val="3333CC"/>
                </a:solidFill>
                <a:latin typeface="Times New Roman" pitchFamily="18" charset="0"/>
                <a:cs typeface="Times New Roman" pitchFamily="18" charset="0"/>
              </a:rPr>
            </a:br>
            <a:br>
              <a:rPr lang="en-US" altLang="en-US" sz="2400" dirty="0">
                <a:solidFill>
                  <a:srgbClr val="3333CC"/>
                </a:solidFill>
                <a:latin typeface="Times New Roman" pitchFamily="18" charset="0"/>
                <a:cs typeface="Times New Roman" pitchFamily="18" charset="0"/>
              </a:rPr>
            </a:br>
            <a:endParaRPr lang="en-US" altLang="en-US" sz="2400" dirty="0">
              <a:solidFill>
                <a:srgbClr val="3333CC"/>
              </a:solidFill>
              <a:latin typeface="Times New Roman" pitchFamily="18" charset="0"/>
              <a:cs typeface="Times New Roman" pitchFamily="18" charset="0"/>
            </a:endParaRPr>
          </a:p>
          <a:p>
            <a:pPr eaLnBrk="1" hangingPunct="1">
              <a:spcBef>
                <a:spcPct val="0"/>
              </a:spcBef>
              <a:buFontTx/>
              <a:buAutoNum type="arabicPeriod" startAt="19"/>
            </a:pPr>
            <a:r>
              <a:rPr lang="en-US" altLang="en-US" sz="2400" dirty="0">
                <a:solidFill>
                  <a:srgbClr val="3333CC"/>
                </a:solidFill>
                <a:latin typeface="Times New Roman" pitchFamily="18" charset="0"/>
                <a:cs typeface="Times New Roman" pitchFamily="18" charset="0"/>
              </a:rPr>
              <a:t> The Copper atoms __________ electrons, the Cu° are ____________</a:t>
            </a:r>
          </a:p>
        </p:txBody>
      </p:sp>
    </p:spTree>
    <p:extLst>
      <p:ext uri="{BB962C8B-B14F-4D97-AF65-F5344CB8AC3E}">
        <p14:creationId xmlns:p14="http://schemas.microsoft.com/office/powerpoint/2010/main" val="1586444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0" y="209550"/>
            <a:ext cx="9144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400" dirty="0">
                <a:solidFill>
                  <a:srgbClr val="000000"/>
                </a:solidFill>
                <a:latin typeface="Times New Roman" panose="02020603050405020304" pitchFamily="18" charset="0"/>
                <a:cs typeface="Times New Roman" panose="02020603050405020304" pitchFamily="18" charset="0"/>
              </a:rPr>
              <a:t>Ag</a:t>
            </a:r>
            <a:r>
              <a:rPr lang="en-US" altLang="en-US" sz="3400" baseline="30000" dirty="0">
                <a:solidFill>
                  <a:srgbClr val="FF0000"/>
                </a:solidFill>
                <a:latin typeface="Times New Roman" panose="02020603050405020304" pitchFamily="18" charset="0"/>
                <a:cs typeface="Times New Roman" panose="02020603050405020304" pitchFamily="18" charset="0"/>
              </a:rPr>
              <a:t>+1</a:t>
            </a:r>
            <a:r>
              <a:rPr lang="en-US" altLang="en-US" sz="3400" dirty="0">
                <a:solidFill>
                  <a:srgbClr val="000000"/>
                </a:solidFill>
                <a:latin typeface="Times New Roman" panose="02020603050405020304" pitchFamily="18" charset="0"/>
                <a:cs typeface="Times New Roman" panose="02020603050405020304" pitchFamily="18" charset="0"/>
              </a:rPr>
              <a:t>NO</a:t>
            </a:r>
            <a:r>
              <a:rPr lang="en-US" altLang="en-US" sz="3400" baseline="-25000" dirty="0">
                <a:solidFill>
                  <a:srgbClr val="000000"/>
                </a:solidFill>
                <a:latin typeface="Times New Roman" panose="02020603050405020304" pitchFamily="18" charset="0"/>
                <a:cs typeface="Times New Roman" panose="02020603050405020304" pitchFamily="18" charset="0"/>
              </a:rPr>
              <a:t>3</a:t>
            </a:r>
            <a:r>
              <a:rPr lang="en-US" altLang="en-US" sz="3400" baseline="30000" dirty="0">
                <a:solidFill>
                  <a:srgbClr val="FF0000"/>
                </a:solidFill>
                <a:latin typeface="Times New Roman" panose="02020603050405020304" pitchFamily="18" charset="0"/>
                <a:cs typeface="Times New Roman" panose="02020603050405020304" pitchFamily="18" charset="0"/>
              </a:rPr>
              <a:t>-1</a:t>
            </a:r>
            <a:r>
              <a:rPr lang="en-US" altLang="en-US" sz="3400" baseline="-25000" dirty="0">
                <a:solidFill>
                  <a:srgbClr val="000000"/>
                </a:solidFill>
                <a:latin typeface="Times New Roman" panose="02020603050405020304" pitchFamily="18" charset="0"/>
                <a:cs typeface="Times New Roman" panose="02020603050405020304" pitchFamily="18" charset="0"/>
              </a:rPr>
              <a:t>(AQ)  </a:t>
            </a:r>
            <a:r>
              <a:rPr lang="en-US" altLang="en-US" sz="3400" dirty="0">
                <a:solidFill>
                  <a:srgbClr val="000000"/>
                </a:solidFill>
                <a:latin typeface="Times New Roman" panose="02020603050405020304" pitchFamily="18" charset="0"/>
                <a:cs typeface="Times New Roman" panose="02020603050405020304" pitchFamily="18" charset="0"/>
              </a:rPr>
              <a:t>+ Cu</a:t>
            </a:r>
            <a:r>
              <a:rPr lang="en-US" altLang="en-US" sz="3400" dirty="0">
                <a:solidFill>
                  <a:srgbClr val="FF0000"/>
                </a:solidFill>
                <a:latin typeface="Times New Roman" panose="02020603050405020304" pitchFamily="18" charset="0"/>
                <a:cs typeface="Times New Roman" panose="02020603050405020304" pitchFamily="18" charset="0"/>
              </a:rPr>
              <a:t>°</a:t>
            </a:r>
            <a:r>
              <a:rPr lang="en-US" altLang="en-US" sz="3400" baseline="-25000" dirty="0">
                <a:solidFill>
                  <a:srgbClr val="000000"/>
                </a:solidFill>
                <a:latin typeface="Times New Roman" panose="02020603050405020304" pitchFamily="18" charset="0"/>
                <a:cs typeface="Times New Roman" panose="02020603050405020304" pitchFamily="18" charset="0"/>
              </a:rPr>
              <a:t>(S)   </a:t>
            </a:r>
            <a:r>
              <a:rPr lang="en-US" altLang="en-US" sz="3400" dirty="0">
                <a:solidFill>
                  <a:srgbClr val="000000"/>
                </a:solidFill>
                <a:latin typeface="Times New Roman" panose="02020603050405020304" pitchFamily="18" charset="0"/>
                <a:cs typeface="Times New Roman" panose="02020603050405020304" pitchFamily="18" charset="0"/>
              </a:rPr>
              <a:t>→ Cu</a:t>
            </a:r>
            <a:r>
              <a:rPr lang="en-US" altLang="en-US" sz="3400" baseline="30000" dirty="0">
                <a:solidFill>
                  <a:srgbClr val="FF0000"/>
                </a:solidFill>
                <a:latin typeface="Times New Roman" panose="02020603050405020304" pitchFamily="18" charset="0"/>
                <a:cs typeface="Times New Roman" panose="02020603050405020304" pitchFamily="18" charset="0"/>
              </a:rPr>
              <a:t>+1</a:t>
            </a:r>
            <a:r>
              <a:rPr lang="en-US" altLang="en-US" sz="3400" dirty="0">
                <a:solidFill>
                  <a:srgbClr val="000000"/>
                </a:solidFill>
                <a:latin typeface="Times New Roman" panose="02020603050405020304" pitchFamily="18" charset="0"/>
                <a:cs typeface="Times New Roman" panose="02020603050405020304" pitchFamily="18" charset="0"/>
              </a:rPr>
              <a:t>NO</a:t>
            </a:r>
            <a:r>
              <a:rPr lang="en-US" altLang="en-US" sz="3400" baseline="-25000" dirty="0">
                <a:solidFill>
                  <a:srgbClr val="000000"/>
                </a:solidFill>
                <a:latin typeface="Times New Roman" panose="02020603050405020304" pitchFamily="18" charset="0"/>
                <a:cs typeface="Times New Roman" panose="02020603050405020304" pitchFamily="18" charset="0"/>
              </a:rPr>
              <a:t>3</a:t>
            </a:r>
            <a:r>
              <a:rPr lang="en-US" altLang="en-US" sz="3400" baseline="30000" dirty="0">
                <a:solidFill>
                  <a:srgbClr val="FF0000"/>
                </a:solidFill>
                <a:latin typeface="Times New Roman" panose="02020603050405020304" pitchFamily="18" charset="0"/>
                <a:cs typeface="Times New Roman" panose="02020603050405020304" pitchFamily="18" charset="0"/>
              </a:rPr>
              <a:t>-1 </a:t>
            </a:r>
            <a:r>
              <a:rPr lang="en-US" altLang="en-US" sz="3400" baseline="-25000" dirty="0">
                <a:solidFill>
                  <a:srgbClr val="000000"/>
                </a:solidFill>
                <a:latin typeface="Times New Roman" panose="02020603050405020304" pitchFamily="18" charset="0"/>
                <a:cs typeface="Times New Roman" panose="02020603050405020304" pitchFamily="18" charset="0"/>
              </a:rPr>
              <a:t>(AQ)  </a:t>
            </a:r>
            <a:r>
              <a:rPr lang="en-US" altLang="en-US" sz="3400" dirty="0">
                <a:solidFill>
                  <a:srgbClr val="000000"/>
                </a:solidFill>
                <a:latin typeface="Times New Roman" panose="02020603050405020304" pitchFamily="18" charset="0"/>
                <a:cs typeface="Times New Roman" panose="02020603050405020304" pitchFamily="18" charset="0"/>
              </a:rPr>
              <a:t>+ Ag</a:t>
            </a:r>
            <a:r>
              <a:rPr lang="en-US" altLang="en-US" sz="3400" baseline="-25000" dirty="0">
                <a:solidFill>
                  <a:srgbClr val="000000"/>
                </a:solidFill>
                <a:latin typeface="Times New Roman" panose="02020603050405020304" pitchFamily="18" charset="0"/>
                <a:cs typeface="Times New Roman" panose="02020603050405020304" pitchFamily="18" charset="0"/>
              </a:rPr>
              <a:t>(S)</a:t>
            </a:r>
            <a:r>
              <a:rPr lang="en-US" altLang="en-US" sz="3400" dirty="0">
                <a:solidFill>
                  <a:srgbClr val="FF0000"/>
                </a:solidFill>
                <a:latin typeface="Times New Roman" panose="02020603050405020304" pitchFamily="18" charset="0"/>
                <a:cs typeface="Times New Roman" panose="02020603050405020304" pitchFamily="18" charset="0"/>
              </a:rPr>
              <a:t>°</a:t>
            </a:r>
            <a:endParaRPr lang="en-US" altLang="en-US" sz="3400" baseline="-250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1800" dirty="0"/>
          </a:p>
        </p:txBody>
      </p:sp>
      <p:sp>
        <p:nvSpPr>
          <p:cNvPr id="31748" name="TextBox 4"/>
          <p:cNvSpPr txBox="1">
            <a:spLocks noChangeArrowheads="1"/>
          </p:cNvSpPr>
          <p:nvPr/>
        </p:nvSpPr>
        <p:spPr bwMode="auto">
          <a:xfrm>
            <a:off x="0" y="1143000"/>
            <a:ext cx="91440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pPr>
            <a:r>
              <a:rPr lang="en-US" altLang="en-US" sz="2400" dirty="0">
                <a:solidFill>
                  <a:srgbClr val="000099"/>
                </a:solidFill>
                <a:latin typeface="Times New Roman" panose="02020603050405020304" pitchFamily="18" charset="0"/>
                <a:ea typeface="MS Mincho" pitchFamily="49" charset="-128"/>
                <a:cs typeface="Times New Roman" panose="02020603050405020304" pitchFamily="18" charset="0"/>
              </a:rPr>
              <a:t>19.  The silver +1 cations gain electrons to form into silver atoms, so you   </a:t>
            </a:r>
            <a:br>
              <a:rPr lang="en-US" altLang="en-US" sz="2400" dirty="0">
                <a:solidFill>
                  <a:srgbClr val="000099"/>
                </a:solidFill>
                <a:latin typeface="Times New Roman" panose="02020603050405020304" pitchFamily="18" charset="0"/>
                <a:ea typeface="MS Mincho" pitchFamily="49" charset="-128"/>
                <a:cs typeface="Times New Roman" panose="02020603050405020304" pitchFamily="18" charset="0"/>
              </a:rPr>
            </a:br>
            <a:r>
              <a:rPr lang="en-US" altLang="en-US" sz="2400" dirty="0">
                <a:solidFill>
                  <a:srgbClr val="000099"/>
                </a:solidFill>
                <a:latin typeface="Times New Roman" panose="02020603050405020304" pitchFamily="18" charset="0"/>
                <a:ea typeface="MS Mincho" pitchFamily="49" charset="-128"/>
                <a:cs typeface="Times New Roman" panose="02020603050405020304" pitchFamily="18" charset="0"/>
              </a:rPr>
              <a:t>        can say that the silver +1 cations are reduced into silver atoms.</a:t>
            </a:r>
            <a:br>
              <a:rPr lang="en-US" altLang="en-US" sz="2400" dirty="0">
                <a:solidFill>
                  <a:srgbClr val="000099"/>
                </a:solidFill>
                <a:latin typeface="Times New Roman" panose="02020603050405020304" pitchFamily="18" charset="0"/>
                <a:ea typeface="MS Mincho" pitchFamily="49" charset="-128"/>
                <a:cs typeface="Times New Roman" panose="02020603050405020304" pitchFamily="18" charset="0"/>
              </a:rPr>
            </a:br>
            <a:endParaRPr lang="en-US" altLang="en-US" sz="2400" dirty="0">
              <a:solidFill>
                <a:srgbClr val="000099"/>
              </a:solidFill>
              <a:latin typeface="Times New Roman" panose="02020603050405020304" pitchFamily="18" charset="0"/>
              <a:ea typeface="MS Mincho" pitchFamily="49" charset="-128"/>
              <a:cs typeface="Times New Roman" panose="02020603050405020304" pitchFamily="18" charset="0"/>
            </a:endParaRPr>
          </a:p>
          <a:p>
            <a:pPr eaLnBrk="1" hangingPunct="1">
              <a:spcBef>
                <a:spcPct val="0"/>
              </a:spcBef>
              <a:buFontTx/>
              <a:buNone/>
            </a:pPr>
            <a:r>
              <a:rPr lang="en-US" altLang="en-US" sz="2400" dirty="0">
                <a:solidFill>
                  <a:srgbClr val="000099"/>
                </a:solidFill>
                <a:latin typeface="Times New Roman" panose="02020603050405020304" pitchFamily="18" charset="0"/>
                <a:cs typeface="Times New Roman" panose="02020603050405020304" pitchFamily="18" charset="0"/>
              </a:rPr>
              <a:t>20.  The copper atoms lose electrons (LEO) so you can say, </a:t>
            </a:r>
            <a:br>
              <a:rPr lang="en-US" altLang="en-US" sz="2400" dirty="0">
                <a:solidFill>
                  <a:srgbClr val="000099"/>
                </a:solidFill>
                <a:latin typeface="Times New Roman" panose="02020603050405020304" pitchFamily="18" charset="0"/>
                <a:cs typeface="Times New Roman" panose="02020603050405020304" pitchFamily="18" charset="0"/>
              </a:rPr>
            </a:br>
            <a:r>
              <a:rPr lang="en-US" altLang="en-US" sz="2400" dirty="0">
                <a:solidFill>
                  <a:srgbClr val="000099"/>
                </a:solidFill>
                <a:latin typeface="Times New Roman" panose="02020603050405020304" pitchFamily="18" charset="0"/>
                <a:cs typeface="Times New Roman" panose="02020603050405020304" pitchFamily="18" charset="0"/>
              </a:rPr>
              <a:t>       the copper atoms are oxidized into copper +1 cations.</a:t>
            </a:r>
            <a:br>
              <a:rPr lang="en-US" altLang="en-US" sz="2400" dirty="0">
                <a:solidFill>
                  <a:srgbClr val="000099"/>
                </a:solidFill>
                <a:latin typeface="Times New Roman" panose="02020603050405020304" pitchFamily="18" charset="0"/>
                <a:cs typeface="Times New Roman" panose="02020603050405020304" pitchFamily="18" charset="0"/>
              </a:rPr>
            </a:br>
            <a:endParaRPr lang="en-US" altLang="en-US" sz="2400" dirty="0">
              <a:solidFill>
                <a:srgbClr val="000099"/>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1800" dirty="0"/>
          </a:p>
          <a:p>
            <a:pPr eaLnBrk="1" hangingPunct="1">
              <a:spcBef>
                <a:spcPct val="0"/>
              </a:spcBef>
              <a:buFontTx/>
              <a:buNone/>
            </a:pPr>
            <a:endParaRPr lang="en-US" altLang="en-US" sz="1800" dirty="0"/>
          </a:p>
          <a:p>
            <a:pPr eaLnBrk="1" hangingPunct="1">
              <a:spcBef>
                <a:spcPct val="0"/>
              </a:spcBef>
              <a:buFontTx/>
              <a:buNone/>
            </a:pPr>
            <a:r>
              <a:rPr lang="en-US" altLang="en-US" dirty="0">
                <a:solidFill>
                  <a:srgbClr val="FF0000"/>
                </a:solidFill>
                <a:latin typeface="Times New Roman" panose="02020603050405020304" pitchFamily="18" charset="0"/>
                <a:cs typeface="Times New Roman" panose="02020603050405020304" pitchFamily="18" charset="0"/>
              </a:rPr>
              <a:t>21.  The nitrates are just swimming around, they do not participate in the reaction, they just are there.  </a:t>
            </a:r>
            <a:br>
              <a:rPr lang="en-US" altLang="en-US" dirty="0">
                <a:solidFill>
                  <a:srgbClr val="FF0000"/>
                </a:solidFill>
                <a:latin typeface="Times New Roman" panose="02020603050405020304" pitchFamily="18" charset="0"/>
                <a:cs typeface="Times New Roman" panose="02020603050405020304" pitchFamily="18" charset="0"/>
              </a:rPr>
            </a:br>
            <a:r>
              <a:rPr lang="en-US" altLang="en-US" dirty="0">
                <a:solidFill>
                  <a:srgbClr val="FF0000"/>
                </a:solidFill>
                <a:latin typeface="Times New Roman" panose="02020603050405020304" pitchFamily="18" charset="0"/>
                <a:cs typeface="Times New Roman" panose="02020603050405020304" pitchFamily="18" charset="0"/>
              </a:rPr>
              <a:t>We call these kinds of non-participatory ions the</a:t>
            </a:r>
          </a:p>
          <a:p>
            <a:pPr algn="ctr" eaLnBrk="1" hangingPunct="1">
              <a:spcBef>
                <a:spcPct val="0"/>
              </a:spcBef>
              <a:buFontTx/>
              <a:buNone/>
            </a:pPr>
            <a:r>
              <a:rPr lang="en-US" altLang="en-US" sz="7200" dirty="0">
                <a:solidFill>
                  <a:srgbClr val="FF0000"/>
                </a:solidFill>
                <a:latin typeface="Monotype Corsiva" pitchFamily="66" charset="0"/>
              </a:rPr>
              <a:t>Spectator ions.  </a:t>
            </a:r>
            <a:r>
              <a:rPr lang="en-US" altLang="en-US" sz="2400" dirty="0">
                <a:solidFill>
                  <a:srgbClr val="3333CC"/>
                </a:solidFill>
                <a:latin typeface="Times New Roman" panose="02020603050405020304" pitchFamily="18" charset="0"/>
                <a:cs typeface="Times New Roman" panose="02020603050405020304" pitchFamily="18" charset="0"/>
              </a:rPr>
              <a:t>(They don’t change)</a:t>
            </a:r>
            <a:endParaRPr lang="en-US" altLang="en-US" sz="7200" dirty="0">
              <a:solidFill>
                <a:srgbClr val="3333CC"/>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0" y="0"/>
            <a:ext cx="914400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3333CC"/>
                </a:solidFill>
              </a:rPr>
              <a:t>First put in the ionic charges… </a:t>
            </a:r>
          </a:p>
          <a:p>
            <a:pPr eaLnBrk="1" hangingPunct="1">
              <a:spcBef>
                <a:spcPct val="0"/>
              </a:spcBef>
              <a:buFontTx/>
              <a:buNone/>
            </a:pPr>
            <a:endParaRPr lang="en-US" altLang="en-US" sz="1800" dirty="0"/>
          </a:p>
          <a:p>
            <a:pPr eaLnBrk="1" hangingPunct="1">
              <a:spcBef>
                <a:spcPct val="0"/>
              </a:spcBef>
              <a:buFontTx/>
              <a:buNone/>
            </a:pPr>
            <a:r>
              <a:rPr lang="en-US" altLang="en-US" sz="4800" dirty="0">
                <a:latin typeface="Times New Roman" panose="02020603050405020304" pitchFamily="18" charset="0"/>
                <a:cs typeface="Times New Roman" panose="02020603050405020304" pitchFamily="18" charset="0"/>
              </a:rPr>
              <a:t>22.   </a:t>
            </a:r>
          </a:p>
          <a:p>
            <a:pPr eaLnBrk="1" hangingPunct="1">
              <a:spcBef>
                <a:spcPct val="0"/>
              </a:spcBef>
              <a:buFontTx/>
              <a:buNone/>
            </a:pPr>
            <a:r>
              <a:rPr lang="en-US" altLang="en-US" sz="4800" dirty="0">
                <a:latin typeface="Times New Roman" panose="02020603050405020304" pitchFamily="18" charset="0"/>
                <a:cs typeface="Times New Roman" panose="02020603050405020304" pitchFamily="18" charset="0"/>
              </a:rPr>
              <a:t>Li</a:t>
            </a:r>
            <a:r>
              <a:rPr lang="en-US" altLang="en-US" sz="4800" dirty="0">
                <a:latin typeface="Verdana" panose="020B0604030504040204" pitchFamily="34" charset="0"/>
                <a:ea typeface="Verdana" panose="020B0604030504040204" pitchFamily="34" charset="0"/>
                <a:cs typeface="Times New Roman" panose="02020603050405020304" pitchFamily="18" charset="0"/>
              </a:rPr>
              <a:t>  </a:t>
            </a:r>
            <a:r>
              <a:rPr lang="en-US" altLang="en-US" sz="4800" dirty="0">
                <a:latin typeface="Times New Roman" panose="02020603050405020304" pitchFamily="18" charset="0"/>
                <a:cs typeface="Times New Roman" panose="02020603050405020304" pitchFamily="18" charset="0"/>
              </a:rPr>
              <a:t> + Na</a:t>
            </a:r>
            <a:r>
              <a:rPr lang="en-US" altLang="en-US" sz="4800" baseline="30000" dirty="0">
                <a:latin typeface="Times New Roman" panose="02020603050405020304" pitchFamily="18" charset="0"/>
                <a:cs typeface="Times New Roman" panose="02020603050405020304" pitchFamily="18" charset="0"/>
              </a:rPr>
              <a:t> </a:t>
            </a:r>
            <a:r>
              <a:rPr lang="en-US" altLang="en-US" sz="4800" dirty="0">
                <a:latin typeface="Times New Roman" panose="02020603050405020304" pitchFamily="18" charset="0"/>
                <a:cs typeface="Times New Roman" panose="02020603050405020304" pitchFamily="18" charset="0"/>
              </a:rPr>
              <a:t>Cl  →  LiCl + Na</a:t>
            </a:r>
          </a:p>
          <a:p>
            <a:pPr algn="ctr" eaLnBrk="1" hangingPunct="1">
              <a:spcBef>
                <a:spcPct val="0"/>
              </a:spcBef>
              <a:buFontTx/>
              <a:buNone/>
            </a:pPr>
            <a:endParaRPr lang="en-US" altLang="en-US" sz="54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5400" dirty="0">
                <a:solidFill>
                  <a:srgbClr val="FF0000"/>
                </a:solidFill>
                <a:latin typeface="Times New Roman" panose="02020603050405020304" pitchFamily="18" charset="0"/>
                <a:cs typeface="Times New Roman" panose="02020603050405020304" pitchFamily="18" charset="0"/>
              </a:rPr>
              <a:t>    ½ox:   </a:t>
            </a:r>
            <a:endParaRPr lang="en-US" altLang="en-US" sz="5400" baseline="30000"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54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5400" dirty="0">
                <a:solidFill>
                  <a:srgbClr val="3333CC"/>
                </a:solidFill>
                <a:latin typeface="Times New Roman" panose="02020603050405020304" pitchFamily="18" charset="0"/>
                <a:cs typeface="Times New Roman" panose="02020603050405020304" pitchFamily="18" charset="0"/>
              </a:rPr>
              <a:t>   ½red:   </a:t>
            </a:r>
          </a:p>
          <a:p>
            <a:pPr algn="ctr" eaLnBrk="1" hangingPunct="1">
              <a:spcBef>
                <a:spcPct val="0"/>
              </a:spcBef>
              <a:buFontTx/>
              <a:buNone/>
            </a:pPr>
            <a:endParaRPr lang="en-US" altLang="en-US" dirty="0">
              <a:solidFill>
                <a:srgbClr val="3333CC"/>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71520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34" y="0"/>
            <a:ext cx="9144000" cy="4953000"/>
          </a:xfrm>
        </p:spPr>
        <p:txBody>
          <a:bodyPr rtlCol="0">
            <a:normAutofit/>
          </a:bodyPr>
          <a:lstStyle/>
          <a:p>
            <a:pPr algn="l" eaLnBrk="1" fontAlgn="auto" hangingPunct="1">
              <a:spcAft>
                <a:spcPts val="0"/>
              </a:spcAft>
              <a:buFont typeface="Arial" panose="020B0604020202020204" pitchFamily="34" charset="0"/>
              <a:buNone/>
              <a:defRPr/>
            </a:pPr>
            <a:r>
              <a:rPr lang="en-US" sz="4800" dirty="0">
                <a:solidFill>
                  <a:srgbClr val="3333CC"/>
                </a:solidFill>
                <a:latin typeface="Times New Roman" panose="02020603050405020304" pitchFamily="18" charset="0"/>
                <a:cs typeface="Times New Roman" panose="02020603050405020304" pitchFamily="18" charset="0"/>
              </a:rPr>
              <a:t>4: The 2 reactions of Redox </a:t>
            </a:r>
            <a:br>
              <a:rPr lang="en-US" sz="4800" dirty="0">
                <a:solidFill>
                  <a:srgbClr val="3333CC"/>
                </a:solidFill>
                <a:latin typeface="Times New Roman" panose="02020603050405020304" pitchFamily="18" charset="0"/>
                <a:cs typeface="Times New Roman" panose="02020603050405020304" pitchFamily="18" charset="0"/>
              </a:rPr>
            </a:br>
            <a:r>
              <a:rPr lang="en-US" sz="4800" dirty="0">
                <a:solidFill>
                  <a:srgbClr val="3333CC"/>
                </a:solidFill>
                <a:latin typeface="Times New Roman" panose="02020603050405020304" pitchFamily="18" charset="0"/>
                <a:cs typeface="Times New Roman" panose="02020603050405020304" pitchFamily="18" charset="0"/>
              </a:rPr>
              <a:t>     are always paired and balanced.</a:t>
            </a:r>
          </a:p>
          <a:p>
            <a:pPr algn="l" eaLnBrk="1" fontAlgn="auto" hangingPunct="1">
              <a:spcAft>
                <a:spcPts val="0"/>
              </a:spcAft>
              <a:buFont typeface="Arial" panose="020B0604020202020204" pitchFamily="34" charset="0"/>
              <a:buNone/>
              <a:defRPr/>
            </a:pPr>
            <a:endParaRPr lang="en-US" sz="48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l" eaLnBrk="1" fontAlgn="auto" hangingPunct="1">
              <a:spcAft>
                <a:spcPts val="0"/>
              </a:spcAft>
              <a:buFont typeface="Arial" panose="020B0604020202020204" pitchFamily="34" charset="0"/>
              <a:buNone/>
              <a:defRPr/>
            </a:pP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The Red (reduction)</a:t>
            </a:r>
          </a:p>
          <a:p>
            <a:pPr algn="l" eaLnBrk="1" fontAlgn="auto" hangingPunct="1">
              <a:spcAft>
                <a:spcPts val="0"/>
              </a:spcAft>
              <a:buFont typeface="Arial" panose="020B0604020202020204" pitchFamily="34" charset="0"/>
              <a:buNone/>
              <a:defRPr/>
            </a:pPr>
            <a:r>
              <a:rPr lang="en-US" sz="4800" dirty="0">
                <a:solidFill>
                  <a:schemeClr val="tx1">
                    <a:lumMod val="95000"/>
                    <a:lumOff val="5000"/>
                  </a:schemeClr>
                </a:solidFill>
                <a:latin typeface="Times New Roman" panose="02020603050405020304" pitchFamily="18" charset="0"/>
                <a:cs typeface="Times New Roman" panose="02020603050405020304" pitchFamily="18" charset="0"/>
              </a:rPr>
              <a:t>And the Ox (oxidation)  </a:t>
            </a:r>
          </a:p>
        </p:txBody>
      </p:sp>
    </p:spTree>
    <p:extLst>
      <p:ext uri="{BB962C8B-B14F-4D97-AF65-F5344CB8AC3E}">
        <p14:creationId xmlns:p14="http://schemas.microsoft.com/office/powerpoint/2010/main" val="664988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0" y="0"/>
            <a:ext cx="914400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3333CC"/>
                </a:solidFill>
              </a:rPr>
              <a:t>Now write in the half reactions… </a:t>
            </a:r>
          </a:p>
          <a:p>
            <a:pPr eaLnBrk="1" hangingPunct="1">
              <a:spcBef>
                <a:spcPct val="0"/>
              </a:spcBef>
              <a:buFontTx/>
              <a:buNone/>
            </a:pPr>
            <a:endParaRPr lang="en-US" altLang="en-US" sz="1800" dirty="0"/>
          </a:p>
          <a:p>
            <a:pPr eaLnBrk="1" hangingPunct="1">
              <a:spcBef>
                <a:spcPct val="0"/>
              </a:spcBef>
              <a:buFontTx/>
              <a:buNone/>
            </a:pPr>
            <a:r>
              <a:rPr lang="en-US" altLang="en-US" sz="4800" dirty="0">
                <a:latin typeface="Times New Roman" panose="02020603050405020304" pitchFamily="18" charset="0"/>
                <a:cs typeface="Times New Roman" panose="02020603050405020304" pitchFamily="18" charset="0"/>
              </a:rPr>
              <a:t>22.   </a:t>
            </a:r>
          </a:p>
          <a:p>
            <a:pPr eaLnBrk="1" hangingPunct="1">
              <a:spcBef>
                <a:spcPct val="0"/>
              </a:spcBef>
              <a:buFontTx/>
              <a:buNone/>
            </a:pPr>
            <a:r>
              <a:rPr lang="en-US" altLang="en-US" sz="4800" dirty="0">
                <a:latin typeface="Times New Roman" panose="02020603050405020304" pitchFamily="18" charset="0"/>
                <a:cs typeface="Times New Roman" panose="02020603050405020304" pitchFamily="18" charset="0"/>
              </a:rPr>
              <a:t>Li</a:t>
            </a:r>
            <a:r>
              <a:rPr lang="en-US" altLang="en-US" sz="4800" dirty="0">
                <a:latin typeface="Verdana" panose="020B0604030504040204" pitchFamily="34" charset="0"/>
                <a:ea typeface="Verdana" panose="020B0604030504040204" pitchFamily="34" charset="0"/>
                <a:cs typeface="Times New Roman" panose="02020603050405020304" pitchFamily="18" charset="0"/>
              </a:rPr>
              <a:t>°</a:t>
            </a:r>
            <a:r>
              <a:rPr lang="en-US" altLang="en-US" sz="4800" dirty="0">
                <a:latin typeface="Times New Roman" panose="02020603050405020304" pitchFamily="18" charset="0"/>
                <a:cs typeface="Times New Roman" panose="02020603050405020304" pitchFamily="18" charset="0"/>
              </a:rPr>
              <a:t> + Na</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Cl</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  →  Li</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Cl</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 + Na</a:t>
            </a:r>
            <a:r>
              <a:rPr lang="en-US" altLang="en-US" sz="4800" dirty="0">
                <a:latin typeface="Verdana" panose="020B0604030504040204" pitchFamily="34" charset="0"/>
                <a:ea typeface="Verdana" panose="020B0604030504040204" pitchFamily="34" charset="0"/>
                <a:cs typeface="Times New Roman" panose="02020603050405020304" pitchFamily="18" charset="0"/>
              </a:rPr>
              <a:t>°</a:t>
            </a:r>
            <a:endParaRPr lang="en-US" altLang="en-US" sz="4800"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54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5400" dirty="0">
                <a:solidFill>
                  <a:srgbClr val="FF0000"/>
                </a:solidFill>
                <a:latin typeface="Times New Roman" panose="02020603050405020304" pitchFamily="18" charset="0"/>
                <a:cs typeface="Times New Roman" panose="02020603050405020304" pitchFamily="18" charset="0"/>
              </a:rPr>
              <a:t>    ½ox:   </a:t>
            </a:r>
            <a:endParaRPr lang="en-US" altLang="en-US" sz="5400" baseline="30000"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54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5400" dirty="0">
                <a:solidFill>
                  <a:srgbClr val="3333CC"/>
                </a:solidFill>
                <a:latin typeface="Times New Roman" panose="02020603050405020304" pitchFamily="18" charset="0"/>
                <a:cs typeface="Times New Roman" panose="02020603050405020304" pitchFamily="18" charset="0"/>
              </a:rPr>
              <a:t>   ½red:   </a:t>
            </a:r>
          </a:p>
          <a:p>
            <a:pPr algn="ctr" eaLnBrk="1" hangingPunct="1">
              <a:spcBef>
                <a:spcPct val="0"/>
              </a:spcBef>
              <a:buFontTx/>
              <a:buNone/>
            </a:pPr>
            <a:endParaRPr lang="en-US" altLang="en-US" dirty="0">
              <a:solidFill>
                <a:srgbClr val="3333CC"/>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5459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0" y="0"/>
            <a:ext cx="914400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3333CC"/>
                </a:solidFill>
              </a:rPr>
              <a:t>Now write in the half reactions… </a:t>
            </a:r>
          </a:p>
          <a:p>
            <a:pPr eaLnBrk="1" hangingPunct="1">
              <a:spcBef>
                <a:spcPct val="0"/>
              </a:spcBef>
              <a:buFontTx/>
              <a:buNone/>
            </a:pPr>
            <a:endParaRPr lang="en-US" altLang="en-US" sz="1800" dirty="0"/>
          </a:p>
          <a:p>
            <a:pPr eaLnBrk="1" hangingPunct="1">
              <a:spcBef>
                <a:spcPct val="0"/>
              </a:spcBef>
              <a:buFontTx/>
              <a:buNone/>
            </a:pPr>
            <a:r>
              <a:rPr lang="en-US" altLang="en-US" sz="4800" dirty="0">
                <a:latin typeface="Times New Roman" panose="02020603050405020304" pitchFamily="18" charset="0"/>
                <a:cs typeface="Times New Roman" panose="02020603050405020304" pitchFamily="18" charset="0"/>
              </a:rPr>
              <a:t>22.   </a:t>
            </a:r>
          </a:p>
          <a:p>
            <a:pPr eaLnBrk="1" hangingPunct="1">
              <a:spcBef>
                <a:spcPct val="0"/>
              </a:spcBef>
              <a:buFontTx/>
              <a:buNone/>
            </a:pPr>
            <a:r>
              <a:rPr lang="en-US" altLang="en-US" sz="4800" dirty="0">
                <a:latin typeface="Times New Roman" panose="02020603050405020304" pitchFamily="18" charset="0"/>
                <a:cs typeface="Times New Roman" panose="02020603050405020304" pitchFamily="18" charset="0"/>
              </a:rPr>
              <a:t>Li</a:t>
            </a:r>
            <a:r>
              <a:rPr lang="en-US" altLang="en-US" sz="4800" dirty="0">
                <a:latin typeface="Verdana" panose="020B0604030504040204" pitchFamily="34" charset="0"/>
                <a:ea typeface="Verdana" panose="020B0604030504040204" pitchFamily="34" charset="0"/>
                <a:cs typeface="Times New Roman" panose="02020603050405020304" pitchFamily="18" charset="0"/>
              </a:rPr>
              <a:t>°</a:t>
            </a:r>
            <a:r>
              <a:rPr lang="en-US" altLang="en-US" sz="4800" dirty="0">
                <a:latin typeface="Times New Roman" panose="02020603050405020304" pitchFamily="18" charset="0"/>
                <a:cs typeface="Times New Roman" panose="02020603050405020304" pitchFamily="18" charset="0"/>
              </a:rPr>
              <a:t> + Na</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Cl</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  →  Li</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Cl</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 + Na</a:t>
            </a:r>
            <a:r>
              <a:rPr lang="en-US" altLang="en-US" sz="4800" dirty="0">
                <a:latin typeface="Verdana" panose="020B0604030504040204" pitchFamily="34" charset="0"/>
                <a:ea typeface="Verdana" panose="020B0604030504040204" pitchFamily="34" charset="0"/>
                <a:cs typeface="Times New Roman" panose="02020603050405020304" pitchFamily="18" charset="0"/>
              </a:rPr>
              <a:t>°</a:t>
            </a:r>
            <a:endParaRPr lang="en-US" altLang="en-US" sz="4800"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54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5400" dirty="0">
                <a:solidFill>
                  <a:srgbClr val="FF0000"/>
                </a:solidFill>
                <a:latin typeface="Times New Roman" panose="02020603050405020304" pitchFamily="18" charset="0"/>
                <a:cs typeface="Times New Roman" panose="02020603050405020304" pitchFamily="18" charset="0"/>
              </a:rPr>
              <a:t>    ½ox:  Li° →  Li</a:t>
            </a:r>
            <a:r>
              <a:rPr lang="en-US" altLang="en-US" sz="5400" baseline="30000" dirty="0">
                <a:solidFill>
                  <a:srgbClr val="FF0000"/>
                </a:solidFill>
                <a:latin typeface="Times New Roman" panose="02020603050405020304" pitchFamily="18" charset="0"/>
                <a:cs typeface="Times New Roman" panose="02020603050405020304" pitchFamily="18" charset="0"/>
              </a:rPr>
              <a:t>+1</a:t>
            </a:r>
            <a:r>
              <a:rPr lang="en-US" altLang="en-US" sz="5400" dirty="0">
                <a:solidFill>
                  <a:srgbClr val="FF0000"/>
                </a:solidFill>
                <a:latin typeface="Times New Roman" panose="02020603050405020304" pitchFamily="18" charset="0"/>
                <a:cs typeface="Times New Roman" panose="02020603050405020304" pitchFamily="18" charset="0"/>
              </a:rPr>
              <a:t>  + 1e</a:t>
            </a:r>
            <a:r>
              <a:rPr lang="en-US" altLang="en-US" sz="5400" baseline="30000" dirty="0">
                <a:solidFill>
                  <a:srgbClr val="FF0000"/>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54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5400" dirty="0">
                <a:solidFill>
                  <a:srgbClr val="3333CC"/>
                </a:solidFill>
                <a:latin typeface="Times New Roman" panose="02020603050405020304" pitchFamily="18" charset="0"/>
                <a:cs typeface="Times New Roman" panose="02020603050405020304" pitchFamily="18" charset="0"/>
              </a:rPr>
              <a:t>   ½red:   </a:t>
            </a:r>
          </a:p>
          <a:p>
            <a:pPr algn="ctr" eaLnBrk="1" hangingPunct="1">
              <a:spcBef>
                <a:spcPct val="0"/>
              </a:spcBef>
              <a:buFontTx/>
              <a:buNone/>
            </a:pPr>
            <a:endParaRPr lang="en-US" altLang="en-US" dirty="0">
              <a:solidFill>
                <a:srgbClr val="3333CC"/>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17248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0" y="0"/>
            <a:ext cx="9144000" cy="627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3333CC"/>
                </a:solidFill>
              </a:rPr>
              <a:t>Now write in the half reactions… </a:t>
            </a:r>
          </a:p>
          <a:p>
            <a:pPr eaLnBrk="1" hangingPunct="1">
              <a:spcBef>
                <a:spcPct val="0"/>
              </a:spcBef>
              <a:buFontTx/>
              <a:buNone/>
            </a:pPr>
            <a:endParaRPr lang="en-US" altLang="en-US" sz="1800" dirty="0"/>
          </a:p>
          <a:p>
            <a:pPr eaLnBrk="1" hangingPunct="1">
              <a:spcBef>
                <a:spcPct val="0"/>
              </a:spcBef>
              <a:buFontTx/>
              <a:buNone/>
            </a:pPr>
            <a:r>
              <a:rPr lang="en-US" altLang="en-US" sz="4800" dirty="0">
                <a:latin typeface="Times New Roman" panose="02020603050405020304" pitchFamily="18" charset="0"/>
                <a:cs typeface="Times New Roman" panose="02020603050405020304" pitchFamily="18" charset="0"/>
              </a:rPr>
              <a:t>22.   </a:t>
            </a:r>
          </a:p>
          <a:p>
            <a:pPr eaLnBrk="1" hangingPunct="1">
              <a:spcBef>
                <a:spcPct val="0"/>
              </a:spcBef>
              <a:buFontTx/>
              <a:buNone/>
            </a:pPr>
            <a:r>
              <a:rPr lang="en-US" altLang="en-US" sz="4800" dirty="0">
                <a:latin typeface="Times New Roman" panose="02020603050405020304" pitchFamily="18" charset="0"/>
                <a:cs typeface="Times New Roman" panose="02020603050405020304" pitchFamily="18" charset="0"/>
              </a:rPr>
              <a:t>Li</a:t>
            </a:r>
            <a:r>
              <a:rPr lang="en-US" altLang="en-US" sz="4800" dirty="0">
                <a:latin typeface="Verdana" panose="020B0604030504040204" pitchFamily="34" charset="0"/>
                <a:ea typeface="Verdana" panose="020B0604030504040204" pitchFamily="34" charset="0"/>
                <a:cs typeface="Times New Roman" panose="02020603050405020304" pitchFamily="18" charset="0"/>
              </a:rPr>
              <a:t>°</a:t>
            </a:r>
            <a:r>
              <a:rPr lang="en-US" altLang="en-US" sz="4800" dirty="0">
                <a:latin typeface="Times New Roman" panose="02020603050405020304" pitchFamily="18" charset="0"/>
                <a:cs typeface="Times New Roman" panose="02020603050405020304" pitchFamily="18" charset="0"/>
              </a:rPr>
              <a:t> + Na</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Cl</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  →  Li</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Cl</a:t>
            </a:r>
            <a:r>
              <a:rPr lang="en-US" altLang="en-US" sz="4800" baseline="30000" dirty="0">
                <a:latin typeface="Times New Roman" panose="02020603050405020304" pitchFamily="18" charset="0"/>
                <a:cs typeface="Times New Roman" panose="02020603050405020304" pitchFamily="18" charset="0"/>
              </a:rPr>
              <a:t>-1</a:t>
            </a:r>
            <a:r>
              <a:rPr lang="en-US" altLang="en-US" sz="4800" dirty="0">
                <a:latin typeface="Times New Roman" panose="02020603050405020304" pitchFamily="18" charset="0"/>
                <a:cs typeface="Times New Roman" panose="02020603050405020304" pitchFamily="18" charset="0"/>
              </a:rPr>
              <a:t> + Na</a:t>
            </a:r>
            <a:r>
              <a:rPr lang="en-US" altLang="en-US" sz="4800" dirty="0">
                <a:latin typeface="Verdana" panose="020B0604030504040204" pitchFamily="34" charset="0"/>
                <a:ea typeface="Verdana" panose="020B0604030504040204" pitchFamily="34" charset="0"/>
                <a:cs typeface="Times New Roman" panose="02020603050405020304" pitchFamily="18" charset="0"/>
              </a:rPr>
              <a:t>°</a:t>
            </a:r>
            <a:endParaRPr lang="en-US" altLang="en-US" sz="4800"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54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5400" dirty="0">
                <a:solidFill>
                  <a:srgbClr val="FF0000"/>
                </a:solidFill>
                <a:latin typeface="Times New Roman" panose="02020603050405020304" pitchFamily="18" charset="0"/>
                <a:cs typeface="Times New Roman" panose="02020603050405020304" pitchFamily="18" charset="0"/>
              </a:rPr>
              <a:t>    ½ox:  Li° →  Li</a:t>
            </a:r>
            <a:r>
              <a:rPr lang="en-US" altLang="en-US" sz="5400" baseline="30000" dirty="0">
                <a:solidFill>
                  <a:srgbClr val="FF0000"/>
                </a:solidFill>
                <a:latin typeface="Times New Roman" panose="02020603050405020304" pitchFamily="18" charset="0"/>
                <a:cs typeface="Times New Roman" panose="02020603050405020304" pitchFamily="18" charset="0"/>
              </a:rPr>
              <a:t>+1</a:t>
            </a:r>
            <a:r>
              <a:rPr lang="en-US" altLang="en-US" sz="5400" dirty="0">
                <a:solidFill>
                  <a:srgbClr val="FF0000"/>
                </a:solidFill>
                <a:latin typeface="Times New Roman" panose="02020603050405020304" pitchFamily="18" charset="0"/>
                <a:cs typeface="Times New Roman" panose="02020603050405020304" pitchFamily="18" charset="0"/>
              </a:rPr>
              <a:t>  + 1e</a:t>
            </a:r>
            <a:r>
              <a:rPr lang="en-US" altLang="en-US" sz="5400" baseline="30000" dirty="0">
                <a:solidFill>
                  <a:srgbClr val="FF0000"/>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5400" dirty="0">
              <a:latin typeface="Times New Roman" panose="02020603050405020304" pitchFamily="18" charset="0"/>
              <a:cs typeface="Times New Roman" panose="02020603050405020304" pitchFamily="18" charset="0"/>
            </a:endParaRPr>
          </a:p>
          <a:p>
            <a:pPr eaLnBrk="1" hangingPunct="1">
              <a:spcBef>
                <a:spcPct val="0"/>
              </a:spcBef>
              <a:buNone/>
            </a:pPr>
            <a:r>
              <a:rPr lang="en-US" altLang="en-US" sz="5400" dirty="0">
                <a:solidFill>
                  <a:srgbClr val="3333CC"/>
                </a:solidFill>
                <a:latin typeface="Times New Roman" panose="02020603050405020304" pitchFamily="18" charset="0"/>
                <a:cs typeface="Times New Roman" panose="02020603050405020304" pitchFamily="18" charset="0"/>
              </a:rPr>
              <a:t>   ½red:  Na</a:t>
            </a:r>
            <a:r>
              <a:rPr lang="en-US" altLang="en-US" sz="5400" baseline="30000" dirty="0">
                <a:solidFill>
                  <a:srgbClr val="3333CC"/>
                </a:solidFill>
                <a:latin typeface="Times New Roman" panose="02020603050405020304" pitchFamily="18" charset="0"/>
                <a:cs typeface="Times New Roman" panose="02020603050405020304" pitchFamily="18" charset="0"/>
              </a:rPr>
              <a:t>+1</a:t>
            </a:r>
            <a:r>
              <a:rPr lang="en-US" altLang="en-US" sz="5400" dirty="0">
                <a:solidFill>
                  <a:srgbClr val="3333CC"/>
                </a:solidFill>
                <a:latin typeface="Times New Roman" panose="02020603050405020304" pitchFamily="18" charset="0"/>
                <a:cs typeface="Times New Roman" panose="02020603050405020304" pitchFamily="18" charset="0"/>
              </a:rPr>
              <a:t> + 1e</a:t>
            </a:r>
            <a:r>
              <a:rPr lang="en-US" altLang="en-US" sz="5400" baseline="30000" dirty="0">
                <a:solidFill>
                  <a:srgbClr val="3333CC"/>
                </a:solidFill>
                <a:latin typeface="Times New Roman" panose="02020603050405020304" pitchFamily="18" charset="0"/>
                <a:cs typeface="Times New Roman" panose="02020603050405020304" pitchFamily="18" charset="0"/>
              </a:rPr>
              <a:t>-1</a:t>
            </a:r>
            <a:r>
              <a:rPr lang="en-US" altLang="en-US" sz="5400" dirty="0">
                <a:solidFill>
                  <a:srgbClr val="3333CC"/>
                </a:solidFill>
                <a:latin typeface="Times New Roman" panose="02020603050405020304" pitchFamily="18" charset="0"/>
                <a:cs typeface="Times New Roman" panose="02020603050405020304" pitchFamily="18" charset="0"/>
              </a:rPr>
              <a:t>  →  Na°</a:t>
            </a:r>
          </a:p>
          <a:p>
            <a:pPr eaLnBrk="1" hangingPunct="1">
              <a:spcBef>
                <a:spcPct val="0"/>
              </a:spcBef>
              <a:buFontTx/>
              <a:buNone/>
            </a:pPr>
            <a:endParaRPr lang="en-US" altLang="en-US" sz="5400" dirty="0">
              <a:solidFill>
                <a:srgbClr val="33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4496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0" y="0"/>
            <a:ext cx="91440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000" dirty="0">
                <a:latin typeface="Times New Roman" panose="02020603050405020304" pitchFamily="18" charset="0"/>
                <a:cs typeface="Times New Roman" panose="02020603050405020304" pitchFamily="18" charset="0"/>
              </a:rPr>
              <a:t> 23.  The Lithium atom is oxidized into </a:t>
            </a:r>
            <a:br>
              <a:rPr lang="en-US" altLang="en-US" sz="4000" dirty="0">
                <a:latin typeface="Times New Roman" panose="02020603050405020304" pitchFamily="18" charset="0"/>
                <a:cs typeface="Times New Roman" panose="02020603050405020304" pitchFamily="18" charset="0"/>
              </a:rPr>
            </a:br>
            <a:r>
              <a:rPr lang="en-US" altLang="en-US" sz="4000" dirty="0">
                <a:latin typeface="Times New Roman" panose="02020603050405020304" pitchFamily="18" charset="0"/>
                <a:cs typeface="Times New Roman" panose="02020603050405020304" pitchFamily="18" charset="0"/>
              </a:rPr>
              <a:t>        the Lithium cation</a:t>
            </a:r>
          </a:p>
          <a:p>
            <a:pPr eaLnBrk="1" hangingPunct="1">
              <a:spcBef>
                <a:spcPct val="0"/>
              </a:spcBef>
              <a:buFontTx/>
              <a:buNone/>
            </a:pPr>
            <a:br>
              <a:rPr lang="en-US" altLang="en-US" sz="4000" dirty="0">
                <a:latin typeface="Times New Roman" panose="02020603050405020304" pitchFamily="18" charset="0"/>
                <a:cs typeface="Times New Roman" panose="02020603050405020304" pitchFamily="18" charset="0"/>
              </a:rPr>
            </a:br>
            <a:r>
              <a:rPr lang="en-US" altLang="en-US" sz="4000" dirty="0">
                <a:latin typeface="Times New Roman" panose="02020603050405020304" pitchFamily="18" charset="0"/>
                <a:cs typeface="Times New Roman" panose="02020603050405020304" pitchFamily="18" charset="0"/>
              </a:rPr>
              <a:t>        The sodium cation is reduced into the  </a:t>
            </a:r>
            <a:br>
              <a:rPr lang="en-US" altLang="en-US" sz="4000" dirty="0">
                <a:latin typeface="Times New Roman" panose="02020603050405020304" pitchFamily="18" charset="0"/>
                <a:cs typeface="Times New Roman" panose="02020603050405020304" pitchFamily="18" charset="0"/>
              </a:rPr>
            </a:br>
            <a:r>
              <a:rPr lang="en-US" altLang="en-US" sz="4000" dirty="0">
                <a:latin typeface="Times New Roman" panose="02020603050405020304" pitchFamily="18" charset="0"/>
                <a:cs typeface="Times New Roman" panose="02020603050405020304" pitchFamily="18" charset="0"/>
              </a:rPr>
              <a:t>        sodium atom.</a:t>
            </a:r>
            <a:br>
              <a:rPr lang="en-US" altLang="en-US" sz="4000" dirty="0">
                <a:latin typeface="Times New Roman" panose="02020603050405020304" pitchFamily="18" charset="0"/>
                <a:cs typeface="Times New Roman" panose="02020603050405020304" pitchFamily="18" charset="0"/>
              </a:rPr>
            </a:br>
            <a:endParaRPr lang="en-US" altLang="en-US" sz="40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5400" dirty="0">
                <a:solidFill>
                  <a:srgbClr val="3333CC"/>
                </a:solidFill>
                <a:latin typeface="Times New Roman" panose="02020603050405020304" pitchFamily="18" charset="0"/>
                <a:cs typeface="Times New Roman" panose="02020603050405020304" pitchFamily="18" charset="0"/>
              </a:rPr>
              <a:t>24.  The spectator ion is the</a:t>
            </a:r>
            <a:br>
              <a:rPr lang="en-US" altLang="en-US" sz="5400" dirty="0">
                <a:solidFill>
                  <a:srgbClr val="3333CC"/>
                </a:solidFill>
                <a:latin typeface="Times New Roman" panose="02020603050405020304" pitchFamily="18" charset="0"/>
                <a:cs typeface="Times New Roman" panose="02020603050405020304" pitchFamily="18" charset="0"/>
              </a:rPr>
            </a:br>
            <a:r>
              <a:rPr lang="en-US" altLang="en-US" sz="5400" dirty="0">
                <a:solidFill>
                  <a:srgbClr val="3333CC"/>
                </a:solidFill>
                <a:latin typeface="Times New Roman" panose="02020603050405020304" pitchFamily="18" charset="0"/>
                <a:cs typeface="Times New Roman" panose="02020603050405020304" pitchFamily="18" charset="0"/>
              </a:rPr>
              <a:t>       CHLORIDE  Cl</a:t>
            </a:r>
            <a:r>
              <a:rPr lang="en-US" altLang="en-US" sz="5400" baseline="30000" dirty="0">
                <a:solidFill>
                  <a:srgbClr val="3333CC"/>
                </a:solidFill>
                <a:latin typeface="Times New Roman" panose="02020603050405020304" pitchFamily="18" charset="0"/>
                <a:cs typeface="Times New Roman" panose="02020603050405020304" pitchFamily="18" charset="0"/>
              </a:rPr>
              <a:t>-1  </a:t>
            </a:r>
            <a:r>
              <a:rPr lang="en-US" altLang="en-US" sz="3600" baseline="30000" dirty="0">
                <a:solidFill>
                  <a:srgbClr val="FF0000"/>
                </a:solidFill>
                <a:latin typeface="Times New Roman" panose="02020603050405020304" pitchFamily="18" charset="0"/>
                <a:cs typeface="Times New Roman" panose="02020603050405020304" pitchFamily="18" charset="0"/>
              </a:rPr>
              <a:t>It didn’t change</a:t>
            </a:r>
            <a:endParaRPr lang="en-US" altLang="en-US" sz="5400" baseline="30000" dirty="0">
              <a:solidFill>
                <a:srgbClr val="3333CC"/>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1172" y="22225"/>
            <a:ext cx="9144000" cy="432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Times New Roman" panose="02020603050405020304" pitchFamily="18" charset="0"/>
                <a:cs typeface="Times New Roman" panose="02020603050405020304" pitchFamily="18" charset="0"/>
              </a:rPr>
              <a:t> 24.  First write in the charges to this balanced equation, then show the half reactions for this</a:t>
            </a:r>
            <a:br>
              <a:rPr lang="en-US" altLang="en-US" sz="1800" dirty="0">
                <a:latin typeface="Times New Roman" panose="02020603050405020304" pitchFamily="18" charset="0"/>
                <a:cs typeface="Times New Roman" panose="02020603050405020304" pitchFamily="18" charset="0"/>
              </a:rPr>
            </a:br>
            <a:r>
              <a:rPr lang="en-US" altLang="en-US" sz="1800" dirty="0">
                <a:latin typeface="Times New Roman" panose="02020603050405020304" pitchFamily="18" charset="0"/>
                <a:cs typeface="Times New Roman" panose="02020603050405020304" pitchFamily="18" charset="0"/>
              </a:rPr>
              <a:t>        single replacement/redox reaction.  </a:t>
            </a: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6000" dirty="0">
                <a:latin typeface="Times New Roman" panose="02020603050405020304" pitchFamily="18" charset="0"/>
                <a:cs typeface="Times New Roman" panose="02020603050405020304" pitchFamily="18" charset="0"/>
              </a:rPr>
              <a:t>Mg  + 2HCl  →  MgCl</a:t>
            </a:r>
            <a:r>
              <a:rPr lang="en-US" altLang="en-US" sz="6000" baseline="-25000" dirty="0">
                <a:latin typeface="Times New Roman" panose="02020603050405020304" pitchFamily="18" charset="0"/>
                <a:cs typeface="Times New Roman" panose="02020603050405020304" pitchFamily="18" charset="0"/>
              </a:rPr>
              <a:t>2</a:t>
            </a:r>
            <a:r>
              <a:rPr lang="en-US" altLang="en-US" sz="6000" dirty="0">
                <a:latin typeface="Times New Roman" panose="02020603050405020304" pitchFamily="18" charset="0"/>
                <a:cs typeface="Times New Roman" panose="02020603050405020304" pitchFamily="18" charset="0"/>
              </a:rPr>
              <a:t> + H</a:t>
            </a:r>
            <a:r>
              <a:rPr lang="en-US" altLang="en-US" sz="6000" baseline="-25000" dirty="0">
                <a:latin typeface="Times New Roman" panose="02020603050405020304" pitchFamily="18" charset="0"/>
                <a:cs typeface="Times New Roman" panose="02020603050405020304" pitchFamily="18" charset="0"/>
              </a:rPr>
              <a:t>2</a:t>
            </a:r>
          </a:p>
          <a:p>
            <a:pPr algn="ctr" eaLnBrk="1" hangingPunct="1">
              <a:spcBef>
                <a:spcPct val="0"/>
              </a:spcBef>
              <a:buFontTx/>
              <a:buNone/>
            </a:pPr>
            <a:endParaRPr lang="en-US" altLang="en-US" sz="4400" baseline="-250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400" dirty="0">
                <a:solidFill>
                  <a:srgbClr val="FF0000"/>
                </a:solidFill>
                <a:latin typeface="Times New Roman" panose="02020603050405020304" pitchFamily="18" charset="0"/>
                <a:cs typeface="Times New Roman" panose="02020603050405020304" pitchFamily="18" charset="0"/>
              </a:rPr>
              <a:t>      ½ox:   </a:t>
            </a:r>
            <a:endParaRPr lang="en-US" altLang="en-US" sz="4400" baseline="30000"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44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400" dirty="0">
                <a:solidFill>
                  <a:srgbClr val="002060"/>
                </a:solidFill>
                <a:latin typeface="Times New Roman" panose="02020603050405020304" pitchFamily="18" charset="0"/>
                <a:cs typeface="Times New Roman" panose="02020603050405020304" pitchFamily="18" charset="0"/>
              </a:rPr>
              <a:t>     ½red: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1172" y="22225"/>
            <a:ext cx="9144000" cy="4083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Times New Roman" panose="02020603050405020304" pitchFamily="18" charset="0"/>
                <a:cs typeface="Times New Roman" panose="02020603050405020304" pitchFamily="18" charset="0"/>
              </a:rPr>
              <a:t> 24.  First write in the charges to this balanced equation, then show the half reactions for this</a:t>
            </a:r>
            <a:br>
              <a:rPr lang="en-US" altLang="en-US" sz="1800" dirty="0">
                <a:latin typeface="Times New Roman" panose="02020603050405020304" pitchFamily="18" charset="0"/>
                <a:cs typeface="Times New Roman" panose="02020603050405020304" pitchFamily="18" charset="0"/>
              </a:rPr>
            </a:br>
            <a:r>
              <a:rPr lang="en-US" altLang="en-US" sz="1800" dirty="0">
                <a:latin typeface="Times New Roman" panose="02020603050405020304" pitchFamily="18" charset="0"/>
                <a:cs typeface="Times New Roman" panose="02020603050405020304" pitchFamily="18" charset="0"/>
              </a:rPr>
              <a:t>        single replacement/redox reaction.  </a:t>
            </a: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4400" dirty="0">
                <a:latin typeface="Times New Roman" panose="02020603050405020304" pitchFamily="18" charset="0"/>
                <a:cs typeface="Times New Roman" panose="02020603050405020304" pitchFamily="18" charset="0"/>
              </a:rPr>
              <a:t>Mg</a:t>
            </a:r>
            <a:r>
              <a:rPr lang="en-US" altLang="en-US" sz="44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4400" dirty="0">
                <a:latin typeface="Times New Roman" panose="02020603050405020304" pitchFamily="18" charset="0"/>
                <a:cs typeface="Times New Roman" panose="02020603050405020304" pitchFamily="18" charset="0"/>
              </a:rPr>
              <a:t>  + 2H</a:t>
            </a:r>
            <a:r>
              <a:rPr lang="en-US" altLang="en-US" sz="4400" baseline="30000" dirty="0">
                <a:latin typeface="Times New Roman" panose="02020603050405020304" pitchFamily="18" charset="0"/>
                <a:cs typeface="Times New Roman" panose="02020603050405020304" pitchFamily="18" charset="0"/>
              </a:rPr>
              <a:t>+1</a:t>
            </a:r>
            <a:r>
              <a:rPr lang="en-US" altLang="en-US" sz="4400" dirty="0">
                <a:latin typeface="Times New Roman" panose="02020603050405020304" pitchFamily="18" charset="0"/>
                <a:cs typeface="Times New Roman" panose="02020603050405020304" pitchFamily="18" charset="0"/>
              </a:rPr>
              <a:t>Cl</a:t>
            </a:r>
            <a:r>
              <a:rPr lang="en-US" altLang="en-US" sz="4400" baseline="30000" dirty="0">
                <a:latin typeface="Times New Roman" panose="02020603050405020304" pitchFamily="18" charset="0"/>
                <a:cs typeface="Times New Roman" panose="02020603050405020304" pitchFamily="18" charset="0"/>
              </a:rPr>
              <a:t>-1</a:t>
            </a:r>
            <a:r>
              <a:rPr lang="en-US" altLang="en-US" sz="4400" dirty="0">
                <a:latin typeface="Times New Roman" panose="02020603050405020304" pitchFamily="18" charset="0"/>
                <a:cs typeface="Times New Roman" panose="02020603050405020304" pitchFamily="18" charset="0"/>
              </a:rPr>
              <a:t>  →  Mg</a:t>
            </a:r>
            <a:r>
              <a:rPr lang="en-US" altLang="en-US" sz="4400" baseline="30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cs typeface="Times New Roman" panose="02020603050405020304" pitchFamily="18" charset="0"/>
              </a:rPr>
              <a:t>Cl</a:t>
            </a:r>
            <a:r>
              <a:rPr lang="en-US" altLang="en-US" sz="4400" baseline="30000" dirty="0">
                <a:latin typeface="Times New Roman" panose="02020603050405020304" pitchFamily="18" charset="0"/>
                <a:cs typeface="Times New Roman" panose="02020603050405020304" pitchFamily="18" charset="0"/>
              </a:rPr>
              <a:t>-1</a:t>
            </a:r>
            <a:r>
              <a:rPr lang="en-US" altLang="en-US" sz="4400" baseline="-25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cs typeface="Times New Roman" panose="02020603050405020304" pitchFamily="18" charset="0"/>
              </a:rPr>
              <a:t> + H</a:t>
            </a:r>
            <a:r>
              <a:rPr lang="en-US" altLang="en-US" sz="4400" baseline="-25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ea typeface="Verdana" panose="020B0604030504040204" pitchFamily="34" charset="0"/>
                <a:cs typeface="Times New Roman" panose="02020603050405020304" pitchFamily="18" charset="0"/>
              </a:rPr>
              <a:t>°</a:t>
            </a:r>
            <a:endParaRPr lang="en-US" altLang="en-US" sz="4400" baseline="-25000"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4400" baseline="-250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400" dirty="0">
                <a:solidFill>
                  <a:srgbClr val="FF0000"/>
                </a:solidFill>
                <a:latin typeface="Times New Roman" panose="02020603050405020304" pitchFamily="18" charset="0"/>
                <a:cs typeface="Times New Roman" panose="02020603050405020304" pitchFamily="18" charset="0"/>
              </a:rPr>
              <a:t>      ½ox:   </a:t>
            </a:r>
            <a:endParaRPr lang="en-US" altLang="en-US" sz="4400" baseline="30000"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44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400" dirty="0">
                <a:solidFill>
                  <a:srgbClr val="002060"/>
                </a:solidFill>
                <a:latin typeface="Times New Roman" panose="02020603050405020304" pitchFamily="18" charset="0"/>
                <a:cs typeface="Times New Roman" panose="02020603050405020304" pitchFamily="18" charset="0"/>
              </a:rPr>
              <a:t>     ½red:   </a:t>
            </a:r>
          </a:p>
        </p:txBody>
      </p:sp>
    </p:spTree>
    <p:extLst>
      <p:ext uri="{BB962C8B-B14F-4D97-AF65-F5344CB8AC3E}">
        <p14:creationId xmlns:p14="http://schemas.microsoft.com/office/powerpoint/2010/main" val="512227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1172" y="22225"/>
            <a:ext cx="9144000" cy="4267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Times New Roman" panose="02020603050405020304" pitchFamily="18" charset="0"/>
                <a:cs typeface="Times New Roman" panose="02020603050405020304" pitchFamily="18" charset="0"/>
              </a:rPr>
              <a:t> 24.  First write in the charges to this balanced equation, then show the half reactions for this</a:t>
            </a:r>
            <a:br>
              <a:rPr lang="en-US" altLang="en-US" sz="1800" dirty="0">
                <a:latin typeface="Times New Roman" panose="02020603050405020304" pitchFamily="18" charset="0"/>
                <a:cs typeface="Times New Roman" panose="02020603050405020304" pitchFamily="18" charset="0"/>
              </a:rPr>
            </a:br>
            <a:r>
              <a:rPr lang="en-US" altLang="en-US" sz="1800" dirty="0">
                <a:latin typeface="Times New Roman" panose="02020603050405020304" pitchFamily="18" charset="0"/>
                <a:cs typeface="Times New Roman" panose="02020603050405020304" pitchFamily="18" charset="0"/>
              </a:rPr>
              <a:t>        single replacement/redox reaction.  </a:t>
            </a: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4400" dirty="0">
                <a:latin typeface="Times New Roman" panose="02020603050405020304" pitchFamily="18" charset="0"/>
                <a:cs typeface="Times New Roman" panose="02020603050405020304" pitchFamily="18" charset="0"/>
              </a:rPr>
              <a:t>Mg</a:t>
            </a:r>
            <a:r>
              <a:rPr lang="en-US" altLang="en-US" sz="44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4400" dirty="0">
                <a:latin typeface="Times New Roman" panose="02020603050405020304" pitchFamily="18" charset="0"/>
                <a:cs typeface="Times New Roman" panose="02020603050405020304" pitchFamily="18" charset="0"/>
              </a:rPr>
              <a:t>  + 2H</a:t>
            </a:r>
            <a:r>
              <a:rPr lang="en-US" altLang="en-US" sz="4400" baseline="30000" dirty="0">
                <a:latin typeface="Times New Roman" panose="02020603050405020304" pitchFamily="18" charset="0"/>
                <a:cs typeface="Times New Roman" panose="02020603050405020304" pitchFamily="18" charset="0"/>
              </a:rPr>
              <a:t>+1</a:t>
            </a:r>
            <a:r>
              <a:rPr lang="en-US" altLang="en-US" sz="4400" dirty="0">
                <a:latin typeface="Times New Roman" panose="02020603050405020304" pitchFamily="18" charset="0"/>
                <a:cs typeface="Times New Roman" panose="02020603050405020304" pitchFamily="18" charset="0"/>
              </a:rPr>
              <a:t>Cl</a:t>
            </a:r>
            <a:r>
              <a:rPr lang="en-US" altLang="en-US" sz="4400" baseline="30000" dirty="0">
                <a:latin typeface="Times New Roman" panose="02020603050405020304" pitchFamily="18" charset="0"/>
                <a:cs typeface="Times New Roman" panose="02020603050405020304" pitchFamily="18" charset="0"/>
              </a:rPr>
              <a:t>-1</a:t>
            </a:r>
            <a:r>
              <a:rPr lang="en-US" altLang="en-US" sz="4400" dirty="0">
                <a:latin typeface="Times New Roman" panose="02020603050405020304" pitchFamily="18" charset="0"/>
                <a:cs typeface="Times New Roman" panose="02020603050405020304" pitchFamily="18" charset="0"/>
              </a:rPr>
              <a:t>  →  Mg</a:t>
            </a:r>
            <a:r>
              <a:rPr lang="en-US" altLang="en-US" sz="4400" baseline="30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cs typeface="Times New Roman" panose="02020603050405020304" pitchFamily="18" charset="0"/>
              </a:rPr>
              <a:t>Cl</a:t>
            </a:r>
            <a:r>
              <a:rPr lang="en-US" altLang="en-US" sz="4400" baseline="30000" dirty="0">
                <a:latin typeface="Times New Roman" panose="02020603050405020304" pitchFamily="18" charset="0"/>
                <a:cs typeface="Times New Roman" panose="02020603050405020304" pitchFamily="18" charset="0"/>
              </a:rPr>
              <a:t>-1</a:t>
            </a:r>
            <a:r>
              <a:rPr lang="en-US" altLang="en-US" sz="4400" baseline="-25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cs typeface="Times New Roman" panose="02020603050405020304" pitchFamily="18" charset="0"/>
              </a:rPr>
              <a:t> + H</a:t>
            </a:r>
            <a:r>
              <a:rPr lang="en-US" altLang="en-US" sz="4400" baseline="-25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ea typeface="Verdana" panose="020B0604030504040204" pitchFamily="34" charset="0"/>
                <a:cs typeface="Times New Roman" panose="02020603050405020304" pitchFamily="18" charset="0"/>
              </a:rPr>
              <a:t>°</a:t>
            </a:r>
            <a:endParaRPr lang="en-US" altLang="en-US" sz="4400" baseline="-25000"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4400" baseline="-250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400" dirty="0">
                <a:solidFill>
                  <a:srgbClr val="FF0000"/>
                </a:solidFill>
                <a:latin typeface="Times New Roman" panose="02020603050405020304" pitchFamily="18" charset="0"/>
                <a:cs typeface="Times New Roman" panose="02020603050405020304" pitchFamily="18" charset="0"/>
              </a:rPr>
              <a:t>      </a:t>
            </a:r>
            <a:r>
              <a:rPr lang="en-US" altLang="en-US" sz="4800" dirty="0">
                <a:solidFill>
                  <a:srgbClr val="FF0000"/>
                </a:solidFill>
                <a:latin typeface="Times New Roman" panose="02020603050405020304" pitchFamily="18" charset="0"/>
                <a:cs typeface="Times New Roman" panose="02020603050405020304" pitchFamily="18" charset="0"/>
              </a:rPr>
              <a:t>½ox: Mg° →  Mg</a:t>
            </a:r>
            <a:r>
              <a:rPr lang="en-US" altLang="en-US" sz="4800" baseline="30000" dirty="0">
                <a:solidFill>
                  <a:srgbClr val="FF0000"/>
                </a:solidFill>
                <a:latin typeface="Times New Roman" panose="02020603050405020304" pitchFamily="18" charset="0"/>
                <a:cs typeface="Times New Roman" panose="02020603050405020304" pitchFamily="18" charset="0"/>
              </a:rPr>
              <a:t>+2</a:t>
            </a:r>
            <a:r>
              <a:rPr lang="en-US" altLang="en-US" sz="4800" dirty="0">
                <a:solidFill>
                  <a:srgbClr val="FF0000"/>
                </a:solidFill>
                <a:latin typeface="Times New Roman" panose="02020603050405020304" pitchFamily="18" charset="0"/>
                <a:cs typeface="Times New Roman" panose="02020603050405020304" pitchFamily="18" charset="0"/>
              </a:rPr>
              <a:t>  + 2e</a:t>
            </a:r>
            <a:r>
              <a:rPr lang="en-US" altLang="en-US" sz="4800" baseline="30000" dirty="0">
                <a:solidFill>
                  <a:srgbClr val="FF0000"/>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48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800" dirty="0">
                <a:solidFill>
                  <a:srgbClr val="002060"/>
                </a:solidFill>
                <a:latin typeface="Times New Roman" panose="02020603050405020304" pitchFamily="18" charset="0"/>
                <a:cs typeface="Times New Roman" panose="02020603050405020304" pitchFamily="18" charset="0"/>
              </a:rPr>
              <a:t>     ½red:   </a:t>
            </a:r>
          </a:p>
        </p:txBody>
      </p:sp>
    </p:spTree>
    <p:extLst>
      <p:ext uri="{BB962C8B-B14F-4D97-AF65-F5344CB8AC3E}">
        <p14:creationId xmlns:p14="http://schemas.microsoft.com/office/powerpoint/2010/main" val="1030128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1172" y="22225"/>
            <a:ext cx="9144000" cy="4360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Times New Roman" panose="02020603050405020304" pitchFamily="18" charset="0"/>
                <a:cs typeface="Times New Roman" panose="02020603050405020304" pitchFamily="18" charset="0"/>
              </a:rPr>
              <a:t> 24.  First write in the charges to this balanced equation, then show the half reactions for this</a:t>
            </a:r>
            <a:br>
              <a:rPr lang="en-US" altLang="en-US" sz="1800" dirty="0">
                <a:latin typeface="Times New Roman" panose="02020603050405020304" pitchFamily="18" charset="0"/>
                <a:cs typeface="Times New Roman" panose="02020603050405020304" pitchFamily="18" charset="0"/>
              </a:rPr>
            </a:br>
            <a:r>
              <a:rPr lang="en-US" altLang="en-US" sz="1800" dirty="0">
                <a:latin typeface="Times New Roman" panose="02020603050405020304" pitchFamily="18" charset="0"/>
                <a:cs typeface="Times New Roman" panose="02020603050405020304" pitchFamily="18" charset="0"/>
              </a:rPr>
              <a:t>        single replacement/redox reaction.  </a:t>
            </a: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4400" dirty="0">
                <a:latin typeface="Times New Roman" panose="02020603050405020304" pitchFamily="18" charset="0"/>
                <a:cs typeface="Times New Roman" panose="02020603050405020304" pitchFamily="18" charset="0"/>
              </a:rPr>
              <a:t>Mg</a:t>
            </a:r>
            <a:r>
              <a:rPr lang="en-US" altLang="en-US" sz="44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4400" dirty="0">
                <a:latin typeface="Times New Roman" panose="02020603050405020304" pitchFamily="18" charset="0"/>
                <a:cs typeface="Times New Roman" panose="02020603050405020304" pitchFamily="18" charset="0"/>
              </a:rPr>
              <a:t>  + 2H</a:t>
            </a:r>
            <a:r>
              <a:rPr lang="en-US" altLang="en-US" sz="4400" baseline="30000" dirty="0">
                <a:latin typeface="Times New Roman" panose="02020603050405020304" pitchFamily="18" charset="0"/>
                <a:cs typeface="Times New Roman" panose="02020603050405020304" pitchFamily="18" charset="0"/>
              </a:rPr>
              <a:t>+1</a:t>
            </a:r>
            <a:r>
              <a:rPr lang="en-US" altLang="en-US" sz="4400" dirty="0">
                <a:latin typeface="Times New Roman" panose="02020603050405020304" pitchFamily="18" charset="0"/>
                <a:cs typeface="Times New Roman" panose="02020603050405020304" pitchFamily="18" charset="0"/>
              </a:rPr>
              <a:t>Cl</a:t>
            </a:r>
            <a:r>
              <a:rPr lang="en-US" altLang="en-US" sz="4400" baseline="30000" dirty="0">
                <a:latin typeface="Times New Roman" panose="02020603050405020304" pitchFamily="18" charset="0"/>
                <a:cs typeface="Times New Roman" panose="02020603050405020304" pitchFamily="18" charset="0"/>
              </a:rPr>
              <a:t>-1</a:t>
            </a:r>
            <a:r>
              <a:rPr lang="en-US" altLang="en-US" sz="4400" dirty="0">
                <a:latin typeface="Times New Roman" panose="02020603050405020304" pitchFamily="18" charset="0"/>
                <a:cs typeface="Times New Roman" panose="02020603050405020304" pitchFamily="18" charset="0"/>
              </a:rPr>
              <a:t>  →  Mg</a:t>
            </a:r>
            <a:r>
              <a:rPr lang="en-US" altLang="en-US" sz="4400" baseline="30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cs typeface="Times New Roman" panose="02020603050405020304" pitchFamily="18" charset="0"/>
              </a:rPr>
              <a:t>Cl</a:t>
            </a:r>
            <a:r>
              <a:rPr lang="en-US" altLang="en-US" sz="4400" baseline="30000" dirty="0">
                <a:latin typeface="Times New Roman" panose="02020603050405020304" pitchFamily="18" charset="0"/>
                <a:cs typeface="Times New Roman" panose="02020603050405020304" pitchFamily="18" charset="0"/>
              </a:rPr>
              <a:t>-1</a:t>
            </a:r>
            <a:r>
              <a:rPr lang="en-US" altLang="en-US" sz="4400" baseline="-25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cs typeface="Times New Roman" panose="02020603050405020304" pitchFamily="18" charset="0"/>
              </a:rPr>
              <a:t> + H</a:t>
            </a:r>
            <a:r>
              <a:rPr lang="en-US" altLang="en-US" sz="4400" baseline="-25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ea typeface="Verdana" panose="020B0604030504040204" pitchFamily="34" charset="0"/>
                <a:cs typeface="Times New Roman" panose="02020603050405020304" pitchFamily="18" charset="0"/>
              </a:rPr>
              <a:t>°</a:t>
            </a:r>
            <a:endParaRPr lang="en-US" altLang="en-US" sz="4400" baseline="-25000" dirty="0">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en-US" altLang="en-US" sz="4400" baseline="-250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400" dirty="0">
                <a:solidFill>
                  <a:srgbClr val="FF0000"/>
                </a:solidFill>
                <a:latin typeface="Times New Roman" panose="02020603050405020304" pitchFamily="18" charset="0"/>
                <a:cs typeface="Times New Roman" panose="02020603050405020304" pitchFamily="18" charset="0"/>
              </a:rPr>
              <a:t>      </a:t>
            </a:r>
            <a:r>
              <a:rPr lang="en-US" altLang="en-US" sz="4800" dirty="0">
                <a:solidFill>
                  <a:srgbClr val="FF0000"/>
                </a:solidFill>
                <a:latin typeface="Times New Roman" panose="02020603050405020304" pitchFamily="18" charset="0"/>
                <a:cs typeface="Times New Roman" panose="02020603050405020304" pitchFamily="18" charset="0"/>
              </a:rPr>
              <a:t>½ox: Mg° →  Mg</a:t>
            </a:r>
            <a:r>
              <a:rPr lang="en-US" altLang="en-US" sz="4800" baseline="30000" dirty="0">
                <a:solidFill>
                  <a:srgbClr val="FF0000"/>
                </a:solidFill>
                <a:latin typeface="Times New Roman" panose="02020603050405020304" pitchFamily="18" charset="0"/>
                <a:cs typeface="Times New Roman" panose="02020603050405020304" pitchFamily="18" charset="0"/>
              </a:rPr>
              <a:t>+2</a:t>
            </a:r>
            <a:r>
              <a:rPr lang="en-US" altLang="en-US" sz="4800" dirty="0">
                <a:solidFill>
                  <a:srgbClr val="FF0000"/>
                </a:solidFill>
                <a:latin typeface="Times New Roman" panose="02020603050405020304" pitchFamily="18" charset="0"/>
                <a:cs typeface="Times New Roman" panose="02020603050405020304" pitchFamily="18" charset="0"/>
              </a:rPr>
              <a:t>  + 2e</a:t>
            </a:r>
            <a:r>
              <a:rPr lang="en-US" altLang="en-US" sz="4800" baseline="30000" dirty="0">
                <a:solidFill>
                  <a:srgbClr val="FF0000"/>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48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800" dirty="0">
                <a:solidFill>
                  <a:srgbClr val="002060"/>
                </a:solidFill>
                <a:latin typeface="Times New Roman" panose="02020603050405020304" pitchFamily="18" charset="0"/>
                <a:cs typeface="Times New Roman" panose="02020603050405020304" pitchFamily="18" charset="0"/>
              </a:rPr>
              <a:t>     </a:t>
            </a:r>
            <a:r>
              <a:rPr lang="en-US" altLang="en-US" sz="5400" dirty="0">
                <a:solidFill>
                  <a:srgbClr val="002060"/>
                </a:solidFill>
                <a:latin typeface="Times New Roman" panose="02020603050405020304" pitchFamily="18" charset="0"/>
                <a:cs typeface="Times New Roman" panose="02020603050405020304" pitchFamily="18" charset="0"/>
              </a:rPr>
              <a:t>½red:  2H</a:t>
            </a:r>
            <a:r>
              <a:rPr lang="en-US" altLang="en-US" sz="5400" baseline="30000" dirty="0">
                <a:solidFill>
                  <a:srgbClr val="002060"/>
                </a:solidFill>
                <a:latin typeface="Times New Roman" panose="02020603050405020304" pitchFamily="18" charset="0"/>
                <a:cs typeface="Times New Roman" panose="02020603050405020304" pitchFamily="18" charset="0"/>
              </a:rPr>
              <a:t>+1</a:t>
            </a:r>
            <a:r>
              <a:rPr lang="en-US" altLang="en-US" sz="5400" dirty="0">
                <a:solidFill>
                  <a:srgbClr val="002060"/>
                </a:solidFill>
                <a:latin typeface="Times New Roman" panose="02020603050405020304" pitchFamily="18" charset="0"/>
                <a:cs typeface="Times New Roman" panose="02020603050405020304" pitchFamily="18" charset="0"/>
              </a:rPr>
              <a:t> + 2e</a:t>
            </a:r>
            <a:r>
              <a:rPr lang="en-US" altLang="en-US" sz="5400" baseline="30000" dirty="0">
                <a:solidFill>
                  <a:srgbClr val="002060"/>
                </a:solidFill>
                <a:latin typeface="Times New Roman" panose="02020603050405020304" pitchFamily="18" charset="0"/>
                <a:cs typeface="Times New Roman" panose="02020603050405020304" pitchFamily="18" charset="0"/>
              </a:rPr>
              <a:t>-1</a:t>
            </a:r>
            <a:r>
              <a:rPr lang="en-US" altLang="en-US" sz="5400" dirty="0">
                <a:solidFill>
                  <a:srgbClr val="002060"/>
                </a:solidFill>
                <a:latin typeface="Times New Roman" panose="02020603050405020304" pitchFamily="18" charset="0"/>
                <a:cs typeface="Times New Roman" panose="02020603050405020304" pitchFamily="18" charset="0"/>
              </a:rPr>
              <a:t> </a:t>
            </a:r>
            <a:r>
              <a:rPr lang="en-US" altLang="en-US" sz="5400" dirty="0">
                <a:solidFill>
                  <a:srgbClr val="000099"/>
                </a:solidFill>
                <a:latin typeface="Times New Roman" panose="02020603050405020304" pitchFamily="18" charset="0"/>
                <a:cs typeface="Times New Roman" panose="02020603050405020304" pitchFamily="18" charset="0"/>
              </a:rPr>
              <a:t>→</a:t>
            </a:r>
            <a:r>
              <a:rPr lang="en-US" altLang="en-US" sz="5400" dirty="0">
                <a:solidFill>
                  <a:srgbClr val="002060"/>
                </a:solidFill>
                <a:latin typeface="Times New Roman" panose="02020603050405020304" pitchFamily="18" charset="0"/>
                <a:cs typeface="Times New Roman" panose="02020603050405020304" pitchFamily="18" charset="0"/>
              </a:rPr>
              <a:t>  H</a:t>
            </a:r>
            <a:r>
              <a:rPr lang="en-US" altLang="en-US" sz="5400" baseline="-25000" dirty="0">
                <a:solidFill>
                  <a:srgbClr val="002060"/>
                </a:solidFill>
                <a:latin typeface="Times New Roman" panose="02020603050405020304" pitchFamily="18" charset="0"/>
                <a:cs typeface="Times New Roman" panose="02020603050405020304" pitchFamily="18" charset="0"/>
              </a:rPr>
              <a:t>2</a:t>
            </a:r>
            <a:r>
              <a:rPr lang="en-US" altLang="en-US" sz="5400" dirty="0">
                <a:solidFill>
                  <a:srgbClr val="002060"/>
                </a:solidFill>
                <a:latin typeface="Times New Roman" panose="02020603050405020304" pitchFamily="18" charset="0"/>
                <a:cs typeface="Times New Roman" panose="02020603050405020304" pitchFamily="18" charset="0"/>
              </a:rPr>
              <a:t>° </a:t>
            </a:r>
            <a:endParaRPr lang="en-US" altLang="en-US" sz="4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0547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Box 5"/>
          <p:cNvSpPr txBox="1">
            <a:spLocks noChangeArrowheads="1"/>
          </p:cNvSpPr>
          <p:nvPr/>
        </p:nvSpPr>
        <p:spPr bwMode="auto">
          <a:xfrm>
            <a:off x="0" y="0"/>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dirty="0">
                <a:latin typeface="Times New Roman" panose="02020603050405020304" pitchFamily="18" charset="0"/>
                <a:cs typeface="Times New Roman" panose="02020603050405020304" pitchFamily="18" charset="0"/>
              </a:rPr>
              <a:t>25.  Here, the Mg atoms are oxidized into</a:t>
            </a:r>
            <a:br>
              <a:rPr lang="en-US" altLang="en-US" sz="3600" dirty="0">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        _____________.</a:t>
            </a:r>
            <a:br>
              <a:rPr lang="en-US" altLang="en-US" sz="3600" dirty="0">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        The H</a:t>
            </a:r>
            <a:r>
              <a:rPr lang="en-US" altLang="en-US" sz="3600" baseline="30000" dirty="0">
                <a:latin typeface="Times New Roman" panose="02020603050405020304" pitchFamily="18" charset="0"/>
                <a:cs typeface="Times New Roman" panose="02020603050405020304" pitchFamily="18" charset="0"/>
              </a:rPr>
              <a:t>+1</a:t>
            </a:r>
            <a:r>
              <a:rPr lang="en-US" altLang="en-US" sz="3600" dirty="0">
                <a:latin typeface="Times New Roman" panose="02020603050405020304" pitchFamily="18" charset="0"/>
                <a:cs typeface="Times New Roman" panose="02020603050405020304" pitchFamily="18" charset="0"/>
              </a:rPr>
              <a:t> cations are reduced to __________</a:t>
            </a:r>
          </a:p>
          <a:p>
            <a:pPr algn="ctr" eaLnBrk="1" hangingPunct="1">
              <a:spcBef>
                <a:spcPct val="0"/>
              </a:spcBef>
              <a:buFontTx/>
              <a:buNone/>
            </a:pPr>
            <a:endParaRPr lang="en-US" altLang="en-US" sz="36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dirty="0">
                <a:latin typeface="Times New Roman" panose="02020603050405020304" pitchFamily="18" charset="0"/>
                <a:cs typeface="Times New Roman" panose="02020603050405020304" pitchFamily="18" charset="0"/>
              </a:rPr>
              <a:t>26.  In this case, ____ electrons are oxidized, </a:t>
            </a:r>
            <a:br>
              <a:rPr lang="en-US" altLang="en-US" sz="3600" dirty="0">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       so ____ electrons must be reduced.   </a:t>
            </a:r>
            <a:br>
              <a:rPr lang="en-US" altLang="en-US" sz="3600" dirty="0">
                <a:latin typeface="Times New Roman" panose="02020603050405020304" pitchFamily="18" charset="0"/>
                <a:cs typeface="Times New Roman" panose="02020603050405020304" pitchFamily="18" charset="0"/>
              </a:rPr>
            </a:br>
            <a:br>
              <a:rPr lang="en-US" altLang="en-US" sz="3600" dirty="0">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       The electron transfer MUST be in balance!</a:t>
            </a:r>
          </a:p>
        </p:txBody>
      </p:sp>
    </p:spTree>
    <p:extLst>
      <p:ext uri="{BB962C8B-B14F-4D97-AF65-F5344CB8AC3E}">
        <p14:creationId xmlns:p14="http://schemas.microsoft.com/office/powerpoint/2010/main" val="2166009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Box 5"/>
          <p:cNvSpPr txBox="1">
            <a:spLocks noChangeArrowheads="1"/>
          </p:cNvSpPr>
          <p:nvPr/>
        </p:nvSpPr>
        <p:spPr bwMode="auto">
          <a:xfrm>
            <a:off x="0" y="0"/>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dirty="0">
                <a:latin typeface="Times New Roman" panose="02020603050405020304" pitchFamily="18" charset="0"/>
                <a:cs typeface="Times New Roman" panose="02020603050405020304" pitchFamily="18" charset="0"/>
              </a:rPr>
              <a:t>25.  Here, the Mg atoms are oxidized into</a:t>
            </a:r>
            <a:br>
              <a:rPr lang="en-US" altLang="en-US" sz="3600" dirty="0">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       </a:t>
            </a:r>
            <a:r>
              <a:rPr lang="en-US" altLang="en-US" sz="3600" u="sng" dirty="0">
                <a:solidFill>
                  <a:srgbClr val="FF0000"/>
                </a:solidFill>
                <a:latin typeface="Times New Roman" panose="02020603050405020304" pitchFamily="18" charset="0"/>
                <a:cs typeface="Times New Roman" panose="02020603050405020304" pitchFamily="18" charset="0"/>
              </a:rPr>
              <a:t>Mg</a:t>
            </a:r>
            <a:r>
              <a:rPr lang="en-US" altLang="en-US" sz="3600" u="sng" baseline="30000" dirty="0">
                <a:solidFill>
                  <a:srgbClr val="FF0000"/>
                </a:solidFill>
                <a:latin typeface="Times New Roman" panose="02020603050405020304" pitchFamily="18" charset="0"/>
                <a:cs typeface="Times New Roman" panose="02020603050405020304" pitchFamily="18" charset="0"/>
              </a:rPr>
              <a:t>+2</a:t>
            </a:r>
            <a:r>
              <a:rPr lang="en-US" altLang="en-US" sz="3600" u="sng" dirty="0">
                <a:solidFill>
                  <a:srgbClr val="FF0000"/>
                </a:solidFill>
                <a:latin typeface="Times New Roman" panose="02020603050405020304" pitchFamily="18" charset="0"/>
                <a:cs typeface="Times New Roman" panose="02020603050405020304" pitchFamily="18" charset="0"/>
              </a:rPr>
              <a:t> cations</a:t>
            </a:r>
            <a:r>
              <a:rPr lang="en-US" altLang="en-US" sz="3600" dirty="0">
                <a:latin typeface="Times New Roman" panose="02020603050405020304" pitchFamily="18" charset="0"/>
                <a:cs typeface="Times New Roman" panose="02020603050405020304" pitchFamily="18" charset="0"/>
              </a:rPr>
              <a:t>.</a:t>
            </a:r>
            <a:br>
              <a:rPr lang="en-US" altLang="en-US" sz="3600" dirty="0">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       The H</a:t>
            </a:r>
            <a:r>
              <a:rPr lang="en-US" altLang="en-US" sz="3600" baseline="30000" dirty="0">
                <a:latin typeface="Times New Roman" panose="02020603050405020304" pitchFamily="18" charset="0"/>
                <a:cs typeface="Times New Roman" panose="02020603050405020304" pitchFamily="18" charset="0"/>
              </a:rPr>
              <a:t>+1</a:t>
            </a:r>
            <a:r>
              <a:rPr lang="en-US" altLang="en-US" sz="3600" dirty="0">
                <a:latin typeface="Times New Roman" panose="02020603050405020304" pitchFamily="18" charset="0"/>
                <a:cs typeface="Times New Roman" panose="02020603050405020304" pitchFamily="18" charset="0"/>
              </a:rPr>
              <a:t> cations are reduced to </a:t>
            </a:r>
            <a:r>
              <a:rPr lang="en-US" altLang="en-US" sz="3600" u="sng" dirty="0">
                <a:solidFill>
                  <a:srgbClr val="FF0000"/>
                </a:solidFill>
                <a:latin typeface="Times New Roman" panose="02020603050405020304" pitchFamily="18" charset="0"/>
                <a:cs typeface="Times New Roman" panose="02020603050405020304" pitchFamily="18" charset="0"/>
              </a:rPr>
              <a:t>H</a:t>
            </a:r>
            <a:r>
              <a:rPr lang="en-US" altLang="en-US" sz="3600" u="sng" baseline="-25000" dirty="0">
                <a:solidFill>
                  <a:srgbClr val="FF0000"/>
                </a:solidFill>
                <a:latin typeface="Times New Roman" panose="02020603050405020304" pitchFamily="18" charset="0"/>
                <a:cs typeface="Times New Roman" panose="02020603050405020304" pitchFamily="18" charset="0"/>
              </a:rPr>
              <a:t>2</a:t>
            </a:r>
            <a:r>
              <a:rPr lang="en-US" altLang="en-US" sz="3600" u="sng" dirty="0">
                <a:solidFill>
                  <a:srgbClr val="FF0000"/>
                </a:solidFill>
                <a:latin typeface="Times New Roman" panose="02020603050405020304" pitchFamily="18" charset="0"/>
                <a:cs typeface="Times New Roman" panose="02020603050405020304" pitchFamily="18" charset="0"/>
              </a:rPr>
              <a:t>° atoms</a:t>
            </a:r>
          </a:p>
          <a:p>
            <a:pPr algn="ctr" eaLnBrk="1" hangingPunct="1">
              <a:spcBef>
                <a:spcPct val="0"/>
              </a:spcBef>
              <a:buFontTx/>
              <a:buNone/>
            </a:pPr>
            <a:endParaRPr lang="en-US" altLang="en-US" sz="36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dirty="0">
                <a:latin typeface="Times New Roman" panose="02020603050405020304" pitchFamily="18" charset="0"/>
                <a:cs typeface="Times New Roman" panose="02020603050405020304" pitchFamily="18" charset="0"/>
              </a:rPr>
              <a:t>26.  In this case, </a:t>
            </a:r>
            <a:r>
              <a:rPr lang="en-US" altLang="en-US" sz="3600" u="sng" dirty="0">
                <a:solidFill>
                  <a:srgbClr val="FF0000"/>
                </a:solidFill>
                <a:latin typeface="Times New Roman" panose="02020603050405020304" pitchFamily="18" charset="0"/>
                <a:cs typeface="Times New Roman" panose="02020603050405020304" pitchFamily="18" charset="0"/>
              </a:rPr>
              <a:t>2</a:t>
            </a:r>
            <a:r>
              <a:rPr lang="en-US" altLang="en-US" sz="3600" dirty="0">
                <a:latin typeface="Times New Roman" panose="02020603050405020304" pitchFamily="18" charset="0"/>
                <a:cs typeface="Times New Roman" panose="02020603050405020304" pitchFamily="18" charset="0"/>
              </a:rPr>
              <a:t> electrons are oxidized, </a:t>
            </a:r>
            <a:br>
              <a:rPr lang="en-US" altLang="en-US" sz="3600" dirty="0">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       so </a:t>
            </a:r>
            <a:r>
              <a:rPr lang="en-US" altLang="en-US" sz="3600" u="sng" dirty="0">
                <a:solidFill>
                  <a:srgbClr val="FF0000"/>
                </a:solidFill>
                <a:latin typeface="Times New Roman" panose="02020603050405020304" pitchFamily="18" charset="0"/>
                <a:cs typeface="Times New Roman" panose="02020603050405020304" pitchFamily="18" charset="0"/>
              </a:rPr>
              <a:t>2</a:t>
            </a:r>
            <a:r>
              <a:rPr lang="en-US" altLang="en-US" sz="3600" dirty="0">
                <a:latin typeface="Times New Roman" panose="02020603050405020304" pitchFamily="18" charset="0"/>
                <a:cs typeface="Times New Roman" panose="02020603050405020304" pitchFamily="18" charset="0"/>
              </a:rPr>
              <a:t> electrons must be reduced.   </a:t>
            </a:r>
            <a:br>
              <a:rPr lang="en-US" altLang="en-US" sz="3600" dirty="0">
                <a:latin typeface="Times New Roman" panose="02020603050405020304" pitchFamily="18" charset="0"/>
                <a:cs typeface="Times New Roman" panose="02020603050405020304" pitchFamily="18" charset="0"/>
              </a:rPr>
            </a:br>
            <a:br>
              <a:rPr lang="en-US" altLang="en-US" sz="3600" dirty="0">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       The electron transfer MUST be in balance!</a:t>
            </a:r>
          </a:p>
        </p:txBody>
      </p:sp>
    </p:spTree>
    <p:extLst>
      <p:ext uri="{BB962C8B-B14F-4D97-AF65-F5344CB8AC3E}">
        <p14:creationId xmlns:p14="http://schemas.microsoft.com/office/powerpoint/2010/main" val="3614801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0" y="76200"/>
            <a:ext cx="9144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latin typeface="Times New Roman" panose="02020603050405020304" pitchFamily="18" charset="0"/>
                <a:cs typeface="Times New Roman" panose="02020603050405020304" pitchFamily="18" charset="0"/>
              </a:rPr>
              <a:t>5.  In the old days,</a:t>
            </a:r>
          </a:p>
          <a:p>
            <a:pPr eaLnBrk="1" hangingPunct="1">
              <a:spcBef>
                <a:spcPct val="0"/>
              </a:spcBef>
              <a:buFontTx/>
              <a:buNone/>
            </a:pPr>
            <a:endParaRPr lang="en-US" altLang="en-US" sz="40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000" dirty="0">
                <a:latin typeface="Times New Roman" panose="02020603050405020304" pitchFamily="18" charset="0"/>
                <a:cs typeface="Times New Roman" panose="02020603050405020304" pitchFamily="18" charset="0"/>
              </a:rPr>
              <a:t>Oxidation meant </a:t>
            </a:r>
            <a:r>
              <a:rPr lang="en-US" altLang="en-US" sz="4000" dirty="0">
                <a:solidFill>
                  <a:srgbClr val="FF0000"/>
                </a:solidFill>
                <a:latin typeface="Times New Roman" panose="02020603050405020304" pitchFamily="18" charset="0"/>
                <a:cs typeface="Times New Roman" panose="02020603050405020304" pitchFamily="18" charset="0"/>
              </a:rPr>
              <a:t>combining or bonding </a:t>
            </a:r>
            <a:br>
              <a:rPr lang="en-US" altLang="en-US" sz="4000" dirty="0">
                <a:solidFill>
                  <a:srgbClr val="FF0000"/>
                </a:solidFill>
                <a:latin typeface="Times New Roman" panose="02020603050405020304" pitchFamily="18" charset="0"/>
                <a:cs typeface="Times New Roman" panose="02020603050405020304" pitchFamily="18" charset="0"/>
              </a:rPr>
            </a:br>
            <a:r>
              <a:rPr lang="en-US" altLang="en-US" sz="4000" dirty="0">
                <a:solidFill>
                  <a:srgbClr val="FF0000"/>
                </a:solidFill>
                <a:latin typeface="Times New Roman" panose="02020603050405020304" pitchFamily="18" charset="0"/>
                <a:cs typeface="Times New Roman" panose="02020603050405020304" pitchFamily="18" charset="0"/>
              </a:rPr>
              <a:t>                            with oxygen atoms</a:t>
            </a:r>
            <a:endParaRPr lang="en-US" altLang="en-US" sz="40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40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000" dirty="0">
                <a:latin typeface="Times New Roman" panose="02020603050405020304" pitchFamily="18" charset="0"/>
                <a:cs typeface="Times New Roman" panose="02020603050405020304" pitchFamily="18" charset="0"/>
              </a:rPr>
              <a:t>Reduction meant </a:t>
            </a:r>
            <a:r>
              <a:rPr lang="en-US" altLang="en-US" sz="4000" dirty="0">
                <a:solidFill>
                  <a:srgbClr val="FF0000"/>
                </a:solidFill>
                <a:latin typeface="Times New Roman" panose="02020603050405020304" pitchFamily="18" charset="0"/>
                <a:cs typeface="Times New Roman" panose="02020603050405020304" pitchFamily="18" charset="0"/>
              </a:rPr>
              <a:t>un-bonding from </a:t>
            </a:r>
            <a:br>
              <a:rPr lang="en-US" altLang="en-US" sz="4000" dirty="0">
                <a:solidFill>
                  <a:srgbClr val="FF0000"/>
                </a:solidFill>
                <a:latin typeface="Times New Roman" panose="02020603050405020304" pitchFamily="18" charset="0"/>
                <a:cs typeface="Times New Roman" panose="02020603050405020304" pitchFamily="18" charset="0"/>
              </a:rPr>
            </a:br>
            <a:r>
              <a:rPr lang="en-US" altLang="en-US" sz="4000" dirty="0">
                <a:solidFill>
                  <a:srgbClr val="FF0000"/>
                </a:solidFill>
                <a:latin typeface="Times New Roman" panose="02020603050405020304" pitchFamily="18" charset="0"/>
                <a:cs typeface="Times New Roman" panose="02020603050405020304" pitchFamily="18" charset="0"/>
              </a:rPr>
              <a:t>                            oxygen atoms</a:t>
            </a:r>
          </a:p>
          <a:p>
            <a:pPr eaLnBrk="1" hangingPunct="1">
              <a:spcBef>
                <a:spcPct val="0"/>
              </a:spcBef>
              <a:buFontTx/>
              <a:buNone/>
            </a:pPr>
            <a:endParaRPr lang="en-US" altLang="en-US" sz="28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33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412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0"/>
            <a:ext cx="914400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latin typeface="Times New Roman" panose="02020603050405020304" pitchFamily="18" charset="0"/>
                <a:cs typeface="Times New Roman" panose="02020603050405020304" pitchFamily="18" charset="0"/>
              </a:rPr>
              <a:t>Write the balanced chemical reaction this reaction… </a:t>
            </a:r>
          </a:p>
          <a:p>
            <a:pPr eaLnBrk="1" hangingPunct="1">
              <a:spcBef>
                <a:spcPct val="0"/>
              </a:spcBef>
              <a:buFontTx/>
              <a:buNone/>
            </a:pPr>
            <a:endParaRPr lang="en-US" altLang="en-US" sz="28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3600" b="1" dirty="0">
                <a:latin typeface="Times New Roman" panose="02020603050405020304" pitchFamily="18" charset="0"/>
                <a:cs typeface="Times New Roman" panose="02020603050405020304" pitchFamily="18" charset="0"/>
              </a:rPr>
              <a:t>  27.  Sodium atoms + chlorine molecules  </a:t>
            </a:r>
            <a:br>
              <a:rPr lang="en-US" alt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         synthesize into table salt</a:t>
            </a:r>
          </a:p>
          <a:p>
            <a:pPr eaLnBrk="1" hangingPunct="1">
              <a:spcBef>
                <a:spcPct val="0"/>
              </a:spcBef>
              <a:buFontTx/>
              <a:buNone/>
            </a:pPr>
            <a:endParaRPr lang="en-US" altLang="en-US" sz="28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____________  + _____________ →  __________________</a:t>
            </a: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dirty="0">
                <a:solidFill>
                  <a:srgbClr val="FF0000"/>
                </a:solidFill>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3600" dirty="0">
                <a:solidFill>
                  <a:srgbClr val="FF0000"/>
                </a:solidFill>
                <a:latin typeface="Times New Roman" panose="02020603050405020304" pitchFamily="18" charset="0"/>
                <a:cs typeface="Times New Roman" panose="02020603050405020304" pitchFamily="18" charset="0"/>
              </a:rPr>
              <a:t>Now add the ionic charges.  </a:t>
            </a:r>
            <a:br>
              <a:rPr lang="en-US" altLang="en-US" sz="2800" b="1" dirty="0">
                <a:solidFill>
                  <a:srgbClr val="0070C0"/>
                </a:solidFill>
                <a:latin typeface="Verdana" pitchFamily="34" charset="0"/>
              </a:rPr>
            </a:br>
            <a:r>
              <a:rPr lang="en-US" altLang="en-US" sz="2800" b="1" dirty="0">
                <a:solidFill>
                  <a:srgbClr val="0070C0"/>
                </a:solidFill>
                <a:latin typeface="Verdana" pitchFamily="34"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0"/>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latin typeface="Times New Roman" panose="02020603050405020304" pitchFamily="18" charset="0"/>
                <a:cs typeface="Times New Roman" panose="02020603050405020304" pitchFamily="18" charset="0"/>
              </a:rPr>
              <a:t>27.  Sodium atoms + chlorine molecules  </a:t>
            </a:r>
            <a:br>
              <a:rPr lang="en-US" alt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         synthesize into table salt</a:t>
            </a:r>
            <a:br>
              <a:rPr lang="en-US" altLang="en-US" sz="3600" b="1" dirty="0">
                <a:latin typeface="Times New Roman" panose="02020603050405020304" pitchFamily="18" charset="0"/>
                <a:cs typeface="Times New Roman" panose="02020603050405020304" pitchFamily="18" charset="0"/>
              </a:rPr>
            </a:br>
            <a:r>
              <a:rPr lang="en-US" altLang="en-US" sz="1200" b="1" dirty="0">
                <a:latin typeface="Times New Roman" panose="02020603050405020304" pitchFamily="18" charset="0"/>
                <a:cs typeface="Times New Roman" panose="02020603050405020304" pitchFamily="18" charset="0"/>
              </a:rPr>
              <a:t> </a:t>
            </a:r>
            <a:endParaRPr lang="en-US" altLang="en-US" sz="80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7200" dirty="0">
                <a:latin typeface="Times New Roman" panose="02020603050405020304" pitchFamily="18" charset="0"/>
                <a:cs typeface="Times New Roman" panose="02020603050405020304" pitchFamily="18" charset="0"/>
              </a:rPr>
              <a:t>2Na + Cl</a:t>
            </a:r>
            <a:r>
              <a:rPr lang="en-US" altLang="en-US" sz="7200" baseline="-25000" dirty="0">
                <a:latin typeface="Times New Roman" panose="02020603050405020304" pitchFamily="18" charset="0"/>
                <a:cs typeface="Times New Roman" panose="02020603050405020304" pitchFamily="18" charset="0"/>
              </a:rPr>
              <a:t>2</a:t>
            </a:r>
            <a:r>
              <a:rPr lang="en-US" altLang="en-US" sz="7200" dirty="0">
                <a:latin typeface="Times New Roman" panose="02020603050405020304" pitchFamily="18" charset="0"/>
                <a:cs typeface="Times New Roman" panose="02020603050405020304" pitchFamily="18" charset="0"/>
              </a:rPr>
              <a:t> →  2NaCl</a:t>
            </a: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dirty="0">
                <a:solidFill>
                  <a:srgbClr val="FF0000"/>
                </a:solidFill>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3600" dirty="0">
                <a:solidFill>
                  <a:srgbClr val="FF0000"/>
                </a:solidFill>
                <a:latin typeface="Times New Roman" panose="02020603050405020304" pitchFamily="18" charset="0"/>
                <a:cs typeface="Times New Roman" panose="02020603050405020304" pitchFamily="18" charset="0"/>
              </a:rPr>
              <a:t>Now add the ionic charges.  </a:t>
            </a:r>
            <a:br>
              <a:rPr lang="en-US" altLang="en-US" sz="2800" b="1" dirty="0">
                <a:solidFill>
                  <a:srgbClr val="0070C0"/>
                </a:solidFill>
                <a:latin typeface="Verdana" pitchFamily="34" charset="0"/>
              </a:rPr>
            </a:br>
            <a:r>
              <a:rPr lang="en-US" altLang="en-US" sz="2800" b="1" dirty="0">
                <a:solidFill>
                  <a:srgbClr val="0070C0"/>
                </a:solidFill>
                <a:latin typeface="Verdana" pitchFamily="34" charset="0"/>
              </a:rPr>
              <a:t>               </a:t>
            </a:r>
          </a:p>
        </p:txBody>
      </p:sp>
    </p:spTree>
    <p:extLst>
      <p:ext uri="{BB962C8B-B14F-4D97-AF65-F5344CB8AC3E}">
        <p14:creationId xmlns:p14="http://schemas.microsoft.com/office/powerpoint/2010/main" val="3079417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0"/>
            <a:ext cx="91440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latin typeface="Times New Roman" panose="02020603050405020304" pitchFamily="18" charset="0"/>
                <a:cs typeface="Times New Roman" panose="02020603050405020304" pitchFamily="18" charset="0"/>
              </a:rPr>
              <a:t>27.  Sodium atoms + chlorine molecules  </a:t>
            </a:r>
            <a:br>
              <a:rPr lang="en-US" alt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         synthesize into table salt</a:t>
            </a:r>
            <a:br>
              <a:rPr lang="en-US" altLang="en-US" sz="3600" b="1" dirty="0">
                <a:latin typeface="Times New Roman" panose="02020603050405020304" pitchFamily="18" charset="0"/>
                <a:cs typeface="Times New Roman" panose="02020603050405020304" pitchFamily="18" charset="0"/>
              </a:rPr>
            </a:br>
            <a:r>
              <a:rPr lang="en-US" altLang="en-US" sz="1200" b="1" dirty="0">
                <a:latin typeface="Times New Roman" panose="02020603050405020304" pitchFamily="18" charset="0"/>
                <a:cs typeface="Times New Roman" panose="02020603050405020304" pitchFamily="18" charset="0"/>
              </a:rPr>
              <a:t> </a:t>
            </a:r>
            <a:endParaRPr lang="en-US" altLang="en-US" sz="80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6000" dirty="0">
                <a:latin typeface="Times New Roman" panose="02020603050405020304" pitchFamily="18" charset="0"/>
                <a:cs typeface="Times New Roman" panose="02020603050405020304" pitchFamily="18" charset="0"/>
              </a:rPr>
              <a:t>2Na</a:t>
            </a:r>
            <a:r>
              <a:rPr lang="en-US" altLang="en-US" sz="60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6000" dirty="0">
                <a:latin typeface="Times New Roman" panose="02020603050405020304" pitchFamily="18" charset="0"/>
                <a:cs typeface="Times New Roman" panose="02020603050405020304" pitchFamily="18" charset="0"/>
              </a:rPr>
              <a:t> + Cl</a:t>
            </a:r>
            <a:r>
              <a:rPr lang="en-US" altLang="en-US" sz="60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6000" baseline="-25000" dirty="0">
                <a:latin typeface="Times New Roman" panose="02020603050405020304" pitchFamily="18" charset="0"/>
                <a:cs typeface="Times New Roman" panose="02020603050405020304" pitchFamily="18" charset="0"/>
              </a:rPr>
              <a:t>2</a:t>
            </a:r>
            <a:r>
              <a:rPr lang="en-US" altLang="en-US" sz="6000" dirty="0">
                <a:latin typeface="Times New Roman" panose="02020603050405020304" pitchFamily="18" charset="0"/>
                <a:cs typeface="Times New Roman" panose="02020603050405020304" pitchFamily="18" charset="0"/>
              </a:rPr>
              <a:t> →  2Na</a:t>
            </a:r>
            <a:r>
              <a:rPr lang="en-US" altLang="en-US" sz="6000" baseline="30000" dirty="0">
                <a:latin typeface="Times New Roman" panose="02020603050405020304" pitchFamily="18" charset="0"/>
                <a:cs typeface="Times New Roman" panose="02020603050405020304" pitchFamily="18" charset="0"/>
              </a:rPr>
              <a:t>+1</a:t>
            </a:r>
            <a:r>
              <a:rPr lang="en-US" altLang="en-US" sz="6000" dirty="0">
                <a:latin typeface="Times New Roman" panose="02020603050405020304" pitchFamily="18" charset="0"/>
                <a:cs typeface="Times New Roman" panose="02020603050405020304" pitchFamily="18" charset="0"/>
              </a:rPr>
              <a:t>Cl</a:t>
            </a:r>
            <a:r>
              <a:rPr lang="en-US" altLang="en-US" sz="6000" baseline="30000" dirty="0">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dirty="0">
                <a:solidFill>
                  <a:srgbClr val="FF0000"/>
                </a:solidFill>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3600" dirty="0">
                <a:solidFill>
                  <a:srgbClr val="FF0000"/>
                </a:solidFill>
                <a:latin typeface="Times New Roman" panose="02020603050405020304" pitchFamily="18" charset="0"/>
                <a:cs typeface="Times New Roman" panose="02020603050405020304" pitchFamily="18" charset="0"/>
              </a:rPr>
              <a:t> Now work out the Half Reactions for Oxidation and reduction… </a:t>
            </a:r>
            <a:r>
              <a:rPr lang="en-US" altLang="en-US" sz="2800" b="1" dirty="0">
                <a:solidFill>
                  <a:srgbClr val="0070C0"/>
                </a:solidFill>
                <a:latin typeface="Verdana" pitchFamily="34" charset="0"/>
              </a:rPr>
              <a:t>               </a:t>
            </a:r>
          </a:p>
        </p:txBody>
      </p:sp>
    </p:spTree>
    <p:extLst>
      <p:ext uri="{BB962C8B-B14F-4D97-AF65-F5344CB8AC3E}">
        <p14:creationId xmlns:p14="http://schemas.microsoft.com/office/powerpoint/2010/main" val="4197750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7DD"/>
        </a:solidFill>
        <a:effectLst/>
      </p:bgPr>
    </p:bg>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0"/>
            <a:ext cx="91440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latin typeface="Times New Roman" panose="02020603050405020304" pitchFamily="18" charset="0"/>
                <a:cs typeface="Times New Roman" panose="02020603050405020304" pitchFamily="18" charset="0"/>
              </a:rPr>
              <a:t>27.  Sodium atoms + chlorine molecules  </a:t>
            </a:r>
            <a:br>
              <a:rPr lang="en-US" alt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         synthesize into table salt</a:t>
            </a:r>
            <a:br>
              <a:rPr lang="en-US" altLang="en-US" sz="3600" b="1" dirty="0">
                <a:latin typeface="Times New Roman" panose="02020603050405020304" pitchFamily="18" charset="0"/>
                <a:cs typeface="Times New Roman" panose="02020603050405020304" pitchFamily="18" charset="0"/>
              </a:rPr>
            </a:br>
            <a:r>
              <a:rPr lang="en-US" altLang="en-US" sz="1200" b="1" dirty="0">
                <a:latin typeface="Times New Roman" panose="02020603050405020304" pitchFamily="18" charset="0"/>
                <a:cs typeface="Times New Roman" panose="02020603050405020304" pitchFamily="18" charset="0"/>
              </a:rPr>
              <a:t> </a:t>
            </a:r>
            <a:endParaRPr lang="en-US" altLang="en-US" sz="80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6000" dirty="0">
                <a:latin typeface="Times New Roman" panose="02020603050405020304" pitchFamily="18" charset="0"/>
                <a:cs typeface="Times New Roman" panose="02020603050405020304" pitchFamily="18" charset="0"/>
              </a:rPr>
              <a:t>2Na</a:t>
            </a:r>
            <a:r>
              <a:rPr lang="en-US" altLang="en-US" sz="60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6000" dirty="0">
                <a:latin typeface="Times New Roman" panose="02020603050405020304" pitchFamily="18" charset="0"/>
                <a:cs typeface="Times New Roman" panose="02020603050405020304" pitchFamily="18" charset="0"/>
              </a:rPr>
              <a:t> + Cl</a:t>
            </a:r>
            <a:r>
              <a:rPr lang="en-US" altLang="en-US" sz="60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6000" baseline="-25000" dirty="0">
                <a:latin typeface="Times New Roman" panose="02020603050405020304" pitchFamily="18" charset="0"/>
                <a:cs typeface="Times New Roman" panose="02020603050405020304" pitchFamily="18" charset="0"/>
              </a:rPr>
              <a:t>2</a:t>
            </a:r>
            <a:r>
              <a:rPr lang="en-US" altLang="en-US" sz="6000" dirty="0">
                <a:latin typeface="Times New Roman" panose="02020603050405020304" pitchFamily="18" charset="0"/>
                <a:cs typeface="Times New Roman" panose="02020603050405020304" pitchFamily="18" charset="0"/>
              </a:rPr>
              <a:t> →  2Na</a:t>
            </a:r>
            <a:r>
              <a:rPr lang="en-US" altLang="en-US" sz="6000" baseline="30000" dirty="0">
                <a:latin typeface="Times New Roman" panose="02020603050405020304" pitchFamily="18" charset="0"/>
                <a:cs typeface="Times New Roman" panose="02020603050405020304" pitchFamily="18" charset="0"/>
              </a:rPr>
              <a:t>+1</a:t>
            </a:r>
            <a:r>
              <a:rPr lang="en-US" altLang="en-US" sz="6000" dirty="0">
                <a:latin typeface="Times New Roman" panose="02020603050405020304" pitchFamily="18" charset="0"/>
                <a:cs typeface="Times New Roman" panose="02020603050405020304" pitchFamily="18" charset="0"/>
              </a:rPr>
              <a:t>Cl</a:t>
            </a:r>
            <a:r>
              <a:rPr lang="en-US" altLang="en-US" sz="6000" baseline="30000" dirty="0">
                <a:latin typeface="Times New Roman" panose="02020603050405020304" pitchFamily="18" charset="0"/>
                <a:cs typeface="Times New Roman" panose="02020603050405020304" pitchFamily="18" charset="0"/>
              </a:rPr>
              <a:t>-1</a:t>
            </a:r>
            <a:br>
              <a:rPr lang="en-US" altLang="en-US" sz="6000" baseline="30000" dirty="0">
                <a:latin typeface="Times New Roman" panose="02020603050405020304" pitchFamily="18" charset="0"/>
                <a:cs typeface="Times New Roman" panose="02020603050405020304" pitchFamily="18" charset="0"/>
              </a:rPr>
            </a:br>
            <a:br>
              <a:rPr lang="en-US" altLang="en-US" sz="6000" baseline="30000" dirty="0">
                <a:latin typeface="Times New Roman" panose="02020603050405020304" pitchFamily="18" charset="0"/>
                <a:cs typeface="Times New Roman" panose="02020603050405020304" pitchFamily="18" charset="0"/>
              </a:rPr>
            </a:br>
            <a:r>
              <a:rPr lang="en-US" altLang="en-US" sz="6000" dirty="0">
                <a:solidFill>
                  <a:srgbClr val="FF0000"/>
                </a:solidFill>
                <a:latin typeface="Times New Roman" panose="02020603050405020304" pitchFamily="18" charset="0"/>
                <a:cs typeface="Times New Roman" panose="02020603050405020304" pitchFamily="18" charset="0"/>
              </a:rPr>
              <a:t>½ox:   </a:t>
            </a:r>
          </a:p>
          <a:p>
            <a:pPr eaLnBrk="1" hangingPunct="1">
              <a:spcBef>
                <a:spcPct val="0"/>
              </a:spcBef>
              <a:buFontTx/>
              <a:buNone/>
            </a:pPr>
            <a:endParaRPr lang="en-US" altLang="en-US" sz="3600" dirty="0">
              <a:latin typeface="Times New Roman" panose="02020603050405020304" pitchFamily="18" charset="0"/>
              <a:cs typeface="Times New Roman" panose="02020603050405020304" pitchFamily="18" charset="0"/>
            </a:endParaRPr>
          </a:p>
          <a:p>
            <a:pPr eaLnBrk="1" hangingPunct="1">
              <a:spcBef>
                <a:spcPct val="0"/>
              </a:spcBef>
              <a:buNone/>
            </a:pPr>
            <a:r>
              <a:rPr lang="en-US" altLang="en-US" sz="6000" dirty="0">
                <a:solidFill>
                  <a:srgbClr val="000099"/>
                </a:solidFill>
                <a:latin typeface="Times New Roman" panose="02020603050405020304" pitchFamily="18" charset="0"/>
                <a:cs typeface="Times New Roman" panose="02020603050405020304" pitchFamily="18" charset="0"/>
              </a:rPr>
              <a:t>½red:   </a:t>
            </a:r>
            <a:endParaRPr lang="en-US" altLang="en-US" sz="2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731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7DD"/>
        </a:solidFill>
        <a:effectLst/>
      </p:bgPr>
    </p:bg>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0"/>
            <a:ext cx="91440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latin typeface="Times New Roman" panose="02020603050405020304" pitchFamily="18" charset="0"/>
                <a:cs typeface="Times New Roman" panose="02020603050405020304" pitchFamily="18" charset="0"/>
              </a:rPr>
              <a:t>27.  Sodium atoms + chlorine molecules  </a:t>
            </a:r>
            <a:br>
              <a:rPr lang="en-US" alt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         synthesize into table salt</a:t>
            </a:r>
            <a:br>
              <a:rPr lang="en-US" altLang="en-US" sz="3600" b="1" dirty="0">
                <a:latin typeface="Times New Roman" panose="02020603050405020304" pitchFamily="18" charset="0"/>
                <a:cs typeface="Times New Roman" panose="02020603050405020304" pitchFamily="18" charset="0"/>
              </a:rPr>
            </a:br>
            <a:r>
              <a:rPr lang="en-US" altLang="en-US" sz="1200" b="1" dirty="0">
                <a:latin typeface="Times New Roman" panose="02020603050405020304" pitchFamily="18" charset="0"/>
                <a:cs typeface="Times New Roman" panose="02020603050405020304" pitchFamily="18" charset="0"/>
              </a:rPr>
              <a:t> </a:t>
            </a:r>
            <a:endParaRPr lang="en-US" altLang="en-US" sz="8000" dirty="0">
              <a:latin typeface="Times New Roman" panose="02020603050405020304" pitchFamily="18" charset="0"/>
              <a:cs typeface="Times New Roman" panose="02020603050405020304" pitchFamily="18" charset="0"/>
            </a:endParaRPr>
          </a:p>
          <a:p>
            <a:pPr eaLnBrk="1" hangingPunct="1">
              <a:spcBef>
                <a:spcPct val="0"/>
              </a:spcBef>
              <a:buNone/>
            </a:pPr>
            <a:r>
              <a:rPr lang="en-US" altLang="en-US" sz="6000" dirty="0">
                <a:latin typeface="Times New Roman" panose="02020603050405020304" pitchFamily="18" charset="0"/>
                <a:cs typeface="Times New Roman" panose="02020603050405020304" pitchFamily="18" charset="0"/>
              </a:rPr>
              <a:t>2Na</a:t>
            </a:r>
            <a:r>
              <a:rPr lang="en-US" altLang="en-US" sz="60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6000" dirty="0">
                <a:latin typeface="Times New Roman" panose="02020603050405020304" pitchFamily="18" charset="0"/>
                <a:cs typeface="Times New Roman" panose="02020603050405020304" pitchFamily="18" charset="0"/>
              </a:rPr>
              <a:t> + Cl</a:t>
            </a:r>
            <a:r>
              <a:rPr lang="en-US" altLang="en-US" sz="60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6000" baseline="-25000" dirty="0">
                <a:latin typeface="Times New Roman" panose="02020603050405020304" pitchFamily="18" charset="0"/>
                <a:cs typeface="Times New Roman" panose="02020603050405020304" pitchFamily="18" charset="0"/>
              </a:rPr>
              <a:t>2</a:t>
            </a:r>
            <a:r>
              <a:rPr lang="en-US" altLang="en-US" sz="6000" dirty="0">
                <a:latin typeface="Times New Roman" panose="02020603050405020304" pitchFamily="18" charset="0"/>
                <a:cs typeface="Times New Roman" panose="02020603050405020304" pitchFamily="18" charset="0"/>
              </a:rPr>
              <a:t> →  2Na</a:t>
            </a:r>
            <a:r>
              <a:rPr lang="en-US" altLang="en-US" sz="6000" baseline="30000" dirty="0">
                <a:latin typeface="Times New Roman" panose="02020603050405020304" pitchFamily="18" charset="0"/>
                <a:cs typeface="Times New Roman" panose="02020603050405020304" pitchFamily="18" charset="0"/>
              </a:rPr>
              <a:t>+1</a:t>
            </a:r>
            <a:r>
              <a:rPr lang="en-US" altLang="en-US" sz="6000" dirty="0">
                <a:latin typeface="Times New Roman" panose="02020603050405020304" pitchFamily="18" charset="0"/>
                <a:cs typeface="Times New Roman" panose="02020603050405020304" pitchFamily="18" charset="0"/>
              </a:rPr>
              <a:t>Cl</a:t>
            </a:r>
            <a:r>
              <a:rPr lang="en-US" altLang="en-US" sz="6000" baseline="30000" dirty="0">
                <a:latin typeface="Times New Roman" panose="02020603050405020304" pitchFamily="18" charset="0"/>
                <a:cs typeface="Times New Roman" panose="02020603050405020304" pitchFamily="18" charset="0"/>
              </a:rPr>
              <a:t>-1</a:t>
            </a:r>
            <a:br>
              <a:rPr lang="en-US" altLang="en-US" sz="6000" baseline="30000" dirty="0">
                <a:latin typeface="Times New Roman" panose="02020603050405020304" pitchFamily="18" charset="0"/>
                <a:cs typeface="Times New Roman" panose="02020603050405020304" pitchFamily="18" charset="0"/>
              </a:rPr>
            </a:br>
            <a:br>
              <a:rPr lang="en-US" altLang="en-US" sz="6000" baseline="30000" dirty="0">
                <a:latin typeface="Times New Roman" panose="02020603050405020304" pitchFamily="18" charset="0"/>
                <a:cs typeface="Times New Roman" panose="02020603050405020304" pitchFamily="18" charset="0"/>
              </a:rPr>
            </a:br>
            <a:r>
              <a:rPr lang="en-US" altLang="en-US" sz="6000" dirty="0">
                <a:solidFill>
                  <a:srgbClr val="FF0000"/>
                </a:solidFill>
                <a:latin typeface="Times New Roman" panose="02020603050405020304" pitchFamily="18" charset="0"/>
                <a:cs typeface="Times New Roman" panose="02020603050405020304" pitchFamily="18" charset="0"/>
              </a:rPr>
              <a:t>½ox:  2Na</a:t>
            </a:r>
            <a:r>
              <a:rPr lang="en-US" altLang="en-US" sz="60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r>
              <a:rPr lang="en-US" altLang="en-US" sz="6000" baseline="-25000" dirty="0">
                <a:solidFill>
                  <a:srgbClr val="FF0000"/>
                </a:solidFill>
                <a:latin typeface="Times New Roman" panose="02020603050405020304" pitchFamily="18" charset="0"/>
                <a:cs typeface="Times New Roman" panose="02020603050405020304" pitchFamily="18" charset="0"/>
              </a:rPr>
              <a:t> </a:t>
            </a:r>
            <a:r>
              <a:rPr lang="en-US" altLang="en-US" sz="6000" dirty="0">
                <a:solidFill>
                  <a:srgbClr val="FF0000"/>
                </a:solidFill>
                <a:latin typeface="Times New Roman" panose="02020603050405020304" pitchFamily="18" charset="0"/>
                <a:cs typeface="Times New Roman" panose="02020603050405020304" pitchFamily="18" charset="0"/>
              </a:rPr>
              <a:t>→  2Na</a:t>
            </a:r>
            <a:r>
              <a:rPr lang="en-US" altLang="en-US" sz="6000" baseline="30000" dirty="0">
                <a:solidFill>
                  <a:srgbClr val="FF0000"/>
                </a:solidFill>
                <a:latin typeface="Times New Roman" panose="02020603050405020304" pitchFamily="18" charset="0"/>
                <a:cs typeface="Times New Roman" panose="02020603050405020304" pitchFamily="18" charset="0"/>
              </a:rPr>
              <a:t>+1</a:t>
            </a:r>
            <a:r>
              <a:rPr lang="en-US" altLang="en-US" sz="6000" dirty="0">
                <a:solidFill>
                  <a:srgbClr val="FF0000"/>
                </a:solidFill>
                <a:latin typeface="Times New Roman" panose="02020603050405020304" pitchFamily="18" charset="0"/>
                <a:cs typeface="Times New Roman" panose="02020603050405020304" pitchFamily="18" charset="0"/>
              </a:rPr>
              <a:t> + 2e</a:t>
            </a:r>
            <a:r>
              <a:rPr lang="en-US" altLang="en-US" sz="6000" baseline="30000" dirty="0">
                <a:solidFill>
                  <a:srgbClr val="FF0000"/>
                </a:solidFill>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3600" dirty="0">
              <a:latin typeface="Times New Roman" panose="02020603050405020304" pitchFamily="18" charset="0"/>
              <a:cs typeface="Times New Roman" panose="02020603050405020304" pitchFamily="18" charset="0"/>
            </a:endParaRPr>
          </a:p>
          <a:p>
            <a:pPr eaLnBrk="1" hangingPunct="1">
              <a:spcBef>
                <a:spcPct val="0"/>
              </a:spcBef>
              <a:buNone/>
            </a:pPr>
            <a:r>
              <a:rPr lang="en-US" altLang="en-US" sz="6000" dirty="0">
                <a:solidFill>
                  <a:srgbClr val="000099"/>
                </a:solidFill>
                <a:latin typeface="Times New Roman" panose="02020603050405020304" pitchFamily="18" charset="0"/>
                <a:cs typeface="Times New Roman" panose="02020603050405020304" pitchFamily="18" charset="0"/>
              </a:rPr>
              <a:t>½red:   </a:t>
            </a:r>
            <a:endParaRPr lang="en-US" altLang="en-US" sz="2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7216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D9D9"/>
        </a:solidFill>
        <a:effectLst/>
      </p:bgPr>
    </p:bg>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0"/>
            <a:ext cx="9144000"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latin typeface="Times New Roman" panose="02020603050405020304" pitchFamily="18" charset="0"/>
                <a:cs typeface="Times New Roman" panose="02020603050405020304" pitchFamily="18" charset="0"/>
              </a:rPr>
              <a:t>27.  Sodium atoms + chlorine molecules  </a:t>
            </a:r>
            <a:br>
              <a:rPr lang="en-US" alt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         synthesize into table salt</a:t>
            </a:r>
            <a:br>
              <a:rPr lang="en-US" altLang="en-US" sz="3600" b="1" dirty="0">
                <a:latin typeface="Times New Roman" panose="02020603050405020304" pitchFamily="18" charset="0"/>
                <a:cs typeface="Times New Roman" panose="02020603050405020304" pitchFamily="18" charset="0"/>
              </a:rPr>
            </a:br>
            <a:r>
              <a:rPr lang="en-US" altLang="en-US" sz="1200" b="1" dirty="0">
                <a:latin typeface="Times New Roman" panose="02020603050405020304" pitchFamily="18" charset="0"/>
                <a:cs typeface="Times New Roman" panose="02020603050405020304" pitchFamily="18" charset="0"/>
              </a:rPr>
              <a:t> </a:t>
            </a:r>
            <a:endParaRPr lang="en-US" altLang="en-US" sz="8000" dirty="0">
              <a:latin typeface="Times New Roman" panose="02020603050405020304" pitchFamily="18" charset="0"/>
              <a:cs typeface="Times New Roman" panose="02020603050405020304" pitchFamily="18" charset="0"/>
            </a:endParaRPr>
          </a:p>
          <a:p>
            <a:pPr eaLnBrk="1" hangingPunct="1">
              <a:spcBef>
                <a:spcPct val="0"/>
              </a:spcBef>
              <a:buNone/>
            </a:pPr>
            <a:r>
              <a:rPr lang="en-US" altLang="en-US" sz="6000" dirty="0">
                <a:latin typeface="Times New Roman" panose="02020603050405020304" pitchFamily="18" charset="0"/>
                <a:cs typeface="Times New Roman" panose="02020603050405020304" pitchFamily="18" charset="0"/>
              </a:rPr>
              <a:t>2Na</a:t>
            </a:r>
            <a:r>
              <a:rPr lang="en-US" altLang="en-US" sz="60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6000" dirty="0">
                <a:latin typeface="Times New Roman" panose="02020603050405020304" pitchFamily="18" charset="0"/>
                <a:cs typeface="Times New Roman" panose="02020603050405020304" pitchFamily="18" charset="0"/>
              </a:rPr>
              <a:t> + Cl</a:t>
            </a:r>
            <a:r>
              <a:rPr lang="en-US" altLang="en-US" sz="60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6000" baseline="-25000" dirty="0">
                <a:latin typeface="Times New Roman" panose="02020603050405020304" pitchFamily="18" charset="0"/>
                <a:cs typeface="Times New Roman" panose="02020603050405020304" pitchFamily="18" charset="0"/>
              </a:rPr>
              <a:t>2</a:t>
            </a:r>
            <a:r>
              <a:rPr lang="en-US" altLang="en-US" sz="6000" dirty="0">
                <a:latin typeface="Times New Roman" panose="02020603050405020304" pitchFamily="18" charset="0"/>
                <a:cs typeface="Times New Roman" panose="02020603050405020304" pitchFamily="18" charset="0"/>
              </a:rPr>
              <a:t> →  2Na</a:t>
            </a:r>
            <a:r>
              <a:rPr lang="en-US" altLang="en-US" sz="6000" baseline="30000" dirty="0">
                <a:latin typeface="Times New Roman" panose="02020603050405020304" pitchFamily="18" charset="0"/>
                <a:cs typeface="Times New Roman" panose="02020603050405020304" pitchFamily="18" charset="0"/>
              </a:rPr>
              <a:t>+1</a:t>
            </a:r>
            <a:r>
              <a:rPr lang="en-US" altLang="en-US" sz="6000" dirty="0">
                <a:latin typeface="Times New Roman" panose="02020603050405020304" pitchFamily="18" charset="0"/>
                <a:cs typeface="Times New Roman" panose="02020603050405020304" pitchFamily="18" charset="0"/>
              </a:rPr>
              <a:t>Cl</a:t>
            </a:r>
            <a:r>
              <a:rPr lang="en-US" altLang="en-US" sz="6000" baseline="30000" dirty="0">
                <a:latin typeface="Times New Roman" panose="02020603050405020304" pitchFamily="18" charset="0"/>
                <a:cs typeface="Times New Roman" panose="02020603050405020304" pitchFamily="18" charset="0"/>
              </a:rPr>
              <a:t>-1</a:t>
            </a:r>
            <a:br>
              <a:rPr lang="en-US" altLang="en-US" sz="6000" baseline="30000" dirty="0">
                <a:latin typeface="Times New Roman" panose="02020603050405020304" pitchFamily="18" charset="0"/>
                <a:cs typeface="Times New Roman" panose="02020603050405020304" pitchFamily="18" charset="0"/>
              </a:rPr>
            </a:br>
            <a:br>
              <a:rPr lang="en-US" altLang="en-US" sz="6000" baseline="30000" dirty="0">
                <a:latin typeface="Times New Roman" panose="02020603050405020304" pitchFamily="18" charset="0"/>
                <a:cs typeface="Times New Roman" panose="02020603050405020304" pitchFamily="18" charset="0"/>
              </a:rPr>
            </a:br>
            <a:r>
              <a:rPr lang="en-US" altLang="en-US" sz="6000" dirty="0">
                <a:solidFill>
                  <a:srgbClr val="FF0000"/>
                </a:solidFill>
                <a:latin typeface="Times New Roman" panose="02020603050405020304" pitchFamily="18" charset="0"/>
                <a:cs typeface="Times New Roman" panose="02020603050405020304" pitchFamily="18" charset="0"/>
              </a:rPr>
              <a:t>½ox:  2Na</a:t>
            </a:r>
            <a:r>
              <a:rPr lang="en-US" altLang="en-US" sz="60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r>
              <a:rPr lang="en-US" altLang="en-US" sz="6000" baseline="-25000" dirty="0">
                <a:solidFill>
                  <a:srgbClr val="FF0000"/>
                </a:solidFill>
                <a:latin typeface="Times New Roman" panose="02020603050405020304" pitchFamily="18" charset="0"/>
                <a:cs typeface="Times New Roman" panose="02020603050405020304" pitchFamily="18" charset="0"/>
              </a:rPr>
              <a:t> </a:t>
            </a:r>
            <a:r>
              <a:rPr lang="en-US" altLang="en-US" sz="6000" dirty="0">
                <a:solidFill>
                  <a:srgbClr val="FF0000"/>
                </a:solidFill>
                <a:latin typeface="Times New Roman" panose="02020603050405020304" pitchFamily="18" charset="0"/>
                <a:cs typeface="Times New Roman" panose="02020603050405020304" pitchFamily="18" charset="0"/>
              </a:rPr>
              <a:t>→  2Na</a:t>
            </a:r>
            <a:r>
              <a:rPr lang="en-US" altLang="en-US" sz="6000" baseline="30000" dirty="0">
                <a:solidFill>
                  <a:srgbClr val="FF0000"/>
                </a:solidFill>
                <a:latin typeface="Times New Roman" panose="02020603050405020304" pitchFamily="18" charset="0"/>
                <a:cs typeface="Times New Roman" panose="02020603050405020304" pitchFamily="18" charset="0"/>
              </a:rPr>
              <a:t>+1</a:t>
            </a:r>
            <a:r>
              <a:rPr lang="en-US" altLang="en-US" sz="6000" dirty="0">
                <a:solidFill>
                  <a:srgbClr val="FF0000"/>
                </a:solidFill>
                <a:latin typeface="Times New Roman" panose="02020603050405020304" pitchFamily="18" charset="0"/>
                <a:cs typeface="Times New Roman" panose="02020603050405020304" pitchFamily="18" charset="0"/>
              </a:rPr>
              <a:t> + 2e</a:t>
            </a:r>
            <a:r>
              <a:rPr lang="en-US" altLang="en-US" sz="6000" baseline="30000" dirty="0">
                <a:solidFill>
                  <a:srgbClr val="FF0000"/>
                </a:solidFill>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3600" dirty="0">
              <a:latin typeface="Times New Roman" panose="02020603050405020304" pitchFamily="18" charset="0"/>
              <a:cs typeface="Times New Roman" panose="02020603050405020304" pitchFamily="18" charset="0"/>
            </a:endParaRPr>
          </a:p>
          <a:p>
            <a:pPr eaLnBrk="1" hangingPunct="1">
              <a:spcBef>
                <a:spcPct val="0"/>
              </a:spcBef>
              <a:buNone/>
            </a:pPr>
            <a:r>
              <a:rPr lang="en-US" altLang="en-US" sz="6000" dirty="0">
                <a:solidFill>
                  <a:srgbClr val="000099"/>
                </a:solidFill>
                <a:latin typeface="Times New Roman" panose="02020603050405020304" pitchFamily="18" charset="0"/>
                <a:cs typeface="Times New Roman" panose="02020603050405020304" pitchFamily="18" charset="0"/>
              </a:rPr>
              <a:t>½red: Cl</a:t>
            </a:r>
            <a:r>
              <a:rPr lang="en-US" altLang="en-US" sz="6000" baseline="-25000" dirty="0">
                <a:solidFill>
                  <a:srgbClr val="000099"/>
                </a:solidFill>
                <a:latin typeface="Times New Roman" panose="02020603050405020304" pitchFamily="18" charset="0"/>
                <a:cs typeface="Times New Roman" panose="02020603050405020304" pitchFamily="18" charset="0"/>
              </a:rPr>
              <a:t>2</a:t>
            </a:r>
            <a:r>
              <a:rPr lang="en-US" altLang="en-US" sz="6000" dirty="0">
                <a:solidFill>
                  <a:srgbClr val="000099"/>
                </a:solidFill>
                <a:latin typeface="Times New Roman" panose="02020603050405020304" pitchFamily="18" charset="0"/>
                <a:ea typeface="Verdana" panose="020B0604030504040204" pitchFamily="34" charset="0"/>
                <a:cs typeface="Times New Roman" panose="02020603050405020304" pitchFamily="18" charset="0"/>
              </a:rPr>
              <a:t>°</a:t>
            </a:r>
            <a:r>
              <a:rPr lang="en-US" altLang="en-US" sz="6000" baseline="-25000" dirty="0">
                <a:solidFill>
                  <a:srgbClr val="000099"/>
                </a:solidFill>
                <a:latin typeface="Times New Roman" panose="02020603050405020304" pitchFamily="18" charset="0"/>
                <a:cs typeface="Times New Roman" panose="02020603050405020304" pitchFamily="18" charset="0"/>
              </a:rPr>
              <a:t> </a:t>
            </a:r>
            <a:r>
              <a:rPr lang="en-US" altLang="en-US" sz="6000" dirty="0">
                <a:solidFill>
                  <a:srgbClr val="000099"/>
                </a:solidFill>
                <a:latin typeface="Times New Roman" panose="02020603050405020304" pitchFamily="18" charset="0"/>
                <a:cs typeface="Times New Roman" panose="02020603050405020304" pitchFamily="18" charset="0"/>
              </a:rPr>
              <a:t>+ 2e</a:t>
            </a:r>
            <a:r>
              <a:rPr lang="en-US" altLang="en-US" sz="6000" baseline="30000" dirty="0">
                <a:solidFill>
                  <a:srgbClr val="000099"/>
                </a:solidFill>
                <a:latin typeface="Times New Roman" panose="02020603050405020304" pitchFamily="18" charset="0"/>
                <a:cs typeface="Times New Roman" panose="02020603050405020304" pitchFamily="18" charset="0"/>
              </a:rPr>
              <a:t> ̵   </a:t>
            </a:r>
            <a:r>
              <a:rPr lang="en-US" altLang="en-US" sz="6000" dirty="0">
                <a:solidFill>
                  <a:srgbClr val="000099"/>
                </a:solidFill>
                <a:latin typeface="Times New Roman" panose="02020603050405020304" pitchFamily="18" charset="0"/>
                <a:cs typeface="Times New Roman" panose="02020603050405020304" pitchFamily="18" charset="0"/>
              </a:rPr>
              <a:t>→  2Cl</a:t>
            </a:r>
            <a:r>
              <a:rPr lang="en-US" altLang="en-US" sz="6000" baseline="30000" dirty="0">
                <a:solidFill>
                  <a:srgbClr val="000099"/>
                </a:solidFill>
                <a:latin typeface="Times New Roman" panose="02020603050405020304" pitchFamily="18" charset="0"/>
                <a:cs typeface="Times New Roman" panose="02020603050405020304" pitchFamily="18" charset="0"/>
              </a:rPr>
              <a:t>-1</a:t>
            </a:r>
            <a:br>
              <a:rPr lang="en-US" altLang="en-US" sz="6000" baseline="30000" dirty="0">
                <a:solidFill>
                  <a:srgbClr val="000099"/>
                </a:solidFill>
                <a:latin typeface="Times New Roman" panose="02020603050405020304" pitchFamily="18" charset="0"/>
                <a:cs typeface="Times New Roman" panose="02020603050405020304" pitchFamily="18" charset="0"/>
              </a:rPr>
            </a:br>
            <a:br>
              <a:rPr lang="en-US" altLang="en-US" sz="6000" baseline="30000" dirty="0">
                <a:solidFill>
                  <a:srgbClr val="000099"/>
                </a:solidFill>
                <a:latin typeface="Times New Roman" panose="02020603050405020304" pitchFamily="18" charset="0"/>
                <a:cs typeface="Times New Roman" panose="02020603050405020304" pitchFamily="18" charset="0"/>
              </a:rPr>
            </a:br>
            <a:r>
              <a:rPr lang="en-US" altLang="en-US" sz="6000" baseline="30000" dirty="0">
                <a:solidFill>
                  <a:srgbClr val="000099"/>
                </a:solidFill>
                <a:latin typeface="Times New Roman" panose="02020603050405020304" pitchFamily="18" charset="0"/>
                <a:cs typeface="Times New Roman" panose="02020603050405020304" pitchFamily="18" charset="0"/>
              </a:rPr>
              <a:t>now let’s get the NET IONIC EQUATION</a:t>
            </a:r>
            <a:r>
              <a:rPr lang="en-US" altLang="en-US" sz="6000" dirty="0">
                <a:solidFill>
                  <a:srgbClr val="000099"/>
                </a:solidFill>
                <a:latin typeface="Times New Roman" panose="02020603050405020304" pitchFamily="18" charset="0"/>
                <a:cs typeface="Times New Roman" panose="02020603050405020304" pitchFamily="18" charset="0"/>
              </a:rPr>
              <a:t> </a:t>
            </a:r>
            <a:endParaRPr lang="en-US" altLang="en-US" sz="28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071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0"/>
            <a:ext cx="9144000" cy="5191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b="1" dirty="0">
                <a:latin typeface="Times New Roman" panose="02020603050405020304" pitchFamily="18" charset="0"/>
                <a:cs typeface="Times New Roman" panose="02020603050405020304" pitchFamily="18" charset="0"/>
              </a:rPr>
              <a:t>27.  Sodium atoms + chlorine molecules  </a:t>
            </a:r>
            <a:br>
              <a:rPr lang="en-US" altLang="en-US" sz="2400" b="1" dirty="0">
                <a:latin typeface="Times New Roman" panose="02020603050405020304" pitchFamily="18" charset="0"/>
                <a:cs typeface="Times New Roman" panose="02020603050405020304" pitchFamily="18" charset="0"/>
              </a:rPr>
            </a:br>
            <a:r>
              <a:rPr lang="en-US" altLang="en-US" sz="2400" b="1" dirty="0">
                <a:latin typeface="Times New Roman" panose="02020603050405020304" pitchFamily="18" charset="0"/>
                <a:cs typeface="Times New Roman" panose="02020603050405020304" pitchFamily="18" charset="0"/>
              </a:rPr>
              <a:t>         synthesize into table salt</a:t>
            </a:r>
            <a:br>
              <a:rPr lang="en-US" altLang="en-US" sz="2400" b="1" dirty="0">
                <a:latin typeface="Times New Roman" panose="02020603050405020304" pitchFamily="18" charset="0"/>
                <a:cs typeface="Times New Roman" panose="02020603050405020304" pitchFamily="18" charset="0"/>
              </a:rPr>
            </a:br>
            <a:r>
              <a:rPr lang="en-US" altLang="en-US" sz="1000" b="1" dirty="0">
                <a:latin typeface="Times New Roman" panose="02020603050405020304" pitchFamily="18" charset="0"/>
                <a:cs typeface="Times New Roman" panose="02020603050405020304" pitchFamily="18" charset="0"/>
              </a:rPr>
              <a:t> </a:t>
            </a:r>
            <a:endParaRPr lang="en-US" altLang="en-US" sz="6000" dirty="0">
              <a:latin typeface="Times New Roman" panose="02020603050405020304" pitchFamily="18" charset="0"/>
              <a:cs typeface="Times New Roman" panose="02020603050405020304" pitchFamily="18" charset="0"/>
            </a:endParaRPr>
          </a:p>
          <a:p>
            <a:pPr eaLnBrk="1" hangingPunct="1">
              <a:spcBef>
                <a:spcPct val="0"/>
              </a:spcBef>
              <a:buNone/>
            </a:pPr>
            <a:r>
              <a:rPr lang="en-US" altLang="en-US" sz="4400" dirty="0">
                <a:latin typeface="Times New Roman" panose="02020603050405020304" pitchFamily="18" charset="0"/>
                <a:cs typeface="Times New Roman" panose="02020603050405020304" pitchFamily="18" charset="0"/>
              </a:rPr>
              <a:t>2Na</a:t>
            </a:r>
            <a:r>
              <a:rPr lang="en-US" altLang="en-US" sz="44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4400" dirty="0">
                <a:latin typeface="Times New Roman" panose="02020603050405020304" pitchFamily="18" charset="0"/>
                <a:cs typeface="Times New Roman" panose="02020603050405020304" pitchFamily="18" charset="0"/>
              </a:rPr>
              <a:t> + Cl</a:t>
            </a:r>
            <a:r>
              <a:rPr lang="en-US" altLang="en-US" sz="4400" dirty="0">
                <a:latin typeface="Times New Roman" panose="02020603050405020304" pitchFamily="18" charset="0"/>
                <a:ea typeface="Verdana" panose="020B0604030504040204" pitchFamily="34" charset="0"/>
                <a:cs typeface="Times New Roman" panose="02020603050405020304" pitchFamily="18" charset="0"/>
              </a:rPr>
              <a:t>°</a:t>
            </a:r>
            <a:r>
              <a:rPr lang="en-US" altLang="en-US" sz="4400" baseline="-25000" dirty="0">
                <a:latin typeface="Times New Roman" panose="02020603050405020304" pitchFamily="18" charset="0"/>
                <a:cs typeface="Times New Roman" panose="02020603050405020304" pitchFamily="18" charset="0"/>
              </a:rPr>
              <a:t>2</a:t>
            </a:r>
            <a:r>
              <a:rPr lang="en-US" altLang="en-US" sz="4400" dirty="0">
                <a:latin typeface="Times New Roman" panose="02020603050405020304" pitchFamily="18" charset="0"/>
                <a:cs typeface="Times New Roman" panose="02020603050405020304" pitchFamily="18" charset="0"/>
              </a:rPr>
              <a:t> →  2Na</a:t>
            </a:r>
            <a:r>
              <a:rPr lang="en-US" altLang="en-US" sz="4400" baseline="30000" dirty="0">
                <a:latin typeface="Times New Roman" panose="02020603050405020304" pitchFamily="18" charset="0"/>
                <a:cs typeface="Times New Roman" panose="02020603050405020304" pitchFamily="18" charset="0"/>
              </a:rPr>
              <a:t>+1</a:t>
            </a:r>
            <a:r>
              <a:rPr lang="en-US" altLang="en-US" sz="4400" dirty="0">
                <a:latin typeface="Times New Roman" panose="02020603050405020304" pitchFamily="18" charset="0"/>
                <a:cs typeface="Times New Roman" panose="02020603050405020304" pitchFamily="18" charset="0"/>
              </a:rPr>
              <a:t>Cl</a:t>
            </a:r>
            <a:r>
              <a:rPr lang="en-US" altLang="en-US" sz="4400" baseline="30000" dirty="0">
                <a:latin typeface="Times New Roman" panose="02020603050405020304" pitchFamily="18" charset="0"/>
                <a:cs typeface="Times New Roman" panose="02020603050405020304" pitchFamily="18" charset="0"/>
              </a:rPr>
              <a:t>-1</a:t>
            </a:r>
            <a:br>
              <a:rPr lang="en-US" altLang="en-US" sz="4400" baseline="30000" dirty="0">
                <a:latin typeface="Times New Roman" panose="02020603050405020304" pitchFamily="18" charset="0"/>
                <a:cs typeface="Times New Roman" panose="02020603050405020304" pitchFamily="18" charset="0"/>
              </a:rPr>
            </a:br>
            <a:br>
              <a:rPr lang="en-US" altLang="en-US" sz="4400" baseline="30000" dirty="0">
                <a:latin typeface="Times New Roman" panose="02020603050405020304" pitchFamily="18" charset="0"/>
                <a:cs typeface="Times New Roman" panose="02020603050405020304" pitchFamily="18" charset="0"/>
              </a:rPr>
            </a:br>
            <a:r>
              <a:rPr lang="en-US" altLang="en-US" sz="4400" dirty="0">
                <a:solidFill>
                  <a:srgbClr val="FF0000"/>
                </a:solidFill>
                <a:latin typeface="Times New Roman" panose="02020603050405020304" pitchFamily="18" charset="0"/>
                <a:cs typeface="Times New Roman" panose="02020603050405020304" pitchFamily="18" charset="0"/>
              </a:rPr>
              <a:t>½ox:  2Na</a:t>
            </a:r>
            <a:r>
              <a:rPr lang="en-US" altLang="en-US" sz="44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r>
              <a:rPr lang="en-US" altLang="en-US" sz="4400" baseline="-25000" dirty="0">
                <a:solidFill>
                  <a:srgbClr val="FF0000"/>
                </a:solidFill>
                <a:latin typeface="Times New Roman" panose="02020603050405020304" pitchFamily="18" charset="0"/>
                <a:cs typeface="Times New Roman" panose="02020603050405020304" pitchFamily="18" charset="0"/>
              </a:rPr>
              <a:t> </a:t>
            </a:r>
            <a:r>
              <a:rPr lang="en-US" altLang="en-US" sz="4400" dirty="0">
                <a:solidFill>
                  <a:srgbClr val="FF0000"/>
                </a:solidFill>
                <a:latin typeface="Times New Roman" panose="02020603050405020304" pitchFamily="18" charset="0"/>
                <a:cs typeface="Times New Roman" panose="02020603050405020304" pitchFamily="18" charset="0"/>
              </a:rPr>
              <a:t>→  2Na</a:t>
            </a:r>
            <a:r>
              <a:rPr lang="en-US" altLang="en-US" sz="4400" baseline="30000" dirty="0">
                <a:solidFill>
                  <a:srgbClr val="FF0000"/>
                </a:solidFill>
                <a:latin typeface="Times New Roman" panose="02020603050405020304" pitchFamily="18" charset="0"/>
                <a:cs typeface="Times New Roman" panose="02020603050405020304" pitchFamily="18" charset="0"/>
              </a:rPr>
              <a:t>+1</a:t>
            </a:r>
            <a:r>
              <a:rPr lang="en-US" altLang="en-US" sz="4400" dirty="0">
                <a:solidFill>
                  <a:srgbClr val="FF0000"/>
                </a:solidFill>
                <a:latin typeface="Times New Roman" panose="02020603050405020304" pitchFamily="18" charset="0"/>
                <a:cs typeface="Times New Roman" panose="02020603050405020304" pitchFamily="18" charset="0"/>
              </a:rPr>
              <a:t> + 2e</a:t>
            </a:r>
            <a:r>
              <a:rPr lang="en-US" altLang="en-US" sz="4400" baseline="30000" dirty="0">
                <a:solidFill>
                  <a:srgbClr val="FF0000"/>
                </a:solidFill>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2400" dirty="0">
              <a:latin typeface="Times New Roman" panose="02020603050405020304" pitchFamily="18" charset="0"/>
              <a:cs typeface="Times New Roman" panose="02020603050405020304" pitchFamily="18" charset="0"/>
            </a:endParaRPr>
          </a:p>
          <a:p>
            <a:pPr eaLnBrk="1" hangingPunct="1">
              <a:spcBef>
                <a:spcPct val="0"/>
              </a:spcBef>
              <a:buNone/>
            </a:pPr>
            <a:r>
              <a:rPr lang="en-US" altLang="en-US" sz="4400" dirty="0">
                <a:solidFill>
                  <a:srgbClr val="000099"/>
                </a:solidFill>
                <a:latin typeface="Times New Roman" panose="02020603050405020304" pitchFamily="18" charset="0"/>
                <a:cs typeface="Times New Roman" panose="02020603050405020304" pitchFamily="18" charset="0"/>
              </a:rPr>
              <a:t>½red: Cl</a:t>
            </a:r>
            <a:r>
              <a:rPr lang="en-US" altLang="en-US" sz="4400" baseline="-25000" dirty="0">
                <a:solidFill>
                  <a:srgbClr val="000099"/>
                </a:solidFill>
                <a:latin typeface="Times New Roman" panose="02020603050405020304" pitchFamily="18" charset="0"/>
                <a:cs typeface="Times New Roman" panose="02020603050405020304" pitchFamily="18" charset="0"/>
              </a:rPr>
              <a:t>2</a:t>
            </a:r>
            <a:r>
              <a:rPr lang="en-US" altLang="en-US" sz="4400" dirty="0">
                <a:solidFill>
                  <a:srgbClr val="000099"/>
                </a:solidFill>
                <a:latin typeface="Times New Roman" panose="02020603050405020304" pitchFamily="18" charset="0"/>
                <a:ea typeface="Verdana" panose="020B0604030504040204" pitchFamily="34" charset="0"/>
                <a:cs typeface="Times New Roman" panose="02020603050405020304" pitchFamily="18" charset="0"/>
              </a:rPr>
              <a:t>°</a:t>
            </a:r>
            <a:r>
              <a:rPr lang="en-US" altLang="en-US" sz="4400" baseline="-25000" dirty="0">
                <a:solidFill>
                  <a:srgbClr val="000099"/>
                </a:solidFill>
                <a:latin typeface="Times New Roman" panose="02020603050405020304" pitchFamily="18" charset="0"/>
                <a:cs typeface="Times New Roman" panose="02020603050405020304" pitchFamily="18" charset="0"/>
              </a:rPr>
              <a:t> </a:t>
            </a:r>
            <a:r>
              <a:rPr lang="en-US" altLang="en-US" sz="4400" dirty="0">
                <a:solidFill>
                  <a:srgbClr val="000099"/>
                </a:solidFill>
                <a:latin typeface="Times New Roman" panose="02020603050405020304" pitchFamily="18" charset="0"/>
                <a:cs typeface="Times New Roman" panose="02020603050405020304" pitchFamily="18" charset="0"/>
              </a:rPr>
              <a:t>+ 2e</a:t>
            </a:r>
            <a:r>
              <a:rPr lang="en-US" altLang="en-US" sz="4400" baseline="30000" dirty="0">
                <a:solidFill>
                  <a:srgbClr val="000099"/>
                </a:solidFill>
                <a:latin typeface="Times New Roman" panose="02020603050405020304" pitchFamily="18" charset="0"/>
                <a:cs typeface="Times New Roman" panose="02020603050405020304" pitchFamily="18" charset="0"/>
              </a:rPr>
              <a:t> ̵   </a:t>
            </a:r>
            <a:r>
              <a:rPr lang="en-US" altLang="en-US" sz="4400" dirty="0">
                <a:solidFill>
                  <a:srgbClr val="000099"/>
                </a:solidFill>
                <a:latin typeface="Times New Roman" panose="02020603050405020304" pitchFamily="18" charset="0"/>
                <a:cs typeface="Times New Roman" panose="02020603050405020304" pitchFamily="18" charset="0"/>
              </a:rPr>
              <a:t>→  2Cl</a:t>
            </a:r>
            <a:r>
              <a:rPr lang="en-US" altLang="en-US" sz="4400" baseline="30000" dirty="0">
                <a:solidFill>
                  <a:srgbClr val="000099"/>
                </a:solidFill>
                <a:latin typeface="Times New Roman" panose="02020603050405020304" pitchFamily="18" charset="0"/>
                <a:cs typeface="Times New Roman" panose="02020603050405020304" pitchFamily="18" charset="0"/>
              </a:rPr>
              <a:t>-1</a:t>
            </a:r>
            <a:br>
              <a:rPr lang="en-US" altLang="en-US" sz="6000" baseline="30000" dirty="0">
                <a:solidFill>
                  <a:srgbClr val="000099"/>
                </a:solidFill>
                <a:latin typeface="Times New Roman" panose="02020603050405020304" pitchFamily="18" charset="0"/>
                <a:cs typeface="Times New Roman" panose="02020603050405020304" pitchFamily="18" charset="0"/>
              </a:rPr>
            </a:br>
            <a:br>
              <a:rPr lang="en-US" altLang="en-US" sz="6000" baseline="30000" dirty="0">
                <a:solidFill>
                  <a:srgbClr val="000099"/>
                </a:solidFill>
                <a:latin typeface="Times New Roman" panose="02020603050405020304" pitchFamily="18" charset="0"/>
                <a:cs typeface="Times New Roman" panose="02020603050405020304" pitchFamily="18" charset="0"/>
              </a:rPr>
            </a:br>
            <a:r>
              <a:rPr lang="en-US" altLang="en-US" sz="4800" dirty="0">
                <a:solidFill>
                  <a:srgbClr val="7030A0"/>
                </a:solidFill>
                <a:latin typeface="Times New Roman" panose="02020603050405020304" pitchFamily="18" charset="0"/>
                <a:cs typeface="Times New Roman" panose="02020603050405020304" pitchFamily="18" charset="0"/>
              </a:rPr>
              <a:t>NET:</a:t>
            </a:r>
            <a:r>
              <a:rPr lang="en-US" altLang="en-US" sz="4800" baseline="30000" dirty="0">
                <a:solidFill>
                  <a:srgbClr val="7030A0"/>
                </a:solidFill>
                <a:latin typeface="Times New Roman" panose="02020603050405020304" pitchFamily="18" charset="0"/>
                <a:cs typeface="Times New Roman" panose="02020603050405020304" pitchFamily="18" charset="0"/>
              </a:rPr>
              <a:t>  </a:t>
            </a:r>
            <a:r>
              <a:rPr lang="en-US" altLang="en-US" sz="4800" dirty="0">
                <a:solidFill>
                  <a:srgbClr val="7030A0"/>
                </a:solidFill>
                <a:latin typeface="Times New Roman" panose="02020603050405020304" pitchFamily="18" charset="0"/>
                <a:cs typeface="Times New Roman" panose="02020603050405020304" pitchFamily="18" charset="0"/>
              </a:rPr>
              <a:t>2Na</a:t>
            </a:r>
            <a:r>
              <a:rPr lang="en-US" altLang="en-US" sz="4800" dirty="0">
                <a:solidFill>
                  <a:srgbClr val="7030A0"/>
                </a:solidFill>
                <a:latin typeface="Times New Roman" panose="02020603050405020304" pitchFamily="18" charset="0"/>
                <a:ea typeface="Verdana" panose="020B0604030504040204" pitchFamily="34" charset="0"/>
                <a:cs typeface="Times New Roman" panose="02020603050405020304" pitchFamily="18" charset="0"/>
              </a:rPr>
              <a:t>° + </a:t>
            </a:r>
            <a:r>
              <a:rPr lang="en-US" altLang="en-US" sz="4800" dirty="0">
                <a:solidFill>
                  <a:srgbClr val="7030A0"/>
                </a:solidFill>
                <a:latin typeface="Times New Roman" panose="02020603050405020304" pitchFamily="18" charset="0"/>
                <a:cs typeface="Times New Roman" panose="02020603050405020304" pitchFamily="18" charset="0"/>
              </a:rPr>
              <a:t>Cl</a:t>
            </a:r>
            <a:r>
              <a:rPr lang="en-US" altLang="en-US" sz="4800" baseline="-25000" dirty="0">
                <a:solidFill>
                  <a:srgbClr val="7030A0"/>
                </a:solidFill>
                <a:latin typeface="Times New Roman" panose="02020603050405020304" pitchFamily="18" charset="0"/>
                <a:cs typeface="Times New Roman" panose="02020603050405020304" pitchFamily="18" charset="0"/>
              </a:rPr>
              <a:t>2</a:t>
            </a:r>
            <a:r>
              <a:rPr lang="en-US" altLang="en-US" sz="4800" dirty="0">
                <a:solidFill>
                  <a:srgbClr val="7030A0"/>
                </a:solidFill>
                <a:latin typeface="Times New Roman" panose="02020603050405020304" pitchFamily="18" charset="0"/>
                <a:ea typeface="Verdana" panose="020B0604030504040204" pitchFamily="34" charset="0"/>
                <a:cs typeface="Times New Roman" panose="02020603050405020304" pitchFamily="18" charset="0"/>
              </a:rPr>
              <a:t>°</a:t>
            </a:r>
            <a:r>
              <a:rPr lang="en-US" altLang="en-US" sz="4800" baseline="-25000" dirty="0">
                <a:solidFill>
                  <a:srgbClr val="7030A0"/>
                </a:solidFill>
                <a:latin typeface="Times New Roman" panose="02020603050405020304" pitchFamily="18" charset="0"/>
                <a:cs typeface="Times New Roman" panose="02020603050405020304" pitchFamily="18" charset="0"/>
              </a:rPr>
              <a:t> </a:t>
            </a:r>
            <a:r>
              <a:rPr lang="en-US" altLang="en-US" sz="4800" dirty="0">
                <a:solidFill>
                  <a:srgbClr val="7030A0"/>
                </a:solidFill>
                <a:latin typeface="Times New Roman" panose="02020603050405020304" pitchFamily="18" charset="0"/>
                <a:cs typeface="Times New Roman" panose="02020603050405020304" pitchFamily="18" charset="0"/>
              </a:rPr>
              <a:t>→ 2Na</a:t>
            </a:r>
            <a:r>
              <a:rPr lang="en-US" altLang="en-US" sz="4800" baseline="30000" dirty="0">
                <a:solidFill>
                  <a:srgbClr val="7030A0"/>
                </a:solidFill>
                <a:latin typeface="Times New Roman" panose="02020603050405020304" pitchFamily="18" charset="0"/>
                <a:cs typeface="Times New Roman" panose="02020603050405020304" pitchFamily="18" charset="0"/>
              </a:rPr>
              <a:t>+1</a:t>
            </a:r>
            <a:r>
              <a:rPr lang="en-US" altLang="en-US" sz="4800" dirty="0">
                <a:solidFill>
                  <a:srgbClr val="7030A0"/>
                </a:solidFill>
                <a:latin typeface="Times New Roman" panose="02020603050405020304" pitchFamily="18" charset="0"/>
                <a:cs typeface="Times New Roman" panose="02020603050405020304" pitchFamily="18" charset="0"/>
              </a:rPr>
              <a:t> + 2Cl</a:t>
            </a:r>
            <a:r>
              <a:rPr lang="en-US" altLang="en-US" sz="4800" baseline="30000" dirty="0">
                <a:solidFill>
                  <a:srgbClr val="7030A0"/>
                </a:solidFill>
                <a:latin typeface="Times New Roman" panose="02020603050405020304" pitchFamily="18" charset="0"/>
                <a:cs typeface="Times New Roman" panose="02020603050405020304" pitchFamily="18" charset="0"/>
              </a:rPr>
              <a:t>-1</a:t>
            </a:r>
            <a:endParaRPr lang="en-US" altLang="en-US" sz="28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216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1981200"/>
          </a:xfrm>
        </p:spPr>
        <p:txBody>
          <a:bodyPr rtlCol="0">
            <a:normAutofit fontScale="90000"/>
          </a:bodyPr>
          <a:lstStyle/>
          <a:p>
            <a:pPr algn="l" eaLnBrk="1" fontAlgn="auto" hangingPunct="1">
              <a:spcAft>
                <a:spcPts val="0"/>
              </a:spcAft>
              <a:defRPr/>
            </a:pPr>
            <a:r>
              <a:rPr lang="en-US" dirty="0"/>
              <a:t>Redox Class #2 </a:t>
            </a:r>
            <a:br>
              <a:rPr lang="en-US" dirty="0"/>
            </a:br>
            <a:r>
              <a:rPr lang="en-US" dirty="0"/>
              <a:t>       assigning oxidation numbers plus</a:t>
            </a:r>
            <a:br>
              <a:rPr lang="en-US" dirty="0"/>
            </a:br>
            <a:r>
              <a:rPr lang="en-US" dirty="0"/>
              <a:t>       how batteries (voltaic cells) work.</a:t>
            </a:r>
          </a:p>
        </p:txBody>
      </p:sp>
      <p:sp>
        <p:nvSpPr>
          <p:cNvPr id="3" name="Subtitle 2"/>
          <p:cNvSpPr>
            <a:spLocks noGrp="1"/>
          </p:cNvSpPr>
          <p:nvPr>
            <p:ph type="subTitle" idx="1"/>
          </p:nvPr>
        </p:nvSpPr>
        <p:spPr>
          <a:xfrm>
            <a:off x="0" y="2743200"/>
            <a:ext cx="9144000" cy="3124200"/>
          </a:xfrm>
        </p:spPr>
        <p:txBody>
          <a:bodyPr rtlCol="0">
            <a:normAutofit fontScale="47500" lnSpcReduction="20000"/>
          </a:bodyPr>
          <a:lstStyle/>
          <a:p>
            <a:pPr eaLnBrk="1" fontAlgn="auto" hangingPunct="1">
              <a:spcAft>
                <a:spcPts val="0"/>
              </a:spcAft>
              <a:buFont typeface="Arial" panose="020B0604020202020204" pitchFamily="34" charset="0"/>
              <a:buNone/>
              <a:defRPr/>
            </a:pPr>
            <a:r>
              <a:rPr lang="en-US" sz="12000" dirty="0">
                <a:solidFill>
                  <a:srgbClr val="FF0000"/>
                </a:solidFill>
                <a:latin typeface="Times New Roman" panose="02020603050405020304" pitchFamily="18" charset="0"/>
                <a:cs typeface="Times New Roman" panose="02020603050405020304" pitchFamily="18" charset="0"/>
              </a:rPr>
              <a:t>If you read the BASICS this should be easy, if you didn’t read the BASICS yet, ask yourself why?</a:t>
            </a:r>
            <a:r>
              <a:rPr lang="en-US" sz="6500" b="1" dirty="0">
                <a:solidFill>
                  <a:srgbClr val="7030A0"/>
                </a:solidFill>
                <a:latin typeface="Arial" pitchFamily="34" charset="0"/>
                <a:cs typeface="Arial" pitchFamily="34" charset="0"/>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0"/>
            <a:ext cx="9144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914400" indent="-914400" eaLnBrk="1" hangingPunct="1">
              <a:spcBef>
                <a:spcPct val="0"/>
              </a:spcBef>
              <a:buFontTx/>
              <a:buAutoNum type="arabicPeriod" startAt="28"/>
            </a:pPr>
            <a:r>
              <a:rPr lang="en-US" altLang="en-US" sz="4800" dirty="0">
                <a:solidFill>
                  <a:srgbClr val="3333CC"/>
                </a:solidFill>
                <a:latin typeface="Times New Roman" panose="02020603050405020304" pitchFamily="18" charset="0"/>
                <a:cs typeface="Times New Roman" panose="02020603050405020304" pitchFamily="18" charset="0"/>
              </a:rPr>
              <a:t>Ions have easy oxidation numbers… </a:t>
            </a:r>
            <a:br>
              <a:rPr lang="en-US" altLang="en-US" sz="4800" dirty="0">
                <a:solidFill>
                  <a:srgbClr val="3333CC"/>
                </a:solidFill>
                <a:latin typeface="Times New Roman" panose="02020603050405020304" pitchFamily="18" charset="0"/>
                <a:cs typeface="Times New Roman" panose="02020603050405020304" pitchFamily="18" charset="0"/>
              </a:rPr>
            </a:br>
            <a:r>
              <a:rPr lang="en-US" altLang="en-US" sz="4800" i="1" dirty="0">
                <a:solidFill>
                  <a:srgbClr val="3333CC"/>
                </a:solidFill>
                <a:latin typeface="Times New Roman" panose="02020603050405020304" pitchFamily="18" charset="0"/>
                <a:cs typeface="Times New Roman" panose="02020603050405020304" pitchFamily="18" charset="0"/>
              </a:rPr>
              <a:t>it’s just the charge of the ion</a:t>
            </a:r>
            <a:r>
              <a:rPr lang="en-US" altLang="en-US" sz="4800" dirty="0">
                <a:solidFill>
                  <a:srgbClr val="3333CC"/>
                </a:solidFill>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2400" dirty="0">
              <a:solidFill>
                <a:srgbClr val="3333CC"/>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400" dirty="0">
                <a:solidFill>
                  <a:srgbClr val="000000"/>
                </a:solidFill>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24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23446"/>
            <a:ext cx="91440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29.  The oxidation number for the sodium cation is </a:t>
            </a:r>
            <a:r>
              <a:rPr lang="en-US" altLang="en-US" sz="2800" b="1" dirty="0">
                <a:solidFill>
                  <a:srgbClr val="000099"/>
                </a:solidFill>
                <a:latin typeface="Times New Roman" panose="02020603050405020304" pitchFamily="18" charset="0"/>
                <a:cs typeface="Times New Roman" panose="02020603050405020304" pitchFamily="18" charset="0"/>
              </a:rPr>
              <a:t> </a:t>
            </a:r>
            <a:endParaRPr lang="en-US" altLang="en-US" sz="2800" b="1" baseline="30000" dirty="0">
              <a:solidFill>
                <a:srgbClr val="000099"/>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chloride anion it is </a:t>
            </a:r>
            <a:r>
              <a:rPr lang="en-US" altLang="en-US" sz="2800" b="1" dirty="0">
                <a:solidFill>
                  <a:srgbClr val="000099"/>
                </a:solidFill>
                <a:latin typeface="Times New Roman" panose="02020603050405020304" pitchFamily="18" charset="0"/>
                <a:cs typeface="Times New Roman" panose="02020603050405020304" pitchFamily="18" charset="0"/>
              </a:rPr>
              <a:t> </a:t>
            </a:r>
            <a:endParaRPr lang="en-US" altLang="en-US" sz="2800" b="1" baseline="30000" dirty="0">
              <a:solidFill>
                <a:srgbClr val="000099"/>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sulfate anion (table E), it’s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b="1" dirty="0">
                <a:solidFill>
                  <a:srgbClr val="FF0000"/>
                </a:solidFill>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magnesium cation it is </a:t>
            </a:r>
            <a:r>
              <a:rPr lang="en-US" altLang="en-US" sz="2800" b="1" dirty="0">
                <a:solidFill>
                  <a:srgbClr val="FF0000"/>
                </a:solidFill>
                <a:latin typeface="Times New Roman" panose="02020603050405020304" pitchFamily="18" charset="0"/>
                <a:cs typeface="Times New Roman" panose="02020603050405020304" pitchFamily="18" charset="0"/>
              </a:rPr>
              <a:t> </a:t>
            </a:r>
            <a:endParaRPr lang="en-US" altLang="en-US" sz="2800" b="1" baseline="30000"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all atoms (including the HONClBrIF twins) it is…</a:t>
            </a:r>
            <a:br>
              <a:rPr lang="en-US" altLang="en-US" sz="2800" dirty="0">
                <a:solidFill>
                  <a:srgbClr val="000000"/>
                </a:solidFill>
                <a:latin typeface="Times New Roman" panose="02020603050405020304" pitchFamily="18" charset="0"/>
                <a:cs typeface="Times New Roman" panose="02020603050405020304" pitchFamily="18" charset="0"/>
              </a:rPr>
            </a:b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Inside molecules, like carbon dioxide (with no ions)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i="1" u="sng" dirty="0">
                <a:solidFill>
                  <a:srgbClr val="FF0000"/>
                </a:solidFill>
                <a:latin typeface="Times New Roman" panose="02020603050405020304" pitchFamily="18" charset="0"/>
                <a:cs typeface="Times New Roman" panose="02020603050405020304" pitchFamily="18" charset="0"/>
              </a:rPr>
              <a:t>there are</a:t>
            </a:r>
            <a:r>
              <a:rPr lang="en-US" altLang="en-US" sz="2800" i="1" dirty="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oxidation numbers</a:t>
            </a:r>
            <a:r>
              <a:rPr lang="en-US" altLang="en-US" sz="2800" dirty="0">
                <a:solidFill>
                  <a:srgbClr val="000000"/>
                </a:solidFill>
                <a:latin typeface="Times New Roman" panose="02020603050405020304" pitchFamily="18" charset="0"/>
                <a:cs typeface="Times New Roman" panose="02020603050405020304" pitchFamily="18" charset="0"/>
              </a:rPr>
              <a:t>. </a:t>
            </a:r>
            <a:endParaRPr lang="en-US" alt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74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0" y="76200"/>
            <a:ext cx="914400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3300"/>
                </a:solidFill>
                <a:latin typeface="Times New Roman" panose="02020603050405020304" pitchFamily="18" charset="0"/>
                <a:cs typeface="Times New Roman" panose="02020603050405020304" pitchFamily="18" charset="0"/>
              </a:rPr>
              <a:t>6.  Now, the real definitions are</a:t>
            </a:r>
          </a:p>
          <a:p>
            <a:pPr eaLnBrk="1" hangingPunct="1">
              <a:spcBef>
                <a:spcPct val="0"/>
              </a:spcBef>
              <a:buFontTx/>
              <a:buNone/>
            </a:pPr>
            <a:endParaRPr lang="en-US" altLang="en-US" sz="2800" dirty="0">
              <a:solidFill>
                <a:srgbClr val="0033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000" dirty="0">
                <a:solidFill>
                  <a:srgbClr val="003300"/>
                </a:solidFill>
                <a:latin typeface="Times New Roman" panose="02020603050405020304" pitchFamily="18" charset="0"/>
                <a:cs typeface="Times New Roman" panose="02020603050405020304" pitchFamily="18" charset="0"/>
              </a:rPr>
              <a:t>Oxidation is: </a:t>
            </a:r>
            <a:r>
              <a:rPr lang="en-US" altLang="en-US" sz="4000" dirty="0">
                <a:solidFill>
                  <a:srgbClr val="FF0000"/>
                </a:solidFill>
                <a:latin typeface="Times New Roman" panose="02020603050405020304" pitchFamily="18" charset="0"/>
                <a:cs typeface="Times New Roman" panose="02020603050405020304" pitchFamily="18" charset="0"/>
              </a:rPr>
              <a:t>“LOSING ELECTRONS”</a:t>
            </a:r>
            <a:br>
              <a:rPr lang="en-US" altLang="en-US" sz="4000" dirty="0">
                <a:solidFill>
                  <a:srgbClr val="FF0000"/>
                </a:solidFill>
                <a:latin typeface="Times New Roman" panose="02020603050405020304" pitchFamily="18" charset="0"/>
                <a:cs typeface="Times New Roman" panose="02020603050405020304" pitchFamily="18" charset="0"/>
              </a:rPr>
            </a:br>
            <a:r>
              <a:rPr lang="en-US" altLang="en-US" sz="4000" dirty="0">
                <a:solidFill>
                  <a:srgbClr val="FF0000"/>
                </a:solidFill>
                <a:latin typeface="Times New Roman" panose="02020603050405020304" pitchFamily="18" charset="0"/>
                <a:cs typeface="Times New Roman" panose="02020603050405020304" pitchFamily="18" charset="0"/>
              </a:rPr>
              <a:t>                        (or becoming a cation) </a:t>
            </a:r>
          </a:p>
          <a:p>
            <a:pPr eaLnBrk="1" hangingPunct="1">
              <a:spcBef>
                <a:spcPct val="0"/>
              </a:spcBef>
              <a:buFontTx/>
              <a:buNone/>
            </a:pPr>
            <a:endParaRPr lang="en-US" altLang="en-US" sz="4000" dirty="0">
              <a:solidFill>
                <a:srgbClr val="0033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000" dirty="0">
                <a:solidFill>
                  <a:srgbClr val="003300"/>
                </a:solidFill>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2800" dirty="0">
              <a:solidFill>
                <a:srgbClr val="00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8621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23446"/>
            <a:ext cx="91440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29.  The oxidation number for the sodium cation is </a:t>
            </a:r>
            <a:r>
              <a:rPr lang="en-US" altLang="en-US" sz="2800" b="1" dirty="0">
                <a:solidFill>
                  <a:srgbClr val="000099"/>
                </a:solidFill>
                <a:latin typeface="Times New Roman" panose="02020603050405020304" pitchFamily="18" charset="0"/>
                <a:cs typeface="Times New Roman" panose="02020603050405020304" pitchFamily="18" charset="0"/>
              </a:rPr>
              <a:t>Na</a:t>
            </a:r>
            <a:r>
              <a:rPr lang="en-US" altLang="en-US" sz="2800" b="1" baseline="30000" dirty="0">
                <a:solidFill>
                  <a:srgbClr val="000099"/>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chloride anion it is </a:t>
            </a:r>
            <a:r>
              <a:rPr lang="en-US" altLang="en-US" sz="2800" b="1" dirty="0">
                <a:solidFill>
                  <a:srgbClr val="000099"/>
                </a:solidFill>
                <a:latin typeface="Times New Roman" panose="02020603050405020304" pitchFamily="18" charset="0"/>
                <a:cs typeface="Times New Roman" panose="02020603050405020304" pitchFamily="18" charset="0"/>
              </a:rPr>
              <a:t> </a:t>
            </a:r>
            <a:endParaRPr lang="en-US" altLang="en-US" sz="2800" b="1" baseline="30000" dirty="0">
              <a:solidFill>
                <a:srgbClr val="000099"/>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sulfate anion (table E), it’s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b="1" dirty="0">
                <a:solidFill>
                  <a:srgbClr val="FF0000"/>
                </a:solidFill>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magnesium cation it is </a:t>
            </a:r>
            <a:r>
              <a:rPr lang="en-US" altLang="en-US" sz="2800" b="1" dirty="0">
                <a:solidFill>
                  <a:srgbClr val="FF0000"/>
                </a:solidFill>
                <a:latin typeface="Times New Roman" panose="02020603050405020304" pitchFamily="18" charset="0"/>
                <a:cs typeface="Times New Roman" panose="02020603050405020304" pitchFamily="18" charset="0"/>
              </a:rPr>
              <a:t> </a:t>
            </a:r>
            <a:endParaRPr lang="en-US" altLang="en-US" sz="2800" b="1" baseline="30000"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all atoms (including the HONClBrIF twins) it is </a:t>
            </a:r>
            <a:r>
              <a:rPr lang="en-US" altLang="en-US" sz="2800" b="1" dirty="0">
                <a:solidFill>
                  <a:srgbClr val="000099"/>
                </a:solidFill>
                <a:latin typeface="Times New Roman" panose="02020603050405020304" pitchFamily="18" charset="0"/>
                <a:cs typeface="Times New Roman" panose="02020603050405020304" pitchFamily="18" charset="0"/>
              </a:rPr>
              <a:t> </a:t>
            </a:r>
            <a:br>
              <a:rPr lang="en-US" altLang="en-US" sz="2800" b="1" dirty="0">
                <a:solidFill>
                  <a:srgbClr val="000099"/>
                </a:solidFill>
                <a:latin typeface="Times New Roman" panose="02020603050405020304" pitchFamily="18" charset="0"/>
                <a:cs typeface="Times New Roman" panose="02020603050405020304" pitchFamily="18" charset="0"/>
              </a:rPr>
            </a:b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Inside molecules, like carbon dioxide (with no ions)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i="1" u="sng" dirty="0">
                <a:solidFill>
                  <a:srgbClr val="FF0000"/>
                </a:solidFill>
                <a:latin typeface="Times New Roman" panose="02020603050405020304" pitchFamily="18" charset="0"/>
                <a:cs typeface="Times New Roman" panose="02020603050405020304" pitchFamily="18" charset="0"/>
              </a:rPr>
              <a:t>there are</a:t>
            </a:r>
            <a:r>
              <a:rPr lang="en-US" altLang="en-US" sz="2800" i="1" dirty="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oxidation numbers</a:t>
            </a:r>
            <a:r>
              <a:rPr lang="en-US" altLang="en-US" sz="2800" dirty="0">
                <a:solidFill>
                  <a:srgbClr val="000000"/>
                </a:solidFill>
                <a:latin typeface="Times New Roman" panose="02020603050405020304" pitchFamily="18" charset="0"/>
                <a:cs typeface="Times New Roman" panose="02020603050405020304" pitchFamily="18" charset="0"/>
              </a:rPr>
              <a:t>. </a:t>
            </a:r>
            <a:endParaRPr lang="en-US" alt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53082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23446"/>
            <a:ext cx="91440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29.  The oxidation number for the sodium cation is </a:t>
            </a:r>
            <a:r>
              <a:rPr lang="en-US" altLang="en-US" sz="2800" b="1" dirty="0">
                <a:solidFill>
                  <a:srgbClr val="000099"/>
                </a:solidFill>
                <a:latin typeface="Times New Roman" panose="02020603050405020304" pitchFamily="18" charset="0"/>
                <a:cs typeface="Times New Roman" panose="02020603050405020304" pitchFamily="18" charset="0"/>
              </a:rPr>
              <a:t>Na</a:t>
            </a:r>
            <a:r>
              <a:rPr lang="en-US" altLang="en-US" sz="2800" b="1" baseline="30000" dirty="0">
                <a:solidFill>
                  <a:srgbClr val="000099"/>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chloride anion it is </a:t>
            </a:r>
            <a:r>
              <a:rPr lang="en-US" altLang="en-US" sz="2800" b="1" dirty="0">
                <a:solidFill>
                  <a:srgbClr val="000099"/>
                </a:solidFill>
                <a:latin typeface="Times New Roman" panose="02020603050405020304" pitchFamily="18" charset="0"/>
                <a:cs typeface="Times New Roman" panose="02020603050405020304" pitchFamily="18" charset="0"/>
              </a:rPr>
              <a:t>Cl</a:t>
            </a:r>
            <a:r>
              <a:rPr lang="en-US" altLang="en-US" sz="2800" b="1" baseline="30000" dirty="0">
                <a:solidFill>
                  <a:schemeClr val="accent4">
                    <a:lumMod val="50000"/>
                  </a:schemeClr>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sulfate anion (table E), it’s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b="1" dirty="0">
                <a:solidFill>
                  <a:srgbClr val="FF0000"/>
                </a:solidFill>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magnesium cation it is </a:t>
            </a:r>
            <a:r>
              <a:rPr lang="en-US" altLang="en-US" sz="2800" b="1" dirty="0">
                <a:solidFill>
                  <a:srgbClr val="FF0000"/>
                </a:solidFill>
                <a:latin typeface="Times New Roman" panose="02020603050405020304" pitchFamily="18" charset="0"/>
                <a:cs typeface="Times New Roman" panose="02020603050405020304" pitchFamily="18" charset="0"/>
              </a:rPr>
              <a:t> </a:t>
            </a:r>
            <a:endParaRPr lang="en-US" altLang="en-US" sz="2800" b="1" baseline="30000"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all atoms (including the HONClBrIF twins) it is </a:t>
            </a:r>
            <a:r>
              <a:rPr lang="en-US" altLang="en-US" sz="2800" b="1" dirty="0">
                <a:solidFill>
                  <a:srgbClr val="000099"/>
                </a:solidFill>
                <a:latin typeface="Times New Roman" panose="02020603050405020304" pitchFamily="18" charset="0"/>
                <a:cs typeface="Times New Roman" panose="02020603050405020304" pitchFamily="18" charset="0"/>
              </a:rPr>
              <a:t> </a:t>
            </a:r>
            <a:br>
              <a:rPr lang="en-US" altLang="en-US" sz="2800" b="1" dirty="0">
                <a:solidFill>
                  <a:srgbClr val="000099"/>
                </a:solidFill>
                <a:latin typeface="Times New Roman" panose="02020603050405020304" pitchFamily="18" charset="0"/>
                <a:cs typeface="Times New Roman" panose="02020603050405020304" pitchFamily="18" charset="0"/>
              </a:rPr>
            </a:b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Inside molecules, like carbon dioxide (with no ions)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i="1" u="sng" dirty="0">
                <a:solidFill>
                  <a:srgbClr val="FF0000"/>
                </a:solidFill>
                <a:latin typeface="Times New Roman" panose="02020603050405020304" pitchFamily="18" charset="0"/>
                <a:cs typeface="Times New Roman" panose="02020603050405020304" pitchFamily="18" charset="0"/>
              </a:rPr>
              <a:t>there are</a:t>
            </a:r>
            <a:r>
              <a:rPr lang="en-US" altLang="en-US" sz="2800" i="1" dirty="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oxidation numbers</a:t>
            </a:r>
            <a:r>
              <a:rPr lang="en-US" altLang="en-US" sz="2800" dirty="0">
                <a:solidFill>
                  <a:srgbClr val="000000"/>
                </a:solidFill>
                <a:latin typeface="Times New Roman" panose="02020603050405020304" pitchFamily="18" charset="0"/>
                <a:cs typeface="Times New Roman" panose="02020603050405020304" pitchFamily="18" charset="0"/>
              </a:rPr>
              <a:t>. </a:t>
            </a:r>
            <a:endParaRPr lang="en-US" alt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4349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23446"/>
            <a:ext cx="91440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29.  The oxidation number for the sodium cation is </a:t>
            </a:r>
            <a:r>
              <a:rPr lang="en-US" altLang="en-US" sz="2800" b="1" dirty="0">
                <a:solidFill>
                  <a:srgbClr val="000099"/>
                </a:solidFill>
                <a:latin typeface="Times New Roman" panose="02020603050405020304" pitchFamily="18" charset="0"/>
                <a:cs typeface="Times New Roman" panose="02020603050405020304" pitchFamily="18" charset="0"/>
              </a:rPr>
              <a:t>Na</a:t>
            </a:r>
            <a:r>
              <a:rPr lang="en-US" altLang="en-US" sz="2800" b="1" baseline="30000" dirty="0">
                <a:solidFill>
                  <a:srgbClr val="000099"/>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chloride anion it is </a:t>
            </a:r>
            <a:r>
              <a:rPr lang="en-US" altLang="en-US" sz="2800" b="1" dirty="0">
                <a:solidFill>
                  <a:srgbClr val="000099"/>
                </a:solidFill>
                <a:latin typeface="Times New Roman" panose="02020603050405020304" pitchFamily="18" charset="0"/>
                <a:cs typeface="Times New Roman" panose="02020603050405020304" pitchFamily="18" charset="0"/>
              </a:rPr>
              <a:t>Cl</a:t>
            </a:r>
            <a:r>
              <a:rPr lang="en-US" altLang="en-US" sz="2800" b="1" baseline="30000" dirty="0">
                <a:solidFill>
                  <a:schemeClr val="accent4">
                    <a:lumMod val="50000"/>
                  </a:schemeClr>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sulfate anion (table E), it’s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b="1" dirty="0">
                <a:solidFill>
                  <a:srgbClr val="FF0000"/>
                </a:solidFill>
                <a:latin typeface="Times New Roman" panose="02020603050405020304" pitchFamily="18" charset="0"/>
                <a:cs typeface="Times New Roman" panose="02020603050405020304" pitchFamily="18" charset="0"/>
              </a:rPr>
              <a:t>SO</a:t>
            </a:r>
            <a:r>
              <a:rPr lang="en-US" altLang="en-US" sz="2800" b="1" baseline="-25000" dirty="0">
                <a:solidFill>
                  <a:srgbClr val="FF0000"/>
                </a:solidFill>
                <a:latin typeface="Times New Roman" panose="02020603050405020304" pitchFamily="18" charset="0"/>
                <a:cs typeface="Times New Roman" panose="02020603050405020304" pitchFamily="18" charset="0"/>
              </a:rPr>
              <a:t>4</a:t>
            </a:r>
            <a:r>
              <a:rPr lang="en-US" altLang="en-US" sz="2800" b="1" baseline="30000" dirty="0">
                <a:solidFill>
                  <a:srgbClr val="FF0000"/>
                </a:solidFill>
                <a:latin typeface="Times New Roman" panose="02020603050405020304" pitchFamily="18" charset="0"/>
                <a:cs typeface="Times New Roman" panose="02020603050405020304" pitchFamily="18" charset="0"/>
              </a:rPr>
              <a:t>-2  </a:t>
            </a:r>
            <a:r>
              <a:rPr lang="en-US" altLang="en-US" sz="2800" b="1" dirty="0">
                <a:solidFill>
                  <a:srgbClr val="FF0000"/>
                </a:solidFill>
                <a:latin typeface="Times New Roman" panose="02020603050405020304" pitchFamily="18" charset="0"/>
                <a:cs typeface="Times New Roman" panose="02020603050405020304" pitchFamily="18" charset="0"/>
              </a:rPr>
              <a:t> (S</a:t>
            </a:r>
            <a:r>
              <a:rPr lang="en-US" altLang="en-US" sz="2800" b="1" baseline="30000" dirty="0">
                <a:solidFill>
                  <a:srgbClr val="FF0000"/>
                </a:solidFill>
                <a:latin typeface="Times New Roman" panose="02020603050405020304" pitchFamily="18" charset="0"/>
                <a:cs typeface="Times New Roman" panose="02020603050405020304" pitchFamily="18" charset="0"/>
              </a:rPr>
              <a:t>+6</a:t>
            </a:r>
            <a:r>
              <a:rPr lang="en-US" altLang="en-US" sz="2800" b="1" dirty="0">
                <a:solidFill>
                  <a:srgbClr val="FF0000"/>
                </a:solidFill>
                <a:latin typeface="Times New Roman" panose="02020603050405020304" pitchFamily="18" charset="0"/>
                <a:cs typeface="Times New Roman" panose="02020603050405020304" pitchFamily="18" charset="0"/>
              </a:rPr>
              <a:t> and O</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r>
              <a:rPr lang="en-US" altLang="en-US" sz="2800" b="1" dirty="0">
                <a:solidFill>
                  <a:srgbClr val="FF0000"/>
                </a:solidFill>
                <a:latin typeface="Times New Roman" panose="02020603050405020304" pitchFamily="18" charset="0"/>
                <a:cs typeface="Times New Roman" panose="02020603050405020304" pitchFamily="18" charset="0"/>
              </a:rPr>
              <a:t>,  O</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r>
              <a:rPr lang="en-US" altLang="en-US" sz="2800" b="1" dirty="0">
                <a:solidFill>
                  <a:srgbClr val="FF0000"/>
                </a:solidFill>
                <a:latin typeface="Times New Roman" panose="02020603050405020304" pitchFamily="18" charset="0"/>
                <a:cs typeface="Times New Roman" panose="02020603050405020304" pitchFamily="18" charset="0"/>
              </a:rPr>
              <a:t>,  O</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r>
              <a:rPr lang="en-US" altLang="en-US" sz="2800" b="1" dirty="0">
                <a:solidFill>
                  <a:srgbClr val="FF0000"/>
                </a:solidFill>
                <a:latin typeface="Times New Roman" panose="02020603050405020304" pitchFamily="18" charset="0"/>
                <a:cs typeface="Times New Roman" panose="02020603050405020304" pitchFamily="18" charset="0"/>
              </a:rPr>
              <a:t>, O</a:t>
            </a:r>
            <a:r>
              <a:rPr lang="en-US" altLang="en-US" sz="2800" b="1" baseline="30000" dirty="0">
                <a:solidFill>
                  <a:srgbClr val="FF0000"/>
                </a:solidFill>
                <a:latin typeface="Times New Roman" panose="02020603050405020304" pitchFamily="18" charset="0"/>
                <a:cs typeface="Times New Roman" panose="02020603050405020304" pitchFamily="18" charset="0"/>
              </a:rPr>
              <a:t>-2)   </a:t>
            </a:r>
            <a:r>
              <a:rPr lang="en-US" altLang="en-US" sz="2800" b="1" dirty="0">
                <a:solidFill>
                  <a:srgbClr val="FF0000"/>
                </a:solidFill>
                <a:latin typeface="Times New Roman" panose="02020603050405020304" pitchFamily="18" charset="0"/>
                <a:cs typeface="Times New Roman" panose="02020603050405020304" pitchFamily="18" charset="0"/>
              </a:rPr>
              <a:t>= -2</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magnesium cation it is </a:t>
            </a:r>
            <a:r>
              <a:rPr lang="en-US" altLang="en-US" sz="2800" b="1" dirty="0">
                <a:solidFill>
                  <a:srgbClr val="FF0000"/>
                </a:solidFill>
                <a:latin typeface="Times New Roman" panose="02020603050405020304" pitchFamily="18" charset="0"/>
                <a:cs typeface="Times New Roman" panose="02020603050405020304" pitchFamily="18" charset="0"/>
              </a:rPr>
              <a:t> </a:t>
            </a:r>
            <a:endParaRPr lang="en-US" altLang="en-US" sz="2800" b="1" baseline="30000" dirty="0">
              <a:solidFill>
                <a:srgbClr val="FF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all atoms (including the HONClBrIF twins) it is </a:t>
            </a:r>
            <a:r>
              <a:rPr lang="en-US" altLang="en-US" sz="2800" b="1" dirty="0">
                <a:solidFill>
                  <a:srgbClr val="000099"/>
                </a:solidFill>
                <a:latin typeface="Times New Roman" panose="02020603050405020304" pitchFamily="18" charset="0"/>
                <a:cs typeface="Times New Roman" panose="02020603050405020304" pitchFamily="18" charset="0"/>
              </a:rPr>
              <a:t> </a:t>
            </a:r>
            <a:br>
              <a:rPr lang="en-US" altLang="en-US" sz="2800" b="1" dirty="0">
                <a:solidFill>
                  <a:srgbClr val="000099"/>
                </a:solidFill>
                <a:latin typeface="Times New Roman" panose="02020603050405020304" pitchFamily="18" charset="0"/>
                <a:cs typeface="Times New Roman" panose="02020603050405020304" pitchFamily="18" charset="0"/>
              </a:rPr>
            </a:b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Inside molecules, like carbon dioxide (with no ions)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i="1" u="sng" dirty="0">
                <a:solidFill>
                  <a:srgbClr val="FF0000"/>
                </a:solidFill>
                <a:latin typeface="Times New Roman" panose="02020603050405020304" pitchFamily="18" charset="0"/>
                <a:cs typeface="Times New Roman" panose="02020603050405020304" pitchFamily="18" charset="0"/>
              </a:rPr>
              <a:t>there are</a:t>
            </a:r>
            <a:r>
              <a:rPr lang="en-US" altLang="en-US" sz="2800" i="1" dirty="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oxidation numbers</a:t>
            </a:r>
            <a:r>
              <a:rPr lang="en-US" altLang="en-US" sz="2800" dirty="0">
                <a:solidFill>
                  <a:srgbClr val="000000"/>
                </a:solidFill>
                <a:latin typeface="Times New Roman" panose="02020603050405020304" pitchFamily="18" charset="0"/>
                <a:cs typeface="Times New Roman" panose="02020603050405020304" pitchFamily="18" charset="0"/>
              </a:rPr>
              <a:t>. </a:t>
            </a:r>
            <a:endParaRPr lang="en-US" alt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62086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23446"/>
            <a:ext cx="91440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29.  The oxidation number for the sodium cation is </a:t>
            </a:r>
            <a:r>
              <a:rPr lang="en-US" altLang="en-US" sz="2800" b="1" dirty="0">
                <a:solidFill>
                  <a:srgbClr val="000099"/>
                </a:solidFill>
                <a:latin typeface="Times New Roman" panose="02020603050405020304" pitchFamily="18" charset="0"/>
                <a:cs typeface="Times New Roman" panose="02020603050405020304" pitchFamily="18" charset="0"/>
              </a:rPr>
              <a:t>Na</a:t>
            </a:r>
            <a:r>
              <a:rPr lang="en-US" altLang="en-US" sz="2800" b="1" baseline="30000" dirty="0">
                <a:solidFill>
                  <a:srgbClr val="000099"/>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chloride anion it is </a:t>
            </a:r>
            <a:r>
              <a:rPr lang="en-US" altLang="en-US" sz="2800" b="1" dirty="0">
                <a:solidFill>
                  <a:srgbClr val="000099"/>
                </a:solidFill>
                <a:latin typeface="Times New Roman" panose="02020603050405020304" pitchFamily="18" charset="0"/>
                <a:cs typeface="Times New Roman" panose="02020603050405020304" pitchFamily="18" charset="0"/>
              </a:rPr>
              <a:t>Cl</a:t>
            </a:r>
            <a:r>
              <a:rPr lang="en-US" altLang="en-US" sz="2800" b="1" baseline="30000" dirty="0">
                <a:solidFill>
                  <a:schemeClr val="accent4">
                    <a:lumMod val="50000"/>
                  </a:schemeClr>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sulfate anion (table E), it’s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b="1" dirty="0">
                <a:solidFill>
                  <a:srgbClr val="FF0000"/>
                </a:solidFill>
                <a:latin typeface="Times New Roman" panose="02020603050405020304" pitchFamily="18" charset="0"/>
                <a:cs typeface="Times New Roman" panose="02020603050405020304" pitchFamily="18" charset="0"/>
              </a:rPr>
              <a:t>SO</a:t>
            </a:r>
            <a:r>
              <a:rPr lang="en-US" altLang="en-US" sz="2800" b="1" baseline="-25000" dirty="0">
                <a:solidFill>
                  <a:srgbClr val="FF0000"/>
                </a:solidFill>
                <a:latin typeface="Times New Roman" panose="02020603050405020304" pitchFamily="18" charset="0"/>
                <a:cs typeface="Times New Roman" panose="02020603050405020304" pitchFamily="18" charset="0"/>
              </a:rPr>
              <a:t>4</a:t>
            </a:r>
            <a:r>
              <a:rPr lang="en-US" altLang="en-US" sz="2800" b="1" baseline="30000" dirty="0">
                <a:solidFill>
                  <a:srgbClr val="FF0000"/>
                </a:solidFill>
                <a:latin typeface="Times New Roman" panose="02020603050405020304" pitchFamily="18" charset="0"/>
                <a:cs typeface="Times New Roman" panose="02020603050405020304" pitchFamily="18" charset="0"/>
              </a:rPr>
              <a:t>-2  </a:t>
            </a:r>
            <a:r>
              <a:rPr lang="en-US" altLang="en-US" sz="2800" b="1" dirty="0">
                <a:solidFill>
                  <a:srgbClr val="FF0000"/>
                </a:solidFill>
                <a:latin typeface="Times New Roman" panose="02020603050405020304" pitchFamily="18" charset="0"/>
                <a:cs typeface="Times New Roman" panose="02020603050405020304" pitchFamily="18" charset="0"/>
              </a:rPr>
              <a:t> (S</a:t>
            </a:r>
            <a:r>
              <a:rPr lang="en-US" altLang="en-US" sz="2800" b="1" baseline="30000" dirty="0">
                <a:solidFill>
                  <a:srgbClr val="FF0000"/>
                </a:solidFill>
                <a:latin typeface="Times New Roman" panose="02020603050405020304" pitchFamily="18" charset="0"/>
                <a:cs typeface="Times New Roman" panose="02020603050405020304" pitchFamily="18" charset="0"/>
              </a:rPr>
              <a:t>+6</a:t>
            </a:r>
            <a:r>
              <a:rPr lang="en-US" altLang="en-US" sz="2800" b="1" dirty="0">
                <a:solidFill>
                  <a:srgbClr val="FF0000"/>
                </a:solidFill>
                <a:latin typeface="Times New Roman" panose="02020603050405020304" pitchFamily="18" charset="0"/>
                <a:cs typeface="Times New Roman" panose="02020603050405020304" pitchFamily="18" charset="0"/>
              </a:rPr>
              <a:t> and O</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r>
              <a:rPr lang="en-US" altLang="en-US" sz="2800" b="1" dirty="0">
                <a:solidFill>
                  <a:srgbClr val="FF0000"/>
                </a:solidFill>
                <a:latin typeface="Times New Roman" panose="02020603050405020304" pitchFamily="18" charset="0"/>
                <a:cs typeface="Times New Roman" panose="02020603050405020304" pitchFamily="18" charset="0"/>
              </a:rPr>
              <a:t>,  O</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r>
              <a:rPr lang="en-US" altLang="en-US" sz="2800" b="1" dirty="0">
                <a:solidFill>
                  <a:srgbClr val="FF0000"/>
                </a:solidFill>
                <a:latin typeface="Times New Roman" panose="02020603050405020304" pitchFamily="18" charset="0"/>
                <a:cs typeface="Times New Roman" panose="02020603050405020304" pitchFamily="18" charset="0"/>
              </a:rPr>
              <a:t>,  O</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r>
              <a:rPr lang="en-US" altLang="en-US" sz="2800" b="1" dirty="0">
                <a:solidFill>
                  <a:srgbClr val="FF0000"/>
                </a:solidFill>
                <a:latin typeface="Times New Roman" panose="02020603050405020304" pitchFamily="18" charset="0"/>
                <a:cs typeface="Times New Roman" panose="02020603050405020304" pitchFamily="18" charset="0"/>
              </a:rPr>
              <a:t>, O</a:t>
            </a:r>
            <a:r>
              <a:rPr lang="en-US" altLang="en-US" sz="2800" b="1" baseline="30000" dirty="0">
                <a:solidFill>
                  <a:srgbClr val="FF0000"/>
                </a:solidFill>
                <a:latin typeface="Times New Roman" panose="02020603050405020304" pitchFamily="18" charset="0"/>
                <a:cs typeface="Times New Roman" panose="02020603050405020304" pitchFamily="18" charset="0"/>
              </a:rPr>
              <a:t>-2)   </a:t>
            </a:r>
            <a:r>
              <a:rPr lang="en-US" altLang="en-US" sz="2800" b="1" dirty="0">
                <a:solidFill>
                  <a:srgbClr val="FF0000"/>
                </a:solidFill>
                <a:latin typeface="Times New Roman" panose="02020603050405020304" pitchFamily="18" charset="0"/>
                <a:cs typeface="Times New Roman" panose="02020603050405020304" pitchFamily="18" charset="0"/>
              </a:rPr>
              <a:t>= -2</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magnesium cation it is </a:t>
            </a:r>
            <a:r>
              <a:rPr lang="en-US" altLang="en-US" sz="2800" b="1" dirty="0">
                <a:solidFill>
                  <a:srgbClr val="FF0000"/>
                </a:solidFill>
                <a:latin typeface="Times New Roman" panose="02020603050405020304" pitchFamily="18" charset="0"/>
                <a:cs typeface="Times New Roman" panose="02020603050405020304" pitchFamily="18" charset="0"/>
              </a:rPr>
              <a:t>Mg</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all atoms (including the HONClBrIF twins) it is </a:t>
            </a:r>
            <a:r>
              <a:rPr lang="en-US" altLang="en-US" sz="2800" b="1" dirty="0">
                <a:solidFill>
                  <a:srgbClr val="000099"/>
                </a:solidFill>
                <a:latin typeface="Times New Roman" panose="02020603050405020304" pitchFamily="18" charset="0"/>
                <a:cs typeface="Times New Roman" panose="02020603050405020304" pitchFamily="18" charset="0"/>
              </a:rPr>
              <a:t> </a:t>
            </a:r>
            <a:br>
              <a:rPr lang="en-US" altLang="en-US" sz="2800" b="1" dirty="0">
                <a:solidFill>
                  <a:srgbClr val="000099"/>
                </a:solidFill>
                <a:latin typeface="Times New Roman" panose="02020603050405020304" pitchFamily="18" charset="0"/>
                <a:cs typeface="Times New Roman" panose="02020603050405020304" pitchFamily="18" charset="0"/>
              </a:rPr>
            </a:b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Inside molecules, like carbon dioxide (with no ions)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i="1" u="sng" dirty="0">
                <a:solidFill>
                  <a:srgbClr val="FF0000"/>
                </a:solidFill>
                <a:latin typeface="Times New Roman" panose="02020603050405020304" pitchFamily="18" charset="0"/>
                <a:cs typeface="Times New Roman" panose="02020603050405020304" pitchFamily="18" charset="0"/>
              </a:rPr>
              <a:t>there are</a:t>
            </a:r>
            <a:r>
              <a:rPr lang="en-US" altLang="en-US" sz="2800" i="1" dirty="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oxidation numbers</a:t>
            </a:r>
            <a:r>
              <a:rPr lang="en-US" altLang="en-US" sz="2800" dirty="0">
                <a:solidFill>
                  <a:srgbClr val="000000"/>
                </a:solidFill>
                <a:latin typeface="Times New Roman" panose="02020603050405020304" pitchFamily="18" charset="0"/>
                <a:cs typeface="Times New Roman" panose="02020603050405020304" pitchFamily="18" charset="0"/>
              </a:rPr>
              <a:t>. </a:t>
            </a:r>
            <a:endParaRPr lang="en-US" alt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4032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23446"/>
            <a:ext cx="91440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29.  The oxidation number for the sodium cation is </a:t>
            </a:r>
            <a:r>
              <a:rPr lang="en-US" altLang="en-US" sz="2800" b="1" dirty="0">
                <a:solidFill>
                  <a:srgbClr val="000099"/>
                </a:solidFill>
                <a:latin typeface="Times New Roman" panose="02020603050405020304" pitchFamily="18" charset="0"/>
                <a:cs typeface="Times New Roman" panose="02020603050405020304" pitchFamily="18" charset="0"/>
              </a:rPr>
              <a:t>Na</a:t>
            </a:r>
            <a:r>
              <a:rPr lang="en-US" altLang="en-US" sz="2800" b="1" baseline="30000" dirty="0">
                <a:solidFill>
                  <a:srgbClr val="000099"/>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chloride anion it is </a:t>
            </a:r>
            <a:r>
              <a:rPr lang="en-US" altLang="en-US" sz="2800" b="1" dirty="0">
                <a:solidFill>
                  <a:srgbClr val="000099"/>
                </a:solidFill>
                <a:latin typeface="Times New Roman" panose="02020603050405020304" pitchFamily="18" charset="0"/>
                <a:cs typeface="Times New Roman" panose="02020603050405020304" pitchFamily="18" charset="0"/>
              </a:rPr>
              <a:t>Cl</a:t>
            </a:r>
            <a:r>
              <a:rPr lang="en-US" altLang="en-US" sz="2800" b="1" baseline="30000" dirty="0">
                <a:solidFill>
                  <a:schemeClr val="accent4">
                    <a:lumMod val="50000"/>
                  </a:schemeClr>
                </a:solidFill>
                <a:latin typeface="Times New Roman" panose="02020603050405020304" pitchFamily="18" charset="0"/>
                <a:cs typeface="Times New Roman" panose="02020603050405020304" pitchFamily="18" charset="0"/>
              </a:rPr>
              <a:t>-1</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the sulfate anion (table E), it’s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dirty="0">
                <a:solidFill>
                  <a:srgbClr val="000000"/>
                </a:solidFill>
                <a:latin typeface="Times New Roman" panose="02020603050405020304" pitchFamily="18" charset="0"/>
                <a:cs typeface="Times New Roman" panose="02020603050405020304" pitchFamily="18" charset="0"/>
              </a:rPr>
              <a:t>               </a:t>
            </a:r>
            <a:r>
              <a:rPr lang="en-US" altLang="en-US" sz="2800" b="1" dirty="0">
                <a:solidFill>
                  <a:srgbClr val="FF0000"/>
                </a:solidFill>
                <a:latin typeface="Times New Roman" panose="02020603050405020304" pitchFamily="18" charset="0"/>
                <a:cs typeface="Times New Roman" panose="02020603050405020304" pitchFamily="18" charset="0"/>
              </a:rPr>
              <a:t>SO</a:t>
            </a:r>
            <a:r>
              <a:rPr lang="en-US" altLang="en-US" sz="2800" b="1" baseline="-25000" dirty="0">
                <a:solidFill>
                  <a:srgbClr val="FF0000"/>
                </a:solidFill>
                <a:latin typeface="Times New Roman" panose="02020603050405020304" pitchFamily="18" charset="0"/>
                <a:cs typeface="Times New Roman" panose="02020603050405020304" pitchFamily="18" charset="0"/>
              </a:rPr>
              <a:t>4</a:t>
            </a:r>
            <a:r>
              <a:rPr lang="en-US" altLang="en-US" sz="2800" b="1" baseline="30000" dirty="0">
                <a:solidFill>
                  <a:srgbClr val="FF0000"/>
                </a:solidFill>
                <a:latin typeface="Times New Roman" panose="02020603050405020304" pitchFamily="18" charset="0"/>
                <a:cs typeface="Times New Roman" panose="02020603050405020304" pitchFamily="18" charset="0"/>
              </a:rPr>
              <a:t>-2  </a:t>
            </a:r>
            <a:r>
              <a:rPr lang="en-US" altLang="en-US" sz="2800" b="1" dirty="0">
                <a:solidFill>
                  <a:srgbClr val="FF0000"/>
                </a:solidFill>
                <a:latin typeface="Times New Roman" panose="02020603050405020304" pitchFamily="18" charset="0"/>
                <a:cs typeface="Times New Roman" panose="02020603050405020304" pitchFamily="18" charset="0"/>
              </a:rPr>
              <a:t> (S</a:t>
            </a:r>
            <a:r>
              <a:rPr lang="en-US" altLang="en-US" sz="2800" b="1" baseline="30000" dirty="0">
                <a:solidFill>
                  <a:srgbClr val="FF0000"/>
                </a:solidFill>
                <a:latin typeface="Times New Roman" panose="02020603050405020304" pitchFamily="18" charset="0"/>
                <a:cs typeface="Times New Roman" panose="02020603050405020304" pitchFamily="18" charset="0"/>
              </a:rPr>
              <a:t>+6</a:t>
            </a:r>
            <a:r>
              <a:rPr lang="en-US" altLang="en-US" sz="2800" b="1" dirty="0">
                <a:solidFill>
                  <a:srgbClr val="FF0000"/>
                </a:solidFill>
                <a:latin typeface="Times New Roman" panose="02020603050405020304" pitchFamily="18" charset="0"/>
                <a:cs typeface="Times New Roman" panose="02020603050405020304" pitchFamily="18" charset="0"/>
              </a:rPr>
              <a:t> and O</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r>
              <a:rPr lang="en-US" altLang="en-US" sz="2800" b="1" dirty="0">
                <a:solidFill>
                  <a:srgbClr val="FF0000"/>
                </a:solidFill>
                <a:latin typeface="Times New Roman" panose="02020603050405020304" pitchFamily="18" charset="0"/>
                <a:cs typeface="Times New Roman" panose="02020603050405020304" pitchFamily="18" charset="0"/>
              </a:rPr>
              <a:t>,  O</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r>
              <a:rPr lang="en-US" altLang="en-US" sz="2800" b="1" dirty="0">
                <a:solidFill>
                  <a:srgbClr val="FF0000"/>
                </a:solidFill>
                <a:latin typeface="Times New Roman" panose="02020603050405020304" pitchFamily="18" charset="0"/>
                <a:cs typeface="Times New Roman" panose="02020603050405020304" pitchFamily="18" charset="0"/>
              </a:rPr>
              <a:t>,  O</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r>
              <a:rPr lang="en-US" altLang="en-US" sz="2800" b="1" dirty="0">
                <a:solidFill>
                  <a:srgbClr val="FF0000"/>
                </a:solidFill>
                <a:latin typeface="Times New Roman" panose="02020603050405020304" pitchFamily="18" charset="0"/>
                <a:cs typeface="Times New Roman" panose="02020603050405020304" pitchFamily="18" charset="0"/>
              </a:rPr>
              <a:t>, O</a:t>
            </a:r>
            <a:r>
              <a:rPr lang="en-US" altLang="en-US" sz="2800" b="1" baseline="30000" dirty="0">
                <a:solidFill>
                  <a:srgbClr val="FF0000"/>
                </a:solidFill>
                <a:latin typeface="Times New Roman" panose="02020603050405020304" pitchFamily="18" charset="0"/>
                <a:cs typeface="Times New Roman" panose="02020603050405020304" pitchFamily="18" charset="0"/>
              </a:rPr>
              <a:t>-2)   </a:t>
            </a:r>
            <a:r>
              <a:rPr lang="en-US" altLang="en-US" sz="2800" b="1" dirty="0">
                <a:solidFill>
                  <a:srgbClr val="FF0000"/>
                </a:solidFill>
                <a:latin typeface="Times New Roman" panose="02020603050405020304" pitchFamily="18" charset="0"/>
                <a:cs typeface="Times New Roman" panose="02020603050405020304" pitchFamily="18" charset="0"/>
              </a:rPr>
              <a:t>= -2</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magnesium cation it is </a:t>
            </a:r>
            <a:r>
              <a:rPr lang="en-US" altLang="en-US" sz="2800" b="1" dirty="0">
                <a:solidFill>
                  <a:srgbClr val="FF0000"/>
                </a:solidFill>
                <a:latin typeface="Times New Roman" panose="02020603050405020304" pitchFamily="18" charset="0"/>
                <a:cs typeface="Times New Roman" panose="02020603050405020304" pitchFamily="18" charset="0"/>
              </a:rPr>
              <a:t>Mg</a:t>
            </a:r>
            <a:r>
              <a:rPr lang="en-US" altLang="en-US" sz="2800" b="1" baseline="30000" dirty="0">
                <a:solidFill>
                  <a:srgbClr val="FF0000"/>
                </a:solidFill>
                <a:latin typeface="Times New Roman" panose="02020603050405020304" pitchFamily="18" charset="0"/>
                <a:cs typeface="Times New Roman" panose="02020603050405020304" pitchFamily="18" charset="0"/>
              </a:rPr>
              <a:t>+2</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For all atoms (including the HONClBrIF twins) it is </a:t>
            </a:r>
            <a:r>
              <a:rPr lang="en-US" altLang="en-US" sz="2800" b="1" dirty="0">
                <a:solidFill>
                  <a:srgbClr val="000099"/>
                </a:solidFill>
                <a:latin typeface="Times New Roman" panose="02020603050405020304" pitchFamily="18" charset="0"/>
                <a:cs typeface="Times New Roman" panose="02020603050405020304" pitchFamily="18" charset="0"/>
              </a:rPr>
              <a:t>ZERO</a:t>
            </a:r>
            <a:r>
              <a:rPr lang="en-US" altLang="en-US" sz="2800" dirty="0">
                <a:solidFill>
                  <a:srgbClr val="000000"/>
                </a:solidFill>
                <a:latin typeface="Times New Roman" panose="02020603050405020304" pitchFamily="18" charset="0"/>
                <a:cs typeface="Times New Roman" panose="02020603050405020304" pitchFamily="18" charset="0"/>
              </a:rPr>
              <a:t>, because they have no charge.</a:t>
            </a:r>
          </a:p>
          <a:p>
            <a:pPr eaLnBrk="1" hangingPunct="1">
              <a:spcBef>
                <a:spcPct val="0"/>
              </a:spcBef>
              <a:buFontTx/>
              <a:buNone/>
            </a:pPr>
            <a:endParaRPr lang="en-US" altLang="en-US" sz="2800"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dirty="0">
                <a:solidFill>
                  <a:srgbClr val="000000"/>
                </a:solidFill>
                <a:latin typeface="Times New Roman" panose="02020603050405020304" pitchFamily="18" charset="0"/>
                <a:cs typeface="Times New Roman" panose="02020603050405020304" pitchFamily="18" charset="0"/>
              </a:rPr>
              <a:t>Inside molecules, like carbon dioxide (with no ions) </a:t>
            </a:r>
            <a:br>
              <a:rPr lang="en-US" altLang="en-US" sz="2800" dirty="0">
                <a:solidFill>
                  <a:srgbClr val="000000"/>
                </a:solidFill>
                <a:latin typeface="Times New Roman" panose="02020603050405020304" pitchFamily="18" charset="0"/>
                <a:cs typeface="Times New Roman" panose="02020603050405020304" pitchFamily="18" charset="0"/>
              </a:rPr>
            </a:br>
            <a:r>
              <a:rPr lang="en-US" altLang="en-US" sz="2800" i="1" u="sng" dirty="0">
                <a:solidFill>
                  <a:srgbClr val="FF0000"/>
                </a:solidFill>
                <a:latin typeface="Times New Roman" panose="02020603050405020304" pitchFamily="18" charset="0"/>
                <a:cs typeface="Times New Roman" panose="02020603050405020304" pitchFamily="18" charset="0"/>
              </a:rPr>
              <a:t>there are</a:t>
            </a:r>
            <a:r>
              <a:rPr lang="en-US" altLang="en-US" sz="2800" i="1" dirty="0">
                <a:solidFill>
                  <a:srgbClr val="FF0000"/>
                </a:solidFill>
                <a:latin typeface="Times New Roman" panose="02020603050405020304" pitchFamily="18" charset="0"/>
                <a:cs typeface="Times New Roman" panose="02020603050405020304" pitchFamily="18" charset="0"/>
              </a:rPr>
              <a:t> </a:t>
            </a:r>
            <a:r>
              <a:rPr lang="en-US" altLang="en-US" sz="2800" dirty="0">
                <a:solidFill>
                  <a:srgbClr val="FF0000"/>
                </a:solidFill>
                <a:latin typeface="Times New Roman" panose="02020603050405020304" pitchFamily="18" charset="0"/>
                <a:cs typeface="Times New Roman" panose="02020603050405020304" pitchFamily="18" charset="0"/>
              </a:rPr>
              <a:t>oxidation numbers</a:t>
            </a:r>
            <a:r>
              <a:rPr lang="en-US" altLang="en-US" sz="2800" dirty="0">
                <a:solidFill>
                  <a:srgbClr val="000000"/>
                </a:solidFill>
                <a:latin typeface="Times New Roman" panose="02020603050405020304" pitchFamily="18" charset="0"/>
                <a:cs typeface="Times New Roman" panose="02020603050405020304" pitchFamily="18" charset="0"/>
              </a:rPr>
              <a:t>. </a:t>
            </a:r>
            <a:endParaRPr lang="en-US" alt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0533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91440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4000" dirty="0">
                <a:solidFill>
                  <a:schemeClr val="accent4">
                    <a:lumMod val="50000"/>
                  </a:schemeClr>
                </a:solidFill>
                <a:latin typeface="Comic Sans MS" pitchFamily="66" charset="0"/>
              </a:rPr>
              <a:t>You need your Periodic Table out NOW.  </a:t>
            </a:r>
          </a:p>
          <a:p>
            <a:pPr>
              <a:spcBef>
                <a:spcPct val="0"/>
              </a:spcBef>
              <a:buFontTx/>
              <a:buNone/>
            </a:pPr>
            <a:endParaRPr lang="en-US" altLang="en-US" sz="4000" dirty="0">
              <a:solidFill>
                <a:schemeClr val="accent4">
                  <a:lumMod val="50000"/>
                </a:schemeClr>
              </a:solidFill>
              <a:latin typeface="Comic Sans MS" pitchFamily="66" charset="0"/>
            </a:endParaRPr>
          </a:p>
          <a:p>
            <a:pPr>
              <a:spcBef>
                <a:spcPct val="0"/>
              </a:spcBef>
              <a:buFontTx/>
              <a:buNone/>
            </a:pPr>
            <a:r>
              <a:rPr lang="en-US" altLang="en-US" sz="4000" dirty="0">
                <a:solidFill>
                  <a:schemeClr val="accent4">
                    <a:lumMod val="50000"/>
                  </a:schemeClr>
                </a:solidFill>
                <a:latin typeface="Comic Sans MS" pitchFamily="66" charset="0"/>
              </a:rPr>
              <a:t>Time to look at those little numbers, top right corner, they are the OXIDATION NUMBERS. </a:t>
            </a:r>
          </a:p>
          <a:p>
            <a:pPr>
              <a:spcBef>
                <a:spcPct val="0"/>
              </a:spcBef>
              <a:buFontTx/>
              <a:buNone/>
            </a:pPr>
            <a:endParaRPr lang="en-US" altLang="en-US" sz="4000" dirty="0">
              <a:solidFill>
                <a:schemeClr val="accent4">
                  <a:lumMod val="50000"/>
                </a:schemeClr>
              </a:solidFill>
              <a:latin typeface="Comic Sans MS" pitchFamily="66" charset="0"/>
            </a:endParaRPr>
          </a:p>
          <a:p>
            <a:pPr>
              <a:spcBef>
                <a:spcPct val="0"/>
              </a:spcBef>
              <a:buFontTx/>
              <a:buNone/>
            </a:pPr>
            <a:r>
              <a:rPr lang="en-US" altLang="en-US" sz="4000" dirty="0">
                <a:solidFill>
                  <a:schemeClr val="accent4">
                    <a:lumMod val="50000"/>
                  </a:schemeClr>
                </a:solidFill>
                <a:latin typeface="Comic Sans MS" pitchFamily="66" charset="0"/>
              </a:rPr>
              <a:t>They are used to combine non metals with nonmetals.  </a:t>
            </a:r>
          </a:p>
          <a:p>
            <a:pPr>
              <a:spcBef>
                <a:spcPct val="0"/>
              </a:spcBef>
              <a:buFontTx/>
              <a:buNone/>
            </a:pPr>
            <a:endParaRPr lang="en-US" altLang="en-US" sz="3600" dirty="0">
              <a:solidFill>
                <a:srgbClr val="000000"/>
              </a:solidFill>
            </a:endParaRPr>
          </a:p>
          <a:p>
            <a:pPr eaLnBrk="1" hangingPunct="1">
              <a:spcBef>
                <a:spcPct val="0"/>
              </a:spcBef>
              <a:buFontTx/>
              <a:buNone/>
            </a:pPr>
            <a:endParaRPr lang="en-US" altLang="en-US" sz="1800" baseline="-25000" dirty="0">
              <a:solidFill>
                <a:srgbClr val="0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9144000" cy="683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dirty="0">
                <a:solidFill>
                  <a:srgbClr val="FF0000"/>
                </a:solidFill>
                <a:latin typeface="Comic Sans MS" pitchFamily="66" charset="0"/>
              </a:rPr>
              <a:t>31. What are the individual oxidation numbers for all of </a:t>
            </a:r>
            <a:br>
              <a:rPr lang="en-US" altLang="en-US" sz="2400" dirty="0">
                <a:solidFill>
                  <a:srgbClr val="FF0000"/>
                </a:solidFill>
                <a:latin typeface="Comic Sans MS" pitchFamily="66" charset="0"/>
              </a:rPr>
            </a:br>
            <a:r>
              <a:rPr lang="en-US" altLang="en-US" sz="2400" dirty="0">
                <a:solidFill>
                  <a:srgbClr val="FF0000"/>
                </a:solidFill>
                <a:latin typeface="Comic Sans MS" pitchFamily="66" charset="0"/>
              </a:rPr>
              <a:t>      these species?  (they have to sum to zero)</a:t>
            </a:r>
            <a:endParaRPr lang="en-US" altLang="en-US" sz="2400" dirty="0">
              <a:latin typeface="Arial" charset="0"/>
            </a:endParaRPr>
          </a:p>
          <a:p>
            <a:pPr eaLnBrk="1" hangingPunct="1">
              <a:spcBef>
                <a:spcPct val="0"/>
              </a:spcBef>
              <a:buFontTx/>
              <a:buNone/>
            </a:pPr>
            <a:endParaRPr lang="en-US" altLang="en-US" sz="1800" dirty="0">
              <a:solidFill>
                <a:srgbClr val="000000"/>
              </a:solidFill>
            </a:endParaRPr>
          </a:p>
          <a:p>
            <a:pPr eaLnBrk="1" hangingPunct="1">
              <a:spcBef>
                <a:spcPct val="0"/>
              </a:spcBef>
              <a:buFontTx/>
              <a:buNone/>
            </a:pPr>
            <a:r>
              <a:rPr lang="en-US" altLang="en-US" sz="3600" dirty="0">
                <a:solidFill>
                  <a:srgbClr val="000000"/>
                </a:solidFill>
              </a:rPr>
              <a:t>A.  CO _____________    CO</a:t>
            </a:r>
            <a:r>
              <a:rPr lang="en-US" altLang="en-US" sz="3600" baseline="-25000" dirty="0">
                <a:solidFill>
                  <a:srgbClr val="000000"/>
                </a:solidFill>
              </a:rPr>
              <a:t>2 </a:t>
            </a:r>
            <a:r>
              <a:rPr lang="en-US" altLang="en-US" sz="3600" dirty="0">
                <a:solidFill>
                  <a:srgbClr val="000000"/>
                </a:solidFill>
              </a:rPr>
              <a:t>______________</a:t>
            </a:r>
            <a:br>
              <a:rPr lang="en-US" altLang="en-US" sz="3600" baseline="-25000" dirty="0">
                <a:solidFill>
                  <a:srgbClr val="000000"/>
                </a:solidFill>
              </a:rPr>
            </a:br>
            <a:r>
              <a:rPr lang="en-US" altLang="en-US" sz="1800" baseline="-25000" dirty="0">
                <a:solidFill>
                  <a:srgbClr val="000000"/>
                </a:solidFill>
              </a:rPr>
              <a:t> </a:t>
            </a:r>
            <a:endParaRPr lang="en-US" altLang="en-US" sz="3600" baseline="-25000" dirty="0">
              <a:solidFill>
                <a:srgbClr val="000000"/>
              </a:solidFill>
            </a:endParaRPr>
          </a:p>
          <a:p>
            <a:pPr eaLnBrk="1" hangingPunct="1">
              <a:spcBef>
                <a:spcPct val="0"/>
              </a:spcBef>
              <a:buFontTx/>
              <a:buNone/>
            </a:pPr>
            <a:endParaRPr lang="en-US" altLang="en-US" sz="3600" dirty="0">
              <a:solidFill>
                <a:srgbClr val="000000"/>
              </a:solidFill>
            </a:endParaRPr>
          </a:p>
          <a:p>
            <a:pPr eaLnBrk="1" hangingPunct="1">
              <a:spcBef>
                <a:spcPct val="0"/>
              </a:spcBef>
              <a:buNone/>
            </a:pPr>
            <a:r>
              <a:rPr lang="en-US" altLang="en-US" sz="3600" dirty="0">
                <a:solidFill>
                  <a:srgbClr val="000000"/>
                </a:solidFill>
              </a:rPr>
              <a:t>B.  CaCl</a:t>
            </a:r>
            <a:r>
              <a:rPr lang="en-US" altLang="en-US" sz="3600" baseline="-25000" dirty="0">
                <a:solidFill>
                  <a:srgbClr val="000000"/>
                </a:solidFill>
              </a:rPr>
              <a:t>2 </a:t>
            </a:r>
            <a:r>
              <a:rPr lang="en-US" altLang="en-US" sz="3600" dirty="0">
                <a:solidFill>
                  <a:srgbClr val="000000"/>
                </a:solidFill>
              </a:rPr>
              <a:t>____________   NO</a:t>
            </a:r>
            <a:r>
              <a:rPr lang="en-US" altLang="en-US" sz="3600" baseline="-25000" dirty="0">
                <a:solidFill>
                  <a:srgbClr val="000000"/>
                </a:solidFill>
              </a:rPr>
              <a:t>2 </a:t>
            </a:r>
            <a:r>
              <a:rPr lang="en-US" altLang="en-US" sz="3600" dirty="0">
                <a:solidFill>
                  <a:srgbClr val="000000"/>
                </a:solidFill>
              </a:rPr>
              <a:t>______________</a:t>
            </a:r>
            <a:br>
              <a:rPr lang="en-US" altLang="en-US" sz="3600" dirty="0">
                <a:solidFill>
                  <a:srgbClr val="000000"/>
                </a:solidFill>
              </a:rPr>
            </a:br>
            <a:r>
              <a:rPr lang="en-US" altLang="en-US" sz="2400" dirty="0">
                <a:solidFill>
                  <a:srgbClr val="000000"/>
                </a:solidFill>
              </a:rPr>
              <a:t> </a:t>
            </a:r>
            <a:br>
              <a:rPr lang="en-US" altLang="en-US" sz="3600" dirty="0">
                <a:solidFill>
                  <a:srgbClr val="000000"/>
                </a:solidFill>
              </a:rPr>
            </a:br>
            <a:r>
              <a:rPr lang="en-US" altLang="en-US" sz="2000" dirty="0">
                <a:solidFill>
                  <a:srgbClr val="000000"/>
                </a:solidFill>
              </a:rPr>
              <a:t> </a:t>
            </a:r>
            <a:br>
              <a:rPr lang="en-US" altLang="en-US" sz="3600" dirty="0">
                <a:solidFill>
                  <a:srgbClr val="000000"/>
                </a:solidFill>
              </a:rPr>
            </a:br>
            <a:r>
              <a:rPr lang="en-US" altLang="en-US" sz="3600" dirty="0">
                <a:solidFill>
                  <a:srgbClr val="000000"/>
                </a:solidFill>
              </a:rPr>
              <a:t>C.  PCl</a:t>
            </a:r>
            <a:r>
              <a:rPr lang="en-US" altLang="en-US" sz="3600" baseline="-25000" dirty="0">
                <a:solidFill>
                  <a:srgbClr val="000000"/>
                </a:solidFill>
              </a:rPr>
              <a:t>3  </a:t>
            </a:r>
            <a:r>
              <a:rPr lang="en-US" altLang="en-US" sz="3600" dirty="0">
                <a:solidFill>
                  <a:srgbClr val="000000"/>
                </a:solidFill>
              </a:rPr>
              <a:t>____________    PCl</a:t>
            </a:r>
            <a:r>
              <a:rPr lang="en-US" altLang="en-US" sz="3600" baseline="-25000" dirty="0">
                <a:solidFill>
                  <a:srgbClr val="000000"/>
                </a:solidFill>
              </a:rPr>
              <a:t>5 </a:t>
            </a:r>
            <a:r>
              <a:rPr lang="en-US" altLang="en-US" sz="3600" dirty="0">
                <a:solidFill>
                  <a:srgbClr val="000000"/>
                </a:solidFill>
              </a:rPr>
              <a:t>____________</a:t>
            </a:r>
            <a:br>
              <a:rPr lang="en-US" altLang="en-US" sz="3600" dirty="0">
                <a:solidFill>
                  <a:srgbClr val="000000"/>
                </a:solidFill>
              </a:rPr>
            </a:br>
            <a:endParaRPr lang="en-US" altLang="en-US" sz="3600" dirty="0">
              <a:solidFill>
                <a:srgbClr val="000000"/>
              </a:solidFill>
            </a:endParaRPr>
          </a:p>
          <a:p>
            <a:pPr eaLnBrk="1" hangingPunct="1">
              <a:spcBef>
                <a:spcPct val="0"/>
              </a:spcBef>
              <a:buNone/>
            </a:pPr>
            <a:r>
              <a:rPr lang="en-US" altLang="en-US" sz="3600" dirty="0">
                <a:solidFill>
                  <a:srgbClr val="000000"/>
                </a:solidFill>
              </a:rPr>
              <a:t>D. H</a:t>
            </a:r>
            <a:r>
              <a:rPr lang="en-US" altLang="en-US" sz="3600" baseline="-25000" dirty="0">
                <a:solidFill>
                  <a:srgbClr val="000000"/>
                </a:solidFill>
              </a:rPr>
              <a:t>2</a:t>
            </a:r>
            <a:r>
              <a:rPr lang="en-US" altLang="en-US" sz="3600" dirty="0">
                <a:solidFill>
                  <a:srgbClr val="000000"/>
                </a:solidFill>
              </a:rPr>
              <a:t>SO</a:t>
            </a:r>
            <a:r>
              <a:rPr lang="en-US" altLang="en-US" sz="3600" baseline="-25000" dirty="0">
                <a:solidFill>
                  <a:srgbClr val="000000"/>
                </a:solidFill>
              </a:rPr>
              <a:t>4 </a:t>
            </a:r>
            <a:r>
              <a:rPr lang="en-US" altLang="en-US" sz="3600" dirty="0">
                <a:solidFill>
                  <a:srgbClr val="000000"/>
                </a:solidFill>
              </a:rPr>
              <a:t>____________  Cr</a:t>
            </a:r>
            <a:r>
              <a:rPr lang="en-US" altLang="en-US" sz="3600" baseline="-25000" dirty="0">
                <a:solidFill>
                  <a:srgbClr val="000000"/>
                </a:solidFill>
              </a:rPr>
              <a:t>2</a:t>
            </a:r>
            <a:r>
              <a:rPr lang="en-US" altLang="en-US" sz="3600" dirty="0">
                <a:solidFill>
                  <a:srgbClr val="000000"/>
                </a:solidFill>
              </a:rPr>
              <a:t>O</a:t>
            </a:r>
            <a:r>
              <a:rPr lang="en-US" altLang="en-US" sz="3600" baseline="-25000" dirty="0">
                <a:solidFill>
                  <a:srgbClr val="000000"/>
                </a:solidFill>
              </a:rPr>
              <a:t>7</a:t>
            </a:r>
            <a:r>
              <a:rPr lang="en-US" altLang="en-US" sz="3600" baseline="30000" dirty="0">
                <a:solidFill>
                  <a:srgbClr val="000000"/>
                </a:solidFill>
              </a:rPr>
              <a:t>-2 </a:t>
            </a:r>
            <a:r>
              <a:rPr lang="en-US" altLang="en-US" sz="3600" dirty="0">
                <a:solidFill>
                  <a:srgbClr val="000000"/>
                </a:solidFill>
              </a:rPr>
              <a:t>____________</a:t>
            </a:r>
            <a:br>
              <a:rPr lang="en-US" altLang="en-US" sz="3600" dirty="0">
                <a:solidFill>
                  <a:srgbClr val="000000"/>
                </a:solidFill>
              </a:rPr>
            </a:br>
            <a:br>
              <a:rPr lang="en-US" altLang="en-US" sz="3600" dirty="0">
                <a:solidFill>
                  <a:srgbClr val="000000"/>
                </a:solidFill>
              </a:rPr>
            </a:br>
            <a:r>
              <a:rPr lang="en-US" altLang="en-US" sz="3600" dirty="0">
                <a:solidFill>
                  <a:srgbClr val="000000"/>
                </a:solidFill>
              </a:rPr>
              <a:t>E. NbBr</a:t>
            </a:r>
            <a:r>
              <a:rPr lang="en-US" altLang="en-US" sz="3600" baseline="-25000" dirty="0">
                <a:solidFill>
                  <a:srgbClr val="000000"/>
                </a:solidFill>
              </a:rPr>
              <a:t>5 </a:t>
            </a:r>
            <a:r>
              <a:rPr lang="en-US" altLang="en-US" sz="3600" dirty="0">
                <a:solidFill>
                  <a:srgbClr val="000000"/>
                </a:solidFill>
              </a:rPr>
              <a:t>____________</a:t>
            </a:r>
          </a:p>
          <a:p>
            <a:pPr eaLnBrk="1" hangingPunct="1">
              <a:spcBef>
                <a:spcPct val="0"/>
              </a:spcBef>
              <a:buFontTx/>
              <a:buNone/>
            </a:pPr>
            <a:endParaRPr lang="en-US" altLang="en-US" sz="1800" baseline="-25000" dirty="0">
              <a:solidFill>
                <a:srgbClr val="000000"/>
              </a:solidFill>
            </a:endParaRPr>
          </a:p>
        </p:txBody>
      </p:sp>
    </p:spTree>
    <p:extLst>
      <p:ext uri="{BB962C8B-B14F-4D97-AF65-F5344CB8AC3E}">
        <p14:creationId xmlns:p14="http://schemas.microsoft.com/office/powerpoint/2010/main" val="1555094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9144000" cy="658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dirty="0">
                <a:solidFill>
                  <a:srgbClr val="FF0000"/>
                </a:solidFill>
                <a:latin typeface="Comic Sans MS" pitchFamily="66" charset="0"/>
              </a:rPr>
              <a:t>31. What are the individual oxidation numbers for all of </a:t>
            </a:r>
            <a:br>
              <a:rPr lang="en-US" altLang="en-US" sz="2400" dirty="0">
                <a:solidFill>
                  <a:srgbClr val="FF0000"/>
                </a:solidFill>
                <a:latin typeface="Comic Sans MS" pitchFamily="66" charset="0"/>
              </a:rPr>
            </a:br>
            <a:r>
              <a:rPr lang="en-US" altLang="en-US" sz="2400" dirty="0">
                <a:solidFill>
                  <a:srgbClr val="FF0000"/>
                </a:solidFill>
                <a:latin typeface="Comic Sans MS" pitchFamily="66" charset="0"/>
              </a:rPr>
              <a:t>      these species?  (they have to sum to zero)</a:t>
            </a:r>
            <a:endParaRPr lang="en-US" altLang="en-US" sz="2400" dirty="0">
              <a:latin typeface="Arial" charset="0"/>
            </a:endParaRPr>
          </a:p>
          <a:p>
            <a:pPr eaLnBrk="1" hangingPunct="1">
              <a:spcBef>
                <a:spcPct val="0"/>
              </a:spcBef>
              <a:buFontTx/>
              <a:buNone/>
            </a:pPr>
            <a:endParaRPr lang="en-US" altLang="en-US" sz="1800" dirty="0">
              <a:solidFill>
                <a:srgbClr val="000000"/>
              </a:solidFill>
            </a:endParaRPr>
          </a:p>
          <a:p>
            <a:pPr eaLnBrk="1" hangingPunct="1">
              <a:spcBef>
                <a:spcPct val="0"/>
              </a:spcBef>
              <a:buFontTx/>
              <a:buNone/>
            </a:pPr>
            <a:r>
              <a:rPr lang="en-US" altLang="en-US" sz="3600" dirty="0">
                <a:solidFill>
                  <a:srgbClr val="000000"/>
                </a:solidFill>
              </a:rPr>
              <a:t>A.  CO  </a:t>
            </a:r>
            <a:r>
              <a:rPr lang="en-US" altLang="en-US" sz="3600" dirty="0">
                <a:solidFill>
                  <a:srgbClr val="FF0000"/>
                </a:solidFill>
              </a:rPr>
              <a:t>C</a:t>
            </a:r>
            <a:r>
              <a:rPr lang="en-US" altLang="en-US" sz="3600" baseline="30000" dirty="0">
                <a:solidFill>
                  <a:srgbClr val="FF0000"/>
                </a:solidFill>
              </a:rPr>
              <a:t>+2</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000000"/>
                </a:solidFill>
              </a:rPr>
              <a:t>                   CO</a:t>
            </a:r>
            <a:r>
              <a:rPr lang="en-US" altLang="en-US" sz="3600" baseline="-25000" dirty="0">
                <a:solidFill>
                  <a:srgbClr val="000000"/>
                </a:solidFill>
              </a:rPr>
              <a:t>2     </a:t>
            </a:r>
            <a:r>
              <a:rPr lang="en-US" altLang="en-US" sz="3600" dirty="0">
                <a:solidFill>
                  <a:srgbClr val="FF0000"/>
                </a:solidFill>
              </a:rPr>
              <a:t>C</a:t>
            </a:r>
            <a:r>
              <a:rPr lang="en-US" altLang="en-US" sz="3600" baseline="30000" dirty="0">
                <a:solidFill>
                  <a:srgbClr val="FF0000"/>
                </a:solidFill>
              </a:rPr>
              <a:t>+4</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FF0000"/>
                </a:solidFill>
              </a:rPr>
              <a:t> </a:t>
            </a:r>
            <a:r>
              <a:rPr lang="en-US" altLang="en-US" sz="3600" dirty="0" err="1">
                <a:solidFill>
                  <a:srgbClr val="FF0000"/>
                </a:solidFill>
              </a:rPr>
              <a:t>O</a:t>
            </a:r>
            <a:r>
              <a:rPr lang="en-US" altLang="en-US" sz="3600" baseline="30000" dirty="0" err="1">
                <a:solidFill>
                  <a:srgbClr val="FF0000"/>
                </a:solidFill>
              </a:rPr>
              <a:t>-2</a:t>
            </a:r>
            <a:br>
              <a:rPr lang="en-US" altLang="en-US" sz="3600" baseline="-25000" dirty="0">
                <a:solidFill>
                  <a:srgbClr val="000000"/>
                </a:solidFill>
              </a:rPr>
            </a:br>
            <a:r>
              <a:rPr lang="en-US" altLang="en-US" sz="1800" baseline="-25000" dirty="0">
                <a:solidFill>
                  <a:srgbClr val="000000"/>
                </a:solidFill>
              </a:rPr>
              <a:t> </a:t>
            </a:r>
            <a:endParaRPr lang="en-US" altLang="en-US" sz="3600" baseline="-25000" dirty="0">
              <a:solidFill>
                <a:srgbClr val="000000"/>
              </a:solidFill>
            </a:endParaRPr>
          </a:p>
          <a:p>
            <a:pPr eaLnBrk="1" hangingPunct="1">
              <a:spcBef>
                <a:spcPct val="0"/>
              </a:spcBef>
              <a:buFontTx/>
              <a:buNone/>
            </a:pPr>
            <a:endParaRPr lang="en-US" altLang="en-US" sz="3600" dirty="0">
              <a:solidFill>
                <a:srgbClr val="000000"/>
              </a:solidFill>
            </a:endParaRPr>
          </a:p>
          <a:p>
            <a:pPr eaLnBrk="1" hangingPunct="1">
              <a:spcBef>
                <a:spcPct val="0"/>
              </a:spcBef>
              <a:buNone/>
            </a:pPr>
            <a:r>
              <a:rPr lang="en-US" altLang="en-US" sz="3600" dirty="0">
                <a:solidFill>
                  <a:srgbClr val="000000"/>
                </a:solidFill>
              </a:rPr>
              <a:t>B.  CaCl</a:t>
            </a:r>
            <a:r>
              <a:rPr lang="en-US" altLang="en-US" sz="3600" baseline="-25000" dirty="0">
                <a:solidFill>
                  <a:srgbClr val="000000"/>
                </a:solidFill>
              </a:rPr>
              <a:t>2 </a:t>
            </a:r>
            <a:r>
              <a:rPr lang="en-US" altLang="en-US" sz="3600" dirty="0">
                <a:solidFill>
                  <a:schemeClr val="bg1"/>
                </a:solidFill>
              </a:rPr>
              <a:t>Ca</a:t>
            </a:r>
            <a:r>
              <a:rPr lang="en-US" altLang="en-US" sz="3600" baseline="30000" dirty="0">
                <a:solidFill>
                  <a:schemeClr val="bg1"/>
                </a:solidFill>
              </a:rPr>
              <a:t>+2</a:t>
            </a:r>
            <a:r>
              <a:rPr lang="en-US" altLang="en-US" sz="3600" dirty="0">
                <a:solidFill>
                  <a:schemeClr val="bg1"/>
                </a:solidFill>
              </a:rPr>
              <a:t> 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       </a:t>
            </a:r>
            <a:r>
              <a:rPr lang="en-US" altLang="en-US" sz="3600" dirty="0">
                <a:solidFill>
                  <a:schemeClr val="bg1"/>
                </a:solidFill>
              </a:rPr>
              <a:t>   </a:t>
            </a:r>
            <a:r>
              <a:rPr lang="en-US" altLang="en-US" sz="3600" dirty="0">
                <a:solidFill>
                  <a:srgbClr val="000000"/>
                </a:solidFill>
              </a:rPr>
              <a:t>NO</a:t>
            </a:r>
            <a:r>
              <a:rPr lang="en-US" altLang="en-US" sz="3600" baseline="-25000" dirty="0">
                <a:solidFill>
                  <a:srgbClr val="000000"/>
                </a:solidFill>
              </a:rPr>
              <a:t>2   </a:t>
            </a:r>
            <a:r>
              <a:rPr lang="en-US" altLang="en-US" sz="3600" dirty="0">
                <a:solidFill>
                  <a:schemeClr val="bg1"/>
                </a:solidFill>
              </a:rPr>
              <a:t>N</a:t>
            </a:r>
            <a:r>
              <a:rPr lang="en-US" altLang="en-US" sz="3600" baseline="30000" dirty="0">
                <a:solidFill>
                  <a:schemeClr val="bg1"/>
                </a:solidFill>
              </a:rPr>
              <a:t>+4</a:t>
            </a:r>
            <a:r>
              <a:rPr lang="en-US" altLang="en-US" sz="3600" dirty="0">
                <a:solidFill>
                  <a:schemeClr val="bg1"/>
                </a:solidFill>
              </a:rPr>
              <a:t> O</a:t>
            </a:r>
            <a:r>
              <a:rPr lang="en-US" altLang="en-US" sz="3600" baseline="30000" dirty="0">
                <a:solidFill>
                  <a:schemeClr val="bg1"/>
                </a:solidFill>
              </a:rPr>
              <a:t>-2</a:t>
            </a:r>
            <a:r>
              <a:rPr lang="en-US" altLang="en-US" sz="3600" dirty="0">
                <a:solidFill>
                  <a:schemeClr val="bg1"/>
                </a:solidFill>
              </a:rPr>
              <a:t> </a:t>
            </a:r>
            <a:r>
              <a:rPr lang="en-US" altLang="en-US" sz="3600" dirty="0" err="1">
                <a:solidFill>
                  <a:schemeClr val="bg1"/>
                </a:solidFill>
              </a:rPr>
              <a:t>O</a:t>
            </a:r>
            <a:r>
              <a:rPr lang="en-US" altLang="en-US" sz="3600" baseline="30000" dirty="0" err="1">
                <a:solidFill>
                  <a:schemeClr val="bg1"/>
                </a:solidFill>
              </a:rPr>
              <a:t>-2</a:t>
            </a:r>
            <a:br>
              <a:rPr lang="en-US" altLang="en-US" sz="3600" dirty="0">
                <a:solidFill>
                  <a:srgbClr val="000000"/>
                </a:solidFill>
              </a:rPr>
            </a:br>
            <a:r>
              <a:rPr lang="en-US" altLang="en-US" sz="2400" dirty="0">
                <a:solidFill>
                  <a:srgbClr val="000000"/>
                </a:solidFill>
              </a:rPr>
              <a:t> </a:t>
            </a:r>
            <a:br>
              <a:rPr lang="en-US" altLang="en-US" sz="3600" dirty="0">
                <a:solidFill>
                  <a:srgbClr val="000000"/>
                </a:solidFill>
              </a:rPr>
            </a:br>
            <a:r>
              <a:rPr lang="en-US" altLang="en-US" sz="2000" dirty="0">
                <a:solidFill>
                  <a:srgbClr val="000000"/>
                </a:solidFill>
              </a:rPr>
              <a:t> </a:t>
            </a:r>
            <a:br>
              <a:rPr lang="en-US" altLang="en-US" sz="3600" dirty="0">
                <a:solidFill>
                  <a:srgbClr val="000000"/>
                </a:solidFill>
              </a:rPr>
            </a:br>
            <a:r>
              <a:rPr lang="en-US" altLang="en-US" sz="3600" dirty="0">
                <a:solidFill>
                  <a:srgbClr val="000000"/>
                </a:solidFill>
              </a:rPr>
              <a:t>C.  PCl</a:t>
            </a:r>
            <a:r>
              <a:rPr lang="en-US" altLang="en-US" sz="3600" baseline="-25000" dirty="0">
                <a:solidFill>
                  <a:srgbClr val="000000"/>
                </a:solidFill>
              </a:rPr>
              <a:t>3   </a:t>
            </a:r>
            <a:r>
              <a:rPr lang="en-US" altLang="en-US" sz="3600" dirty="0">
                <a:solidFill>
                  <a:schemeClr val="bg1"/>
                </a:solidFill>
              </a:rPr>
              <a:t>P</a:t>
            </a:r>
            <a:r>
              <a:rPr lang="en-US" altLang="en-US" sz="3600" baseline="30000" dirty="0">
                <a:solidFill>
                  <a:schemeClr val="bg1"/>
                </a:solidFill>
              </a:rPr>
              <a:t>+3</a:t>
            </a:r>
            <a:r>
              <a:rPr lang="en-US" altLang="en-US" sz="3600" dirty="0">
                <a:solidFill>
                  <a:schemeClr val="bg1"/>
                </a:solidFill>
              </a:rPr>
              <a:t> 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     </a:t>
            </a:r>
            <a:r>
              <a:rPr lang="en-US" altLang="en-US" sz="3600" dirty="0">
                <a:solidFill>
                  <a:srgbClr val="000000"/>
                </a:solidFill>
              </a:rPr>
              <a:t>PCl</a:t>
            </a:r>
            <a:r>
              <a:rPr lang="en-US" altLang="en-US" sz="3600" baseline="-25000" dirty="0">
                <a:solidFill>
                  <a:srgbClr val="000000"/>
                </a:solidFill>
              </a:rPr>
              <a:t>5 </a:t>
            </a:r>
            <a:r>
              <a:rPr lang="en-US" altLang="en-US" sz="3600" dirty="0">
                <a:solidFill>
                  <a:schemeClr val="bg1"/>
                </a:solidFill>
              </a:rPr>
              <a:t>P</a:t>
            </a:r>
            <a:r>
              <a:rPr lang="en-US" altLang="en-US" sz="3600" baseline="30000" dirty="0">
                <a:solidFill>
                  <a:schemeClr val="bg1"/>
                </a:solidFill>
              </a:rPr>
              <a:t>+5</a:t>
            </a:r>
            <a:r>
              <a:rPr lang="en-US" altLang="en-US" sz="3600" dirty="0">
                <a:solidFill>
                  <a:schemeClr val="bg1"/>
                </a:solidFill>
              </a:rPr>
              <a:t> 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br>
              <a:rPr lang="en-US" altLang="en-US" sz="3600" dirty="0">
                <a:solidFill>
                  <a:srgbClr val="000000"/>
                </a:solidFill>
              </a:rPr>
            </a:br>
            <a:endParaRPr lang="en-US" altLang="en-US" sz="3600" dirty="0">
              <a:solidFill>
                <a:srgbClr val="000000"/>
              </a:solidFill>
            </a:endParaRPr>
          </a:p>
          <a:p>
            <a:pPr eaLnBrk="1" hangingPunct="1">
              <a:spcBef>
                <a:spcPct val="0"/>
              </a:spcBef>
              <a:buNone/>
            </a:pPr>
            <a:r>
              <a:rPr lang="en-US" altLang="en-US" sz="3600" dirty="0">
                <a:solidFill>
                  <a:srgbClr val="000000"/>
                </a:solidFill>
              </a:rPr>
              <a:t>D. H</a:t>
            </a:r>
            <a:r>
              <a:rPr lang="en-US" altLang="en-US" sz="3600" baseline="-25000" dirty="0">
                <a:solidFill>
                  <a:srgbClr val="000000"/>
                </a:solidFill>
              </a:rPr>
              <a:t>2</a:t>
            </a:r>
            <a:r>
              <a:rPr lang="en-US" altLang="en-US" sz="3600" dirty="0">
                <a:solidFill>
                  <a:srgbClr val="000000"/>
                </a:solidFill>
              </a:rPr>
              <a:t>SO</a:t>
            </a:r>
            <a:r>
              <a:rPr lang="en-US" altLang="en-US" sz="3600" baseline="-25000" dirty="0">
                <a:solidFill>
                  <a:srgbClr val="000000"/>
                </a:solidFill>
              </a:rPr>
              <a:t>4 </a:t>
            </a:r>
            <a:r>
              <a:rPr lang="en-US" altLang="en-US" dirty="0">
                <a:solidFill>
                  <a:schemeClr val="bg1"/>
                </a:solidFill>
              </a:rPr>
              <a:t>H</a:t>
            </a:r>
            <a:r>
              <a:rPr lang="en-US" altLang="en-US" baseline="30000" dirty="0">
                <a:solidFill>
                  <a:schemeClr val="bg1"/>
                </a:solidFill>
              </a:rPr>
              <a:t>+1</a:t>
            </a:r>
            <a:r>
              <a:rPr lang="en-US" altLang="en-US" dirty="0">
                <a:solidFill>
                  <a:schemeClr val="bg1"/>
                </a:solidFill>
              </a:rPr>
              <a:t>H</a:t>
            </a:r>
            <a:r>
              <a:rPr lang="en-US" altLang="en-US" baseline="30000" dirty="0">
                <a:solidFill>
                  <a:schemeClr val="bg1"/>
                </a:solidFill>
              </a:rPr>
              <a:t>+1</a:t>
            </a:r>
            <a:r>
              <a:rPr lang="en-US" altLang="en-US" dirty="0">
                <a:solidFill>
                  <a:schemeClr val="bg1"/>
                </a:solidFill>
              </a:rPr>
              <a:t>S</a:t>
            </a:r>
            <a:r>
              <a:rPr lang="en-US" altLang="en-US" baseline="30000" dirty="0">
                <a:solidFill>
                  <a:schemeClr val="bg1"/>
                </a:solidFill>
              </a:rPr>
              <a:t>+6</a:t>
            </a:r>
            <a:r>
              <a:rPr lang="en-US" altLang="en-US" dirty="0">
                <a:solidFill>
                  <a:schemeClr val="bg1"/>
                </a:solidFill>
              </a:rPr>
              <a:t> </a:t>
            </a:r>
            <a:r>
              <a:rPr lang="en-US" altLang="en-US" sz="2000" dirty="0">
                <a:solidFill>
                  <a:schemeClr val="bg1"/>
                </a:solidFill>
              </a:rPr>
              <a:t>+</a:t>
            </a:r>
            <a:r>
              <a:rPr lang="en-US" altLang="en-US" dirty="0">
                <a:solidFill>
                  <a:schemeClr val="bg1"/>
                </a:solidFill>
              </a:rPr>
              <a:t> 4O</a:t>
            </a:r>
            <a:r>
              <a:rPr lang="en-US" altLang="en-US" baseline="30000" dirty="0">
                <a:solidFill>
                  <a:schemeClr val="bg1"/>
                </a:solidFill>
              </a:rPr>
              <a:t>-2</a:t>
            </a:r>
            <a:r>
              <a:rPr lang="en-US" altLang="en-US" dirty="0">
                <a:solidFill>
                  <a:schemeClr val="bg1"/>
                </a:solidFill>
              </a:rPr>
              <a:t>  </a:t>
            </a:r>
            <a:r>
              <a:rPr lang="en-US" altLang="en-US" sz="3600" dirty="0">
                <a:solidFill>
                  <a:srgbClr val="000000"/>
                </a:solidFill>
              </a:rPr>
              <a:t>Cr</a:t>
            </a:r>
            <a:r>
              <a:rPr lang="en-US" altLang="en-US" sz="3600" baseline="-25000" dirty="0">
                <a:solidFill>
                  <a:srgbClr val="000000"/>
                </a:solidFill>
              </a:rPr>
              <a:t>2</a:t>
            </a:r>
            <a:r>
              <a:rPr lang="en-US" altLang="en-US" sz="3600" dirty="0">
                <a:solidFill>
                  <a:srgbClr val="000000"/>
                </a:solidFill>
              </a:rPr>
              <a:t>O</a:t>
            </a:r>
            <a:r>
              <a:rPr lang="en-US" altLang="en-US" sz="3600" baseline="-25000" dirty="0">
                <a:solidFill>
                  <a:srgbClr val="000000"/>
                </a:solidFill>
              </a:rPr>
              <a:t>7</a:t>
            </a:r>
            <a:r>
              <a:rPr lang="en-US" altLang="en-US" sz="3600" baseline="30000" dirty="0">
                <a:solidFill>
                  <a:srgbClr val="000000"/>
                </a:solidFill>
              </a:rPr>
              <a:t>-2    </a:t>
            </a:r>
            <a:r>
              <a:rPr lang="en-US" altLang="en-US" sz="3600" dirty="0">
                <a:solidFill>
                  <a:schemeClr val="bg1"/>
                </a:solidFill>
              </a:rPr>
              <a:t>2Cr</a:t>
            </a:r>
            <a:r>
              <a:rPr lang="en-US" altLang="en-US" sz="3600" baseline="30000" dirty="0">
                <a:solidFill>
                  <a:schemeClr val="bg1"/>
                </a:solidFill>
              </a:rPr>
              <a:t>+6</a:t>
            </a:r>
            <a:r>
              <a:rPr lang="en-US" altLang="en-US" sz="3600" dirty="0">
                <a:solidFill>
                  <a:schemeClr val="bg1"/>
                </a:solidFill>
              </a:rPr>
              <a:t> and 7O</a:t>
            </a:r>
            <a:r>
              <a:rPr lang="en-US" altLang="en-US" sz="3600" baseline="30000" dirty="0">
                <a:solidFill>
                  <a:schemeClr val="bg1"/>
                </a:solidFill>
              </a:rPr>
              <a:t>-2</a:t>
            </a:r>
            <a:br>
              <a:rPr lang="en-US" altLang="en-US" sz="3600" dirty="0">
                <a:solidFill>
                  <a:srgbClr val="000000"/>
                </a:solidFill>
              </a:rPr>
            </a:br>
            <a:br>
              <a:rPr lang="en-US" altLang="en-US" sz="3600" dirty="0">
                <a:solidFill>
                  <a:srgbClr val="000000"/>
                </a:solidFill>
              </a:rPr>
            </a:br>
            <a:r>
              <a:rPr lang="en-US" altLang="en-US" sz="3600" dirty="0">
                <a:solidFill>
                  <a:srgbClr val="000000"/>
                </a:solidFill>
              </a:rPr>
              <a:t>E. NbBr</a:t>
            </a:r>
            <a:r>
              <a:rPr lang="en-US" altLang="en-US" sz="3600" baseline="-25000" dirty="0">
                <a:solidFill>
                  <a:srgbClr val="000000"/>
                </a:solidFill>
              </a:rPr>
              <a:t>5   </a:t>
            </a:r>
            <a:r>
              <a:rPr lang="en-US" altLang="en-US" sz="3600" dirty="0">
                <a:solidFill>
                  <a:schemeClr val="bg1"/>
                </a:solidFill>
              </a:rPr>
              <a:t>Nb</a:t>
            </a:r>
            <a:r>
              <a:rPr lang="en-US" altLang="en-US" sz="3600" baseline="30000" dirty="0">
                <a:solidFill>
                  <a:schemeClr val="bg1"/>
                </a:solidFill>
              </a:rPr>
              <a:t>+5</a:t>
            </a:r>
            <a:r>
              <a:rPr lang="en-US" altLang="en-US" sz="3600" dirty="0">
                <a:solidFill>
                  <a:schemeClr val="bg1"/>
                </a:solidFill>
              </a:rPr>
              <a:t>  and 5Br</a:t>
            </a:r>
            <a:r>
              <a:rPr lang="en-US" altLang="en-US" sz="3600" baseline="30000" dirty="0">
                <a:solidFill>
                  <a:schemeClr val="bg1"/>
                </a:solidFill>
              </a:rPr>
              <a:t>-1</a:t>
            </a:r>
            <a:endParaRPr lang="en-US" altLang="en-US" sz="3600" dirty="0">
              <a:solidFill>
                <a:schemeClr val="bg1"/>
              </a:solidFill>
            </a:endParaRPr>
          </a:p>
          <a:p>
            <a:pPr eaLnBrk="1" hangingPunct="1">
              <a:spcBef>
                <a:spcPct val="0"/>
              </a:spcBef>
              <a:buFontTx/>
              <a:buNone/>
            </a:pPr>
            <a:endParaRPr lang="en-US" altLang="en-US" sz="1800" baseline="-25000" dirty="0">
              <a:solidFill>
                <a:srgbClr val="000000"/>
              </a:solidFill>
            </a:endParaRPr>
          </a:p>
        </p:txBody>
      </p:sp>
    </p:spTree>
    <p:extLst>
      <p:ext uri="{BB962C8B-B14F-4D97-AF65-F5344CB8AC3E}">
        <p14:creationId xmlns:p14="http://schemas.microsoft.com/office/powerpoint/2010/main" val="35131069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9144000" cy="658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dirty="0">
                <a:solidFill>
                  <a:srgbClr val="FF0000"/>
                </a:solidFill>
                <a:latin typeface="Comic Sans MS" pitchFamily="66" charset="0"/>
              </a:rPr>
              <a:t>31. What are the individual oxidation numbers for all of </a:t>
            </a:r>
            <a:br>
              <a:rPr lang="en-US" altLang="en-US" sz="2400" dirty="0">
                <a:solidFill>
                  <a:srgbClr val="FF0000"/>
                </a:solidFill>
                <a:latin typeface="Comic Sans MS" pitchFamily="66" charset="0"/>
              </a:rPr>
            </a:br>
            <a:r>
              <a:rPr lang="en-US" altLang="en-US" sz="2400" dirty="0">
                <a:solidFill>
                  <a:srgbClr val="FF0000"/>
                </a:solidFill>
                <a:latin typeface="Comic Sans MS" pitchFamily="66" charset="0"/>
              </a:rPr>
              <a:t>      these species?  (they have to sum to zero)</a:t>
            </a:r>
            <a:endParaRPr lang="en-US" altLang="en-US" sz="2400" dirty="0">
              <a:latin typeface="Arial" charset="0"/>
            </a:endParaRPr>
          </a:p>
          <a:p>
            <a:pPr eaLnBrk="1" hangingPunct="1">
              <a:spcBef>
                <a:spcPct val="0"/>
              </a:spcBef>
              <a:buFontTx/>
              <a:buNone/>
            </a:pPr>
            <a:endParaRPr lang="en-US" altLang="en-US" sz="1800" dirty="0">
              <a:solidFill>
                <a:srgbClr val="000000"/>
              </a:solidFill>
            </a:endParaRPr>
          </a:p>
          <a:p>
            <a:pPr eaLnBrk="1" hangingPunct="1">
              <a:spcBef>
                <a:spcPct val="0"/>
              </a:spcBef>
              <a:buFontTx/>
              <a:buNone/>
            </a:pPr>
            <a:r>
              <a:rPr lang="en-US" altLang="en-US" sz="3600" dirty="0">
                <a:solidFill>
                  <a:srgbClr val="000000"/>
                </a:solidFill>
              </a:rPr>
              <a:t>A.  CO  </a:t>
            </a:r>
            <a:r>
              <a:rPr lang="en-US" altLang="en-US" sz="3600" dirty="0">
                <a:solidFill>
                  <a:srgbClr val="FF0000"/>
                </a:solidFill>
              </a:rPr>
              <a:t>C</a:t>
            </a:r>
            <a:r>
              <a:rPr lang="en-US" altLang="en-US" sz="3600" baseline="30000" dirty="0">
                <a:solidFill>
                  <a:srgbClr val="FF0000"/>
                </a:solidFill>
              </a:rPr>
              <a:t>+2</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000000"/>
                </a:solidFill>
              </a:rPr>
              <a:t>                   CO</a:t>
            </a:r>
            <a:r>
              <a:rPr lang="en-US" altLang="en-US" sz="3600" baseline="-25000" dirty="0">
                <a:solidFill>
                  <a:srgbClr val="000000"/>
                </a:solidFill>
              </a:rPr>
              <a:t>2     </a:t>
            </a:r>
            <a:r>
              <a:rPr lang="en-US" altLang="en-US" sz="3600" dirty="0">
                <a:solidFill>
                  <a:srgbClr val="FF0000"/>
                </a:solidFill>
              </a:rPr>
              <a:t>C</a:t>
            </a:r>
            <a:r>
              <a:rPr lang="en-US" altLang="en-US" sz="3600" baseline="30000" dirty="0">
                <a:solidFill>
                  <a:srgbClr val="FF0000"/>
                </a:solidFill>
              </a:rPr>
              <a:t>+4</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FF0000"/>
                </a:solidFill>
              </a:rPr>
              <a:t> </a:t>
            </a:r>
            <a:r>
              <a:rPr lang="en-US" altLang="en-US" sz="3600" dirty="0" err="1">
                <a:solidFill>
                  <a:srgbClr val="FF0000"/>
                </a:solidFill>
              </a:rPr>
              <a:t>O</a:t>
            </a:r>
            <a:r>
              <a:rPr lang="en-US" altLang="en-US" sz="3600" baseline="30000" dirty="0" err="1">
                <a:solidFill>
                  <a:srgbClr val="FF0000"/>
                </a:solidFill>
              </a:rPr>
              <a:t>-2</a:t>
            </a:r>
            <a:br>
              <a:rPr lang="en-US" altLang="en-US" sz="3600" baseline="-25000" dirty="0">
                <a:solidFill>
                  <a:srgbClr val="000000"/>
                </a:solidFill>
              </a:rPr>
            </a:br>
            <a:r>
              <a:rPr lang="en-US" altLang="en-US" sz="1800" baseline="-25000" dirty="0">
                <a:solidFill>
                  <a:srgbClr val="000000"/>
                </a:solidFill>
              </a:rPr>
              <a:t> </a:t>
            </a:r>
            <a:endParaRPr lang="en-US" altLang="en-US" sz="3600" baseline="-25000" dirty="0">
              <a:solidFill>
                <a:srgbClr val="000000"/>
              </a:solidFill>
            </a:endParaRPr>
          </a:p>
          <a:p>
            <a:pPr eaLnBrk="1" hangingPunct="1">
              <a:spcBef>
                <a:spcPct val="0"/>
              </a:spcBef>
              <a:buFontTx/>
              <a:buNone/>
            </a:pPr>
            <a:endParaRPr lang="en-US" altLang="en-US" sz="3600" dirty="0">
              <a:solidFill>
                <a:srgbClr val="000000"/>
              </a:solidFill>
            </a:endParaRPr>
          </a:p>
          <a:p>
            <a:pPr eaLnBrk="1" hangingPunct="1">
              <a:spcBef>
                <a:spcPct val="0"/>
              </a:spcBef>
              <a:buNone/>
            </a:pPr>
            <a:r>
              <a:rPr lang="en-US" altLang="en-US" sz="3600" dirty="0">
                <a:solidFill>
                  <a:srgbClr val="000000"/>
                </a:solidFill>
              </a:rPr>
              <a:t>B.  CaCl</a:t>
            </a:r>
            <a:r>
              <a:rPr lang="en-US" altLang="en-US" sz="3600" baseline="-25000" dirty="0">
                <a:solidFill>
                  <a:srgbClr val="000000"/>
                </a:solidFill>
              </a:rPr>
              <a:t>2 </a:t>
            </a:r>
            <a:r>
              <a:rPr lang="en-US" altLang="en-US" sz="3600" dirty="0">
                <a:solidFill>
                  <a:srgbClr val="3333CC"/>
                </a:solidFill>
              </a:rPr>
              <a:t>Ca</a:t>
            </a:r>
            <a:r>
              <a:rPr lang="en-US" altLang="en-US" sz="3600" baseline="30000" dirty="0">
                <a:solidFill>
                  <a:srgbClr val="3333CC"/>
                </a:solidFill>
              </a:rPr>
              <a:t>+2</a:t>
            </a:r>
            <a:r>
              <a:rPr lang="en-US" altLang="en-US" sz="3600" dirty="0">
                <a:solidFill>
                  <a:srgbClr val="3333CC"/>
                </a:solidFill>
              </a:rPr>
              <a:t> Cl</a:t>
            </a:r>
            <a:r>
              <a:rPr lang="en-US" altLang="en-US" sz="3600" baseline="30000" dirty="0">
                <a:solidFill>
                  <a:srgbClr val="3333CC"/>
                </a:solidFill>
              </a:rPr>
              <a:t>-1</a:t>
            </a:r>
            <a:r>
              <a:rPr lang="en-US" altLang="en-US" sz="3600" dirty="0">
                <a:solidFill>
                  <a:srgbClr val="3333CC"/>
                </a:solidFill>
              </a:rPr>
              <a:t>Cl</a:t>
            </a:r>
            <a:r>
              <a:rPr lang="en-US" altLang="en-US" sz="3600" baseline="30000" dirty="0">
                <a:solidFill>
                  <a:srgbClr val="3333CC"/>
                </a:solidFill>
              </a:rPr>
              <a:t>-1       </a:t>
            </a:r>
            <a:r>
              <a:rPr lang="en-US" altLang="en-US" sz="3600" dirty="0">
                <a:solidFill>
                  <a:srgbClr val="3333CC"/>
                </a:solidFill>
              </a:rPr>
              <a:t>   </a:t>
            </a:r>
            <a:r>
              <a:rPr lang="en-US" altLang="en-US" sz="3600" dirty="0">
                <a:solidFill>
                  <a:srgbClr val="000000"/>
                </a:solidFill>
              </a:rPr>
              <a:t>NO</a:t>
            </a:r>
            <a:r>
              <a:rPr lang="en-US" altLang="en-US" sz="3600" baseline="-25000" dirty="0">
                <a:solidFill>
                  <a:srgbClr val="000000"/>
                </a:solidFill>
              </a:rPr>
              <a:t>2   </a:t>
            </a:r>
            <a:r>
              <a:rPr lang="en-US" altLang="en-US" sz="3600" dirty="0">
                <a:solidFill>
                  <a:srgbClr val="3333CC"/>
                </a:solidFill>
              </a:rPr>
              <a:t>N</a:t>
            </a:r>
            <a:r>
              <a:rPr lang="en-US" altLang="en-US" sz="3600" baseline="30000" dirty="0">
                <a:solidFill>
                  <a:srgbClr val="3333CC"/>
                </a:solidFill>
              </a:rPr>
              <a:t>+4</a:t>
            </a:r>
            <a:r>
              <a:rPr lang="en-US" altLang="en-US" sz="3600" dirty="0">
                <a:solidFill>
                  <a:srgbClr val="3333CC"/>
                </a:solidFill>
              </a:rPr>
              <a:t> O</a:t>
            </a:r>
            <a:r>
              <a:rPr lang="en-US" altLang="en-US" sz="3600" baseline="30000" dirty="0">
                <a:solidFill>
                  <a:srgbClr val="3333CC"/>
                </a:solidFill>
              </a:rPr>
              <a:t>-2</a:t>
            </a:r>
            <a:r>
              <a:rPr lang="en-US" altLang="en-US" sz="3600" dirty="0">
                <a:solidFill>
                  <a:srgbClr val="3333CC"/>
                </a:solidFill>
              </a:rPr>
              <a:t> </a:t>
            </a:r>
            <a:r>
              <a:rPr lang="en-US" altLang="en-US" sz="3600" dirty="0" err="1">
                <a:solidFill>
                  <a:srgbClr val="3333CC"/>
                </a:solidFill>
              </a:rPr>
              <a:t>O</a:t>
            </a:r>
            <a:r>
              <a:rPr lang="en-US" altLang="en-US" sz="3600" baseline="30000" dirty="0" err="1">
                <a:solidFill>
                  <a:srgbClr val="3333CC"/>
                </a:solidFill>
              </a:rPr>
              <a:t>-2</a:t>
            </a:r>
            <a:br>
              <a:rPr lang="en-US" altLang="en-US" sz="3600" dirty="0">
                <a:solidFill>
                  <a:srgbClr val="000000"/>
                </a:solidFill>
              </a:rPr>
            </a:br>
            <a:r>
              <a:rPr lang="en-US" altLang="en-US" sz="2400" dirty="0">
                <a:solidFill>
                  <a:srgbClr val="000000"/>
                </a:solidFill>
              </a:rPr>
              <a:t> </a:t>
            </a:r>
            <a:br>
              <a:rPr lang="en-US" altLang="en-US" sz="3600" dirty="0">
                <a:solidFill>
                  <a:srgbClr val="000000"/>
                </a:solidFill>
              </a:rPr>
            </a:br>
            <a:r>
              <a:rPr lang="en-US" altLang="en-US" sz="2000" dirty="0">
                <a:solidFill>
                  <a:srgbClr val="000000"/>
                </a:solidFill>
              </a:rPr>
              <a:t> </a:t>
            </a:r>
            <a:br>
              <a:rPr lang="en-US" altLang="en-US" sz="3600" dirty="0">
                <a:solidFill>
                  <a:srgbClr val="000000"/>
                </a:solidFill>
              </a:rPr>
            </a:br>
            <a:r>
              <a:rPr lang="en-US" altLang="en-US" sz="3600" dirty="0">
                <a:solidFill>
                  <a:srgbClr val="000000"/>
                </a:solidFill>
              </a:rPr>
              <a:t>C.  PCl</a:t>
            </a:r>
            <a:r>
              <a:rPr lang="en-US" altLang="en-US" sz="3600" baseline="-25000" dirty="0">
                <a:solidFill>
                  <a:srgbClr val="000000"/>
                </a:solidFill>
              </a:rPr>
              <a:t>3   </a:t>
            </a:r>
            <a:r>
              <a:rPr lang="en-US" altLang="en-US" sz="3600" dirty="0">
                <a:solidFill>
                  <a:schemeClr val="bg1"/>
                </a:solidFill>
              </a:rPr>
              <a:t>P</a:t>
            </a:r>
            <a:r>
              <a:rPr lang="en-US" altLang="en-US" sz="3600" baseline="30000" dirty="0">
                <a:solidFill>
                  <a:schemeClr val="bg1"/>
                </a:solidFill>
              </a:rPr>
              <a:t>+3</a:t>
            </a:r>
            <a:r>
              <a:rPr lang="en-US" altLang="en-US" sz="3600" dirty="0">
                <a:solidFill>
                  <a:schemeClr val="bg1"/>
                </a:solidFill>
              </a:rPr>
              <a:t> 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     </a:t>
            </a:r>
            <a:r>
              <a:rPr lang="en-US" altLang="en-US" sz="3600" dirty="0">
                <a:solidFill>
                  <a:srgbClr val="000000"/>
                </a:solidFill>
              </a:rPr>
              <a:t>PCl</a:t>
            </a:r>
            <a:r>
              <a:rPr lang="en-US" altLang="en-US" sz="3600" baseline="-25000" dirty="0">
                <a:solidFill>
                  <a:srgbClr val="000000"/>
                </a:solidFill>
              </a:rPr>
              <a:t>5 </a:t>
            </a:r>
            <a:r>
              <a:rPr lang="en-US" altLang="en-US" sz="3600" dirty="0">
                <a:solidFill>
                  <a:schemeClr val="bg1"/>
                </a:solidFill>
              </a:rPr>
              <a:t>P</a:t>
            </a:r>
            <a:r>
              <a:rPr lang="en-US" altLang="en-US" sz="3600" baseline="30000" dirty="0">
                <a:solidFill>
                  <a:schemeClr val="bg1"/>
                </a:solidFill>
              </a:rPr>
              <a:t>+5</a:t>
            </a:r>
            <a:r>
              <a:rPr lang="en-US" altLang="en-US" sz="3600" dirty="0">
                <a:solidFill>
                  <a:schemeClr val="bg1"/>
                </a:solidFill>
              </a:rPr>
              <a:t> 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r>
              <a:rPr lang="en-US" altLang="en-US" sz="3600" dirty="0">
                <a:solidFill>
                  <a:schemeClr val="bg1"/>
                </a:solidFill>
              </a:rPr>
              <a:t>Cl</a:t>
            </a:r>
            <a:r>
              <a:rPr lang="en-US" altLang="en-US" sz="3600" baseline="30000" dirty="0">
                <a:solidFill>
                  <a:schemeClr val="bg1"/>
                </a:solidFill>
              </a:rPr>
              <a:t>-1</a:t>
            </a:r>
            <a:br>
              <a:rPr lang="en-US" altLang="en-US" sz="3600" dirty="0">
                <a:solidFill>
                  <a:srgbClr val="000000"/>
                </a:solidFill>
              </a:rPr>
            </a:br>
            <a:endParaRPr lang="en-US" altLang="en-US" sz="3600" dirty="0">
              <a:solidFill>
                <a:srgbClr val="000000"/>
              </a:solidFill>
            </a:endParaRPr>
          </a:p>
          <a:p>
            <a:pPr eaLnBrk="1" hangingPunct="1">
              <a:spcBef>
                <a:spcPct val="0"/>
              </a:spcBef>
              <a:buNone/>
            </a:pPr>
            <a:r>
              <a:rPr lang="en-US" altLang="en-US" sz="3600" dirty="0">
                <a:solidFill>
                  <a:srgbClr val="000000"/>
                </a:solidFill>
              </a:rPr>
              <a:t>D. H</a:t>
            </a:r>
            <a:r>
              <a:rPr lang="en-US" altLang="en-US" sz="3600" baseline="-25000" dirty="0">
                <a:solidFill>
                  <a:srgbClr val="000000"/>
                </a:solidFill>
              </a:rPr>
              <a:t>2</a:t>
            </a:r>
            <a:r>
              <a:rPr lang="en-US" altLang="en-US" sz="3600" dirty="0">
                <a:solidFill>
                  <a:srgbClr val="000000"/>
                </a:solidFill>
              </a:rPr>
              <a:t>SO</a:t>
            </a:r>
            <a:r>
              <a:rPr lang="en-US" altLang="en-US" sz="3600" baseline="-25000" dirty="0">
                <a:solidFill>
                  <a:srgbClr val="000000"/>
                </a:solidFill>
              </a:rPr>
              <a:t>4 </a:t>
            </a:r>
            <a:r>
              <a:rPr lang="en-US" altLang="en-US" dirty="0">
                <a:solidFill>
                  <a:schemeClr val="bg1"/>
                </a:solidFill>
              </a:rPr>
              <a:t>H</a:t>
            </a:r>
            <a:r>
              <a:rPr lang="en-US" altLang="en-US" baseline="30000" dirty="0">
                <a:solidFill>
                  <a:schemeClr val="bg1"/>
                </a:solidFill>
              </a:rPr>
              <a:t>+1</a:t>
            </a:r>
            <a:r>
              <a:rPr lang="en-US" altLang="en-US" dirty="0">
                <a:solidFill>
                  <a:schemeClr val="bg1"/>
                </a:solidFill>
              </a:rPr>
              <a:t>H</a:t>
            </a:r>
            <a:r>
              <a:rPr lang="en-US" altLang="en-US" baseline="30000" dirty="0">
                <a:solidFill>
                  <a:schemeClr val="bg1"/>
                </a:solidFill>
              </a:rPr>
              <a:t>+1</a:t>
            </a:r>
            <a:r>
              <a:rPr lang="en-US" altLang="en-US" dirty="0">
                <a:solidFill>
                  <a:schemeClr val="bg1"/>
                </a:solidFill>
              </a:rPr>
              <a:t>S</a:t>
            </a:r>
            <a:r>
              <a:rPr lang="en-US" altLang="en-US" baseline="30000" dirty="0">
                <a:solidFill>
                  <a:schemeClr val="bg1"/>
                </a:solidFill>
              </a:rPr>
              <a:t>+6</a:t>
            </a:r>
            <a:r>
              <a:rPr lang="en-US" altLang="en-US" dirty="0">
                <a:solidFill>
                  <a:schemeClr val="bg1"/>
                </a:solidFill>
              </a:rPr>
              <a:t> </a:t>
            </a:r>
            <a:r>
              <a:rPr lang="en-US" altLang="en-US" sz="2000" dirty="0">
                <a:solidFill>
                  <a:schemeClr val="bg1"/>
                </a:solidFill>
              </a:rPr>
              <a:t>+</a:t>
            </a:r>
            <a:r>
              <a:rPr lang="en-US" altLang="en-US" dirty="0">
                <a:solidFill>
                  <a:schemeClr val="bg1"/>
                </a:solidFill>
              </a:rPr>
              <a:t> 4O</a:t>
            </a:r>
            <a:r>
              <a:rPr lang="en-US" altLang="en-US" baseline="30000" dirty="0">
                <a:solidFill>
                  <a:schemeClr val="bg1"/>
                </a:solidFill>
              </a:rPr>
              <a:t>-2</a:t>
            </a:r>
            <a:r>
              <a:rPr lang="en-US" altLang="en-US" dirty="0">
                <a:solidFill>
                  <a:schemeClr val="bg1"/>
                </a:solidFill>
              </a:rPr>
              <a:t>  </a:t>
            </a:r>
            <a:r>
              <a:rPr lang="en-US" altLang="en-US" sz="3600" dirty="0">
                <a:solidFill>
                  <a:srgbClr val="000000"/>
                </a:solidFill>
              </a:rPr>
              <a:t>Cr</a:t>
            </a:r>
            <a:r>
              <a:rPr lang="en-US" altLang="en-US" sz="3600" baseline="-25000" dirty="0">
                <a:solidFill>
                  <a:srgbClr val="000000"/>
                </a:solidFill>
              </a:rPr>
              <a:t>2</a:t>
            </a:r>
            <a:r>
              <a:rPr lang="en-US" altLang="en-US" sz="3600" dirty="0">
                <a:solidFill>
                  <a:srgbClr val="000000"/>
                </a:solidFill>
              </a:rPr>
              <a:t>O</a:t>
            </a:r>
            <a:r>
              <a:rPr lang="en-US" altLang="en-US" sz="3600" baseline="-25000" dirty="0">
                <a:solidFill>
                  <a:srgbClr val="000000"/>
                </a:solidFill>
              </a:rPr>
              <a:t>7</a:t>
            </a:r>
            <a:r>
              <a:rPr lang="en-US" altLang="en-US" sz="3600" baseline="30000" dirty="0">
                <a:solidFill>
                  <a:srgbClr val="000000"/>
                </a:solidFill>
              </a:rPr>
              <a:t>-2    </a:t>
            </a:r>
            <a:r>
              <a:rPr lang="en-US" altLang="en-US" sz="3600" dirty="0">
                <a:solidFill>
                  <a:schemeClr val="bg1"/>
                </a:solidFill>
              </a:rPr>
              <a:t>2Cr</a:t>
            </a:r>
            <a:r>
              <a:rPr lang="en-US" altLang="en-US" sz="3600" baseline="30000" dirty="0">
                <a:solidFill>
                  <a:schemeClr val="bg1"/>
                </a:solidFill>
              </a:rPr>
              <a:t>+6</a:t>
            </a:r>
            <a:r>
              <a:rPr lang="en-US" altLang="en-US" sz="3600" dirty="0">
                <a:solidFill>
                  <a:schemeClr val="bg1"/>
                </a:solidFill>
              </a:rPr>
              <a:t> and 7O</a:t>
            </a:r>
            <a:r>
              <a:rPr lang="en-US" altLang="en-US" sz="3600" baseline="30000" dirty="0">
                <a:solidFill>
                  <a:schemeClr val="bg1"/>
                </a:solidFill>
              </a:rPr>
              <a:t>-2</a:t>
            </a:r>
            <a:br>
              <a:rPr lang="en-US" altLang="en-US" sz="3600" dirty="0">
                <a:solidFill>
                  <a:srgbClr val="000000"/>
                </a:solidFill>
              </a:rPr>
            </a:br>
            <a:br>
              <a:rPr lang="en-US" altLang="en-US" sz="3600" dirty="0">
                <a:solidFill>
                  <a:srgbClr val="000000"/>
                </a:solidFill>
              </a:rPr>
            </a:br>
            <a:r>
              <a:rPr lang="en-US" altLang="en-US" sz="3600" dirty="0">
                <a:solidFill>
                  <a:srgbClr val="000000"/>
                </a:solidFill>
              </a:rPr>
              <a:t>E. NbBr</a:t>
            </a:r>
            <a:r>
              <a:rPr lang="en-US" altLang="en-US" sz="3600" baseline="-25000" dirty="0">
                <a:solidFill>
                  <a:srgbClr val="000000"/>
                </a:solidFill>
              </a:rPr>
              <a:t>5   </a:t>
            </a:r>
            <a:r>
              <a:rPr lang="en-US" altLang="en-US" sz="3600" dirty="0">
                <a:solidFill>
                  <a:schemeClr val="bg1"/>
                </a:solidFill>
              </a:rPr>
              <a:t>Nb</a:t>
            </a:r>
            <a:r>
              <a:rPr lang="en-US" altLang="en-US" sz="3600" baseline="30000" dirty="0">
                <a:solidFill>
                  <a:schemeClr val="bg1"/>
                </a:solidFill>
              </a:rPr>
              <a:t>+5</a:t>
            </a:r>
            <a:r>
              <a:rPr lang="en-US" altLang="en-US" sz="3600" dirty="0">
                <a:solidFill>
                  <a:schemeClr val="bg1"/>
                </a:solidFill>
              </a:rPr>
              <a:t>  and 5Br</a:t>
            </a:r>
            <a:r>
              <a:rPr lang="en-US" altLang="en-US" sz="3600" baseline="30000" dirty="0">
                <a:solidFill>
                  <a:schemeClr val="bg1"/>
                </a:solidFill>
              </a:rPr>
              <a:t>-1</a:t>
            </a:r>
            <a:endParaRPr lang="en-US" altLang="en-US" sz="3600" dirty="0">
              <a:solidFill>
                <a:schemeClr val="bg1"/>
              </a:solidFill>
            </a:endParaRPr>
          </a:p>
          <a:p>
            <a:pPr eaLnBrk="1" hangingPunct="1">
              <a:spcBef>
                <a:spcPct val="0"/>
              </a:spcBef>
              <a:buFontTx/>
              <a:buNone/>
            </a:pPr>
            <a:endParaRPr lang="en-US" altLang="en-US" sz="1800" baseline="-25000" dirty="0">
              <a:solidFill>
                <a:srgbClr val="000000"/>
              </a:solidFill>
            </a:endParaRPr>
          </a:p>
        </p:txBody>
      </p:sp>
    </p:spTree>
    <p:extLst>
      <p:ext uri="{BB962C8B-B14F-4D97-AF65-F5344CB8AC3E}">
        <p14:creationId xmlns:p14="http://schemas.microsoft.com/office/powerpoint/2010/main" val="26816396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9144000" cy="658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dirty="0">
                <a:solidFill>
                  <a:srgbClr val="FF0000"/>
                </a:solidFill>
                <a:latin typeface="Comic Sans MS" pitchFamily="66" charset="0"/>
              </a:rPr>
              <a:t>31. What are the individual oxidation numbers for all of </a:t>
            </a:r>
            <a:br>
              <a:rPr lang="en-US" altLang="en-US" sz="2400" dirty="0">
                <a:solidFill>
                  <a:srgbClr val="FF0000"/>
                </a:solidFill>
                <a:latin typeface="Comic Sans MS" pitchFamily="66" charset="0"/>
              </a:rPr>
            </a:br>
            <a:r>
              <a:rPr lang="en-US" altLang="en-US" sz="2400" dirty="0">
                <a:solidFill>
                  <a:srgbClr val="FF0000"/>
                </a:solidFill>
                <a:latin typeface="Comic Sans MS" pitchFamily="66" charset="0"/>
              </a:rPr>
              <a:t>      these species?  (they have to sum to zero)</a:t>
            </a:r>
            <a:endParaRPr lang="en-US" altLang="en-US" sz="2400" dirty="0">
              <a:latin typeface="Arial" charset="0"/>
            </a:endParaRPr>
          </a:p>
          <a:p>
            <a:pPr eaLnBrk="1" hangingPunct="1">
              <a:spcBef>
                <a:spcPct val="0"/>
              </a:spcBef>
              <a:buFontTx/>
              <a:buNone/>
            </a:pPr>
            <a:endParaRPr lang="en-US" altLang="en-US" sz="1800" dirty="0">
              <a:solidFill>
                <a:srgbClr val="000000"/>
              </a:solidFill>
            </a:endParaRPr>
          </a:p>
          <a:p>
            <a:pPr eaLnBrk="1" hangingPunct="1">
              <a:spcBef>
                <a:spcPct val="0"/>
              </a:spcBef>
              <a:buFontTx/>
              <a:buNone/>
            </a:pPr>
            <a:r>
              <a:rPr lang="en-US" altLang="en-US" sz="3600" dirty="0">
                <a:solidFill>
                  <a:srgbClr val="000000"/>
                </a:solidFill>
              </a:rPr>
              <a:t>A.  CO  </a:t>
            </a:r>
            <a:r>
              <a:rPr lang="en-US" altLang="en-US" sz="3600" dirty="0">
                <a:solidFill>
                  <a:srgbClr val="FF0000"/>
                </a:solidFill>
              </a:rPr>
              <a:t>C</a:t>
            </a:r>
            <a:r>
              <a:rPr lang="en-US" altLang="en-US" sz="3600" baseline="30000" dirty="0">
                <a:solidFill>
                  <a:srgbClr val="FF0000"/>
                </a:solidFill>
              </a:rPr>
              <a:t>+2</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000000"/>
                </a:solidFill>
              </a:rPr>
              <a:t>                   CO</a:t>
            </a:r>
            <a:r>
              <a:rPr lang="en-US" altLang="en-US" sz="3600" baseline="-25000" dirty="0">
                <a:solidFill>
                  <a:srgbClr val="000000"/>
                </a:solidFill>
              </a:rPr>
              <a:t>2     </a:t>
            </a:r>
            <a:r>
              <a:rPr lang="en-US" altLang="en-US" sz="3600" dirty="0">
                <a:solidFill>
                  <a:srgbClr val="FF0000"/>
                </a:solidFill>
              </a:rPr>
              <a:t>C</a:t>
            </a:r>
            <a:r>
              <a:rPr lang="en-US" altLang="en-US" sz="3600" baseline="30000" dirty="0">
                <a:solidFill>
                  <a:srgbClr val="FF0000"/>
                </a:solidFill>
              </a:rPr>
              <a:t>+4</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FF0000"/>
                </a:solidFill>
              </a:rPr>
              <a:t> </a:t>
            </a:r>
            <a:r>
              <a:rPr lang="en-US" altLang="en-US" sz="3600" dirty="0" err="1">
                <a:solidFill>
                  <a:srgbClr val="FF0000"/>
                </a:solidFill>
              </a:rPr>
              <a:t>O</a:t>
            </a:r>
            <a:r>
              <a:rPr lang="en-US" altLang="en-US" sz="3600" baseline="30000" dirty="0" err="1">
                <a:solidFill>
                  <a:srgbClr val="FF0000"/>
                </a:solidFill>
              </a:rPr>
              <a:t>-2</a:t>
            </a:r>
            <a:br>
              <a:rPr lang="en-US" altLang="en-US" sz="3600" baseline="-25000" dirty="0">
                <a:solidFill>
                  <a:srgbClr val="000000"/>
                </a:solidFill>
              </a:rPr>
            </a:br>
            <a:r>
              <a:rPr lang="en-US" altLang="en-US" sz="1800" baseline="-25000" dirty="0">
                <a:solidFill>
                  <a:srgbClr val="000000"/>
                </a:solidFill>
              </a:rPr>
              <a:t> </a:t>
            </a:r>
            <a:endParaRPr lang="en-US" altLang="en-US" sz="3600" baseline="-25000" dirty="0">
              <a:solidFill>
                <a:srgbClr val="000000"/>
              </a:solidFill>
            </a:endParaRPr>
          </a:p>
          <a:p>
            <a:pPr eaLnBrk="1" hangingPunct="1">
              <a:spcBef>
                <a:spcPct val="0"/>
              </a:spcBef>
              <a:buFontTx/>
              <a:buNone/>
            </a:pPr>
            <a:endParaRPr lang="en-US" altLang="en-US" sz="3600" dirty="0">
              <a:solidFill>
                <a:srgbClr val="000000"/>
              </a:solidFill>
            </a:endParaRPr>
          </a:p>
          <a:p>
            <a:pPr eaLnBrk="1" hangingPunct="1">
              <a:spcBef>
                <a:spcPct val="0"/>
              </a:spcBef>
              <a:buNone/>
            </a:pPr>
            <a:r>
              <a:rPr lang="en-US" altLang="en-US" sz="3600" dirty="0">
                <a:solidFill>
                  <a:srgbClr val="000000"/>
                </a:solidFill>
              </a:rPr>
              <a:t>B.  CaCl</a:t>
            </a:r>
            <a:r>
              <a:rPr lang="en-US" altLang="en-US" sz="3600" baseline="-25000" dirty="0">
                <a:solidFill>
                  <a:srgbClr val="000000"/>
                </a:solidFill>
              </a:rPr>
              <a:t>2 </a:t>
            </a:r>
            <a:r>
              <a:rPr lang="en-US" altLang="en-US" sz="3600" dirty="0">
                <a:solidFill>
                  <a:srgbClr val="FF0000"/>
                </a:solidFill>
              </a:rPr>
              <a:t>Ca</a:t>
            </a:r>
            <a:r>
              <a:rPr lang="en-US" altLang="en-US" sz="3600" baseline="30000" dirty="0">
                <a:solidFill>
                  <a:srgbClr val="FF0000"/>
                </a:solidFill>
              </a:rPr>
              <a:t>+2</a:t>
            </a:r>
            <a:r>
              <a:rPr lang="en-US" altLang="en-US" sz="3600" dirty="0">
                <a:solidFill>
                  <a:srgbClr val="FF0000"/>
                </a:solidFill>
              </a:rPr>
              <a:t> 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       </a:t>
            </a:r>
            <a:r>
              <a:rPr lang="en-US" altLang="en-US" sz="3600" dirty="0">
                <a:solidFill>
                  <a:srgbClr val="000000"/>
                </a:solidFill>
              </a:rPr>
              <a:t>   NO</a:t>
            </a:r>
            <a:r>
              <a:rPr lang="en-US" altLang="en-US" sz="3600" baseline="-25000" dirty="0">
                <a:solidFill>
                  <a:srgbClr val="000000"/>
                </a:solidFill>
              </a:rPr>
              <a:t>2   </a:t>
            </a:r>
            <a:r>
              <a:rPr lang="en-US" altLang="en-US" sz="3600" dirty="0">
                <a:solidFill>
                  <a:srgbClr val="FF0000"/>
                </a:solidFill>
              </a:rPr>
              <a:t>N</a:t>
            </a:r>
            <a:r>
              <a:rPr lang="en-US" altLang="en-US" sz="3600" baseline="30000" dirty="0">
                <a:solidFill>
                  <a:srgbClr val="FF0000"/>
                </a:solidFill>
              </a:rPr>
              <a:t>+4</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FF0000"/>
                </a:solidFill>
              </a:rPr>
              <a:t> </a:t>
            </a:r>
            <a:r>
              <a:rPr lang="en-US" altLang="en-US" sz="3600" dirty="0" err="1">
                <a:solidFill>
                  <a:srgbClr val="FF0000"/>
                </a:solidFill>
              </a:rPr>
              <a:t>O</a:t>
            </a:r>
            <a:r>
              <a:rPr lang="en-US" altLang="en-US" sz="3600" baseline="30000" dirty="0" err="1">
                <a:solidFill>
                  <a:srgbClr val="FF0000"/>
                </a:solidFill>
              </a:rPr>
              <a:t>-2</a:t>
            </a:r>
            <a:br>
              <a:rPr lang="en-US" altLang="en-US" sz="3600" dirty="0">
                <a:solidFill>
                  <a:srgbClr val="000000"/>
                </a:solidFill>
              </a:rPr>
            </a:br>
            <a:r>
              <a:rPr lang="en-US" altLang="en-US" sz="2400" dirty="0">
                <a:solidFill>
                  <a:srgbClr val="000000"/>
                </a:solidFill>
              </a:rPr>
              <a:t> </a:t>
            </a:r>
            <a:br>
              <a:rPr lang="en-US" altLang="en-US" sz="3600" dirty="0">
                <a:solidFill>
                  <a:srgbClr val="000000"/>
                </a:solidFill>
              </a:rPr>
            </a:br>
            <a:r>
              <a:rPr lang="en-US" altLang="en-US" sz="2000" dirty="0">
                <a:solidFill>
                  <a:srgbClr val="000000"/>
                </a:solidFill>
              </a:rPr>
              <a:t> </a:t>
            </a:r>
            <a:br>
              <a:rPr lang="en-US" altLang="en-US" sz="3600" dirty="0">
                <a:solidFill>
                  <a:srgbClr val="000000"/>
                </a:solidFill>
              </a:rPr>
            </a:br>
            <a:r>
              <a:rPr lang="en-US" altLang="en-US" sz="3600" dirty="0">
                <a:solidFill>
                  <a:srgbClr val="000000"/>
                </a:solidFill>
              </a:rPr>
              <a:t>C.  PCl</a:t>
            </a:r>
            <a:r>
              <a:rPr lang="en-US" altLang="en-US" sz="3600" baseline="-25000" dirty="0">
                <a:solidFill>
                  <a:srgbClr val="000000"/>
                </a:solidFill>
              </a:rPr>
              <a:t>3   </a:t>
            </a:r>
            <a:r>
              <a:rPr lang="en-US" altLang="en-US" sz="3600" dirty="0">
                <a:solidFill>
                  <a:schemeClr val="accent3">
                    <a:lumMod val="50000"/>
                  </a:schemeClr>
                </a:solidFill>
              </a:rPr>
              <a:t>P</a:t>
            </a:r>
            <a:r>
              <a:rPr lang="en-US" altLang="en-US" sz="3600" baseline="30000" dirty="0">
                <a:solidFill>
                  <a:schemeClr val="accent3">
                    <a:lumMod val="50000"/>
                  </a:schemeClr>
                </a:solidFill>
              </a:rPr>
              <a:t>+3</a:t>
            </a:r>
            <a:r>
              <a:rPr lang="en-US" altLang="en-US" sz="3600" dirty="0">
                <a:solidFill>
                  <a:schemeClr val="accent3">
                    <a:lumMod val="50000"/>
                  </a:schemeClr>
                </a:solidFill>
              </a:rPr>
              <a:t> Cl</a:t>
            </a:r>
            <a:r>
              <a:rPr lang="en-US" altLang="en-US" sz="3600" baseline="30000" dirty="0">
                <a:solidFill>
                  <a:schemeClr val="accent3">
                    <a:lumMod val="50000"/>
                  </a:schemeClr>
                </a:solidFill>
              </a:rPr>
              <a:t>-1</a:t>
            </a:r>
            <a:r>
              <a:rPr lang="en-US" altLang="en-US" sz="3600" dirty="0">
                <a:solidFill>
                  <a:schemeClr val="accent3">
                    <a:lumMod val="50000"/>
                  </a:schemeClr>
                </a:solidFill>
              </a:rPr>
              <a:t>Cl</a:t>
            </a:r>
            <a:r>
              <a:rPr lang="en-US" altLang="en-US" sz="3600" baseline="30000" dirty="0">
                <a:solidFill>
                  <a:schemeClr val="accent3">
                    <a:lumMod val="50000"/>
                  </a:schemeClr>
                </a:solidFill>
              </a:rPr>
              <a:t>-1</a:t>
            </a:r>
            <a:r>
              <a:rPr lang="en-US" altLang="en-US" sz="3600" dirty="0">
                <a:solidFill>
                  <a:schemeClr val="accent3">
                    <a:lumMod val="50000"/>
                  </a:schemeClr>
                </a:solidFill>
              </a:rPr>
              <a:t>Cl</a:t>
            </a:r>
            <a:r>
              <a:rPr lang="en-US" altLang="en-US" sz="3600" baseline="30000" dirty="0">
                <a:solidFill>
                  <a:schemeClr val="accent3">
                    <a:lumMod val="50000"/>
                  </a:schemeClr>
                </a:solidFill>
              </a:rPr>
              <a:t>-1</a:t>
            </a:r>
            <a:r>
              <a:rPr lang="en-US" altLang="en-US" sz="3600" dirty="0">
                <a:solidFill>
                  <a:schemeClr val="accent3">
                    <a:lumMod val="50000"/>
                  </a:schemeClr>
                </a:solidFill>
              </a:rPr>
              <a:t>     </a:t>
            </a:r>
            <a:r>
              <a:rPr lang="en-US" altLang="en-US" sz="3600" dirty="0">
                <a:solidFill>
                  <a:srgbClr val="000000"/>
                </a:solidFill>
              </a:rPr>
              <a:t>PCl</a:t>
            </a:r>
            <a:r>
              <a:rPr lang="en-US" altLang="en-US" sz="3600" baseline="-25000" dirty="0">
                <a:solidFill>
                  <a:srgbClr val="000000"/>
                </a:solidFill>
              </a:rPr>
              <a:t>5 </a:t>
            </a:r>
            <a:r>
              <a:rPr lang="en-US" altLang="en-US" sz="3600" dirty="0">
                <a:solidFill>
                  <a:schemeClr val="accent3">
                    <a:lumMod val="50000"/>
                  </a:schemeClr>
                </a:solidFill>
              </a:rPr>
              <a:t>P</a:t>
            </a:r>
            <a:r>
              <a:rPr lang="en-US" altLang="en-US" sz="3600" baseline="30000" dirty="0">
                <a:solidFill>
                  <a:schemeClr val="accent3">
                    <a:lumMod val="50000"/>
                  </a:schemeClr>
                </a:solidFill>
              </a:rPr>
              <a:t>+5</a:t>
            </a:r>
            <a:r>
              <a:rPr lang="en-US" altLang="en-US" sz="3600" dirty="0">
                <a:solidFill>
                  <a:schemeClr val="accent3">
                    <a:lumMod val="50000"/>
                  </a:schemeClr>
                </a:solidFill>
              </a:rPr>
              <a:t> Cl</a:t>
            </a:r>
            <a:r>
              <a:rPr lang="en-US" altLang="en-US" sz="3600" baseline="30000" dirty="0">
                <a:solidFill>
                  <a:schemeClr val="accent3">
                    <a:lumMod val="50000"/>
                  </a:schemeClr>
                </a:solidFill>
              </a:rPr>
              <a:t>-1</a:t>
            </a:r>
            <a:r>
              <a:rPr lang="en-US" altLang="en-US" sz="3600" dirty="0">
                <a:solidFill>
                  <a:schemeClr val="accent3">
                    <a:lumMod val="50000"/>
                  </a:schemeClr>
                </a:solidFill>
              </a:rPr>
              <a:t>Cl</a:t>
            </a:r>
            <a:r>
              <a:rPr lang="en-US" altLang="en-US" sz="3600" baseline="30000" dirty="0">
                <a:solidFill>
                  <a:schemeClr val="accent3">
                    <a:lumMod val="50000"/>
                  </a:schemeClr>
                </a:solidFill>
              </a:rPr>
              <a:t>-1</a:t>
            </a:r>
            <a:r>
              <a:rPr lang="en-US" altLang="en-US" sz="3600" dirty="0">
                <a:solidFill>
                  <a:schemeClr val="accent3">
                    <a:lumMod val="50000"/>
                  </a:schemeClr>
                </a:solidFill>
              </a:rPr>
              <a:t>Cl</a:t>
            </a:r>
            <a:r>
              <a:rPr lang="en-US" altLang="en-US" sz="3600" baseline="30000" dirty="0">
                <a:solidFill>
                  <a:schemeClr val="accent3">
                    <a:lumMod val="50000"/>
                  </a:schemeClr>
                </a:solidFill>
              </a:rPr>
              <a:t>-1</a:t>
            </a:r>
            <a:r>
              <a:rPr lang="en-US" altLang="en-US" sz="3600" dirty="0">
                <a:solidFill>
                  <a:schemeClr val="accent3">
                    <a:lumMod val="50000"/>
                  </a:schemeClr>
                </a:solidFill>
              </a:rPr>
              <a:t>Cl</a:t>
            </a:r>
            <a:r>
              <a:rPr lang="en-US" altLang="en-US" sz="3600" baseline="30000" dirty="0">
                <a:solidFill>
                  <a:schemeClr val="accent3">
                    <a:lumMod val="50000"/>
                  </a:schemeClr>
                </a:solidFill>
              </a:rPr>
              <a:t>-1</a:t>
            </a:r>
            <a:r>
              <a:rPr lang="en-US" altLang="en-US" sz="3600" dirty="0">
                <a:solidFill>
                  <a:schemeClr val="accent3">
                    <a:lumMod val="50000"/>
                  </a:schemeClr>
                </a:solidFill>
              </a:rPr>
              <a:t>Cl</a:t>
            </a:r>
            <a:r>
              <a:rPr lang="en-US" altLang="en-US" sz="3600" baseline="30000" dirty="0">
                <a:solidFill>
                  <a:schemeClr val="accent3">
                    <a:lumMod val="50000"/>
                  </a:schemeClr>
                </a:solidFill>
              </a:rPr>
              <a:t>-1</a:t>
            </a:r>
            <a:br>
              <a:rPr lang="en-US" altLang="en-US" sz="3600" dirty="0">
                <a:solidFill>
                  <a:srgbClr val="000000"/>
                </a:solidFill>
              </a:rPr>
            </a:br>
            <a:endParaRPr lang="en-US" altLang="en-US" sz="3600" dirty="0">
              <a:solidFill>
                <a:srgbClr val="000000"/>
              </a:solidFill>
            </a:endParaRPr>
          </a:p>
          <a:p>
            <a:pPr eaLnBrk="1" hangingPunct="1">
              <a:spcBef>
                <a:spcPct val="0"/>
              </a:spcBef>
              <a:buNone/>
            </a:pPr>
            <a:r>
              <a:rPr lang="en-US" altLang="en-US" sz="3600" dirty="0">
                <a:solidFill>
                  <a:srgbClr val="000000"/>
                </a:solidFill>
              </a:rPr>
              <a:t>D. H</a:t>
            </a:r>
            <a:r>
              <a:rPr lang="en-US" altLang="en-US" sz="3600" baseline="-25000" dirty="0">
                <a:solidFill>
                  <a:srgbClr val="000000"/>
                </a:solidFill>
              </a:rPr>
              <a:t>2</a:t>
            </a:r>
            <a:r>
              <a:rPr lang="en-US" altLang="en-US" sz="3600" dirty="0">
                <a:solidFill>
                  <a:srgbClr val="000000"/>
                </a:solidFill>
              </a:rPr>
              <a:t>SO</a:t>
            </a:r>
            <a:r>
              <a:rPr lang="en-US" altLang="en-US" sz="3600" baseline="-25000" dirty="0">
                <a:solidFill>
                  <a:srgbClr val="000000"/>
                </a:solidFill>
              </a:rPr>
              <a:t>4 </a:t>
            </a:r>
            <a:r>
              <a:rPr lang="en-US" altLang="en-US" dirty="0">
                <a:solidFill>
                  <a:schemeClr val="bg1"/>
                </a:solidFill>
              </a:rPr>
              <a:t>H</a:t>
            </a:r>
            <a:r>
              <a:rPr lang="en-US" altLang="en-US" baseline="30000" dirty="0">
                <a:solidFill>
                  <a:schemeClr val="bg1"/>
                </a:solidFill>
              </a:rPr>
              <a:t>+1</a:t>
            </a:r>
            <a:r>
              <a:rPr lang="en-US" altLang="en-US" dirty="0">
                <a:solidFill>
                  <a:schemeClr val="bg1"/>
                </a:solidFill>
              </a:rPr>
              <a:t>H</a:t>
            </a:r>
            <a:r>
              <a:rPr lang="en-US" altLang="en-US" baseline="30000" dirty="0">
                <a:solidFill>
                  <a:schemeClr val="bg1"/>
                </a:solidFill>
              </a:rPr>
              <a:t>+1</a:t>
            </a:r>
            <a:r>
              <a:rPr lang="en-US" altLang="en-US" dirty="0">
                <a:solidFill>
                  <a:schemeClr val="bg1"/>
                </a:solidFill>
              </a:rPr>
              <a:t>S</a:t>
            </a:r>
            <a:r>
              <a:rPr lang="en-US" altLang="en-US" baseline="30000" dirty="0">
                <a:solidFill>
                  <a:schemeClr val="bg1"/>
                </a:solidFill>
              </a:rPr>
              <a:t>+6</a:t>
            </a:r>
            <a:r>
              <a:rPr lang="en-US" altLang="en-US" dirty="0">
                <a:solidFill>
                  <a:schemeClr val="bg1"/>
                </a:solidFill>
              </a:rPr>
              <a:t> </a:t>
            </a:r>
            <a:r>
              <a:rPr lang="en-US" altLang="en-US" sz="2000" dirty="0">
                <a:solidFill>
                  <a:schemeClr val="bg1"/>
                </a:solidFill>
              </a:rPr>
              <a:t>+</a:t>
            </a:r>
            <a:r>
              <a:rPr lang="en-US" altLang="en-US" dirty="0">
                <a:solidFill>
                  <a:schemeClr val="bg1"/>
                </a:solidFill>
              </a:rPr>
              <a:t> 4O</a:t>
            </a:r>
            <a:r>
              <a:rPr lang="en-US" altLang="en-US" baseline="30000" dirty="0">
                <a:solidFill>
                  <a:schemeClr val="bg1"/>
                </a:solidFill>
              </a:rPr>
              <a:t>-2</a:t>
            </a:r>
            <a:r>
              <a:rPr lang="en-US" altLang="en-US" dirty="0">
                <a:solidFill>
                  <a:schemeClr val="bg1"/>
                </a:solidFill>
              </a:rPr>
              <a:t>  </a:t>
            </a:r>
            <a:r>
              <a:rPr lang="en-US" altLang="en-US" sz="3600" dirty="0">
                <a:solidFill>
                  <a:srgbClr val="000000"/>
                </a:solidFill>
              </a:rPr>
              <a:t>Cr</a:t>
            </a:r>
            <a:r>
              <a:rPr lang="en-US" altLang="en-US" sz="3600" baseline="-25000" dirty="0">
                <a:solidFill>
                  <a:srgbClr val="000000"/>
                </a:solidFill>
              </a:rPr>
              <a:t>2</a:t>
            </a:r>
            <a:r>
              <a:rPr lang="en-US" altLang="en-US" sz="3600" dirty="0">
                <a:solidFill>
                  <a:srgbClr val="000000"/>
                </a:solidFill>
              </a:rPr>
              <a:t>O</a:t>
            </a:r>
            <a:r>
              <a:rPr lang="en-US" altLang="en-US" sz="3600" baseline="-25000" dirty="0">
                <a:solidFill>
                  <a:srgbClr val="000000"/>
                </a:solidFill>
              </a:rPr>
              <a:t>7</a:t>
            </a:r>
            <a:r>
              <a:rPr lang="en-US" altLang="en-US" sz="3600" baseline="30000" dirty="0">
                <a:solidFill>
                  <a:srgbClr val="000000"/>
                </a:solidFill>
              </a:rPr>
              <a:t>-2    </a:t>
            </a:r>
            <a:r>
              <a:rPr lang="en-US" altLang="en-US" sz="3600" dirty="0">
                <a:solidFill>
                  <a:schemeClr val="bg1"/>
                </a:solidFill>
              </a:rPr>
              <a:t>2Cr</a:t>
            </a:r>
            <a:r>
              <a:rPr lang="en-US" altLang="en-US" sz="3600" baseline="30000" dirty="0">
                <a:solidFill>
                  <a:schemeClr val="bg1"/>
                </a:solidFill>
              </a:rPr>
              <a:t>+6</a:t>
            </a:r>
            <a:r>
              <a:rPr lang="en-US" altLang="en-US" sz="3600" dirty="0">
                <a:solidFill>
                  <a:schemeClr val="bg1"/>
                </a:solidFill>
              </a:rPr>
              <a:t> and 7O</a:t>
            </a:r>
            <a:r>
              <a:rPr lang="en-US" altLang="en-US" sz="3600" baseline="30000" dirty="0">
                <a:solidFill>
                  <a:schemeClr val="bg1"/>
                </a:solidFill>
              </a:rPr>
              <a:t>-2</a:t>
            </a:r>
            <a:br>
              <a:rPr lang="en-US" altLang="en-US" sz="3600" dirty="0">
                <a:solidFill>
                  <a:srgbClr val="000000"/>
                </a:solidFill>
              </a:rPr>
            </a:br>
            <a:br>
              <a:rPr lang="en-US" altLang="en-US" sz="3600" dirty="0">
                <a:solidFill>
                  <a:srgbClr val="000000"/>
                </a:solidFill>
              </a:rPr>
            </a:br>
            <a:r>
              <a:rPr lang="en-US" altLang="en-US" sz="3600" dirty="0">
                <a:solidFill>
                  <a:srgbClr val="000000"/>
                </a:solidFill>
              </a:rPr>
              <a:t>E. NbBr</a:t>
            </a:r>
            <a:r>
              <a:rPr lang="en-US" altLang="en-US" sz="3600" baseline="-25000" dirty="0">
                <a:solidFill>
                  <a:srgbClr val="000000"/>
                </a:solidFill>
              </a:rPr>
              <a:t>5   </a:t>
            </a:r>
            <a:r>
              <a:rPr lang="en-US" altLang="en-US" sz="3600" dirty="0">
                <a:solidFill>
                  <a:schemeClr val="bg1"/>
                </a:solidFill>
              </a:rPr>
              <a:t>Nb</a:t>
            </a:r>
            <a:r>
              <a:rPr lang="en-US" altLang="en-US" sz="3600" baseline="30000" dirty="0">
                <a:solidFill>
                  <a:schemeClr val="bg1"/>
                </a:solidFill>
              </a:rPr>
              <a:t>+5</a:t>
            </a:r>
            <a:r>
              <a:rPr lang="en-US" altLang="en-US" sz="3600" dirty="0">
                <a:solidFill>
                  <a:schemeClr val="bg1"/>
                </a:solidFill>
              </a:rPr>
              <a:t>  and 5Br</a:t>
            </a:r>
            <a:r>
              <a:rPr lang="en-US" altLang="en-US" sz="3600" baseline="30000" dirty="0">
                <a:solidFill>
                  <a:schemeClr val="bg1"/>
                </a:solidFill>
              </a:rPr>
              <a:t>-1</a:t>
            </a:r>
            <a:endParaRPr lang="en-US" altLang="en-US" sz="3600" dirty="0">
              <a:solidFill>
                <a:schemeClr val="bg1"/>
              </a:solidFill>
            </a:endParaRPr>
          </a:p>
          <a:p>
            <a:pPr eaLnBrk="1" hangingPunct="1">
              <a:spcBef>
                <a:spcPct val="0"/>
              </a:spcBef>
              <a:buFontTx/>
              <a:buNone/>
            </a:pPr>
            <a:endParaRPr lang="en-US" altLang="en-US" sz="1800" baseline="-25000" dirty="0">
              <a:solidFill>
                <a:srgbClr val="000000"/>
              </a:solidFill>
            </a:endParaRPr>
          </a:p>
        </p:txBody>
      </p:sp>
    </p:spTree>
    <p:extLst>
      <p:ext uri="{BB962C8B-B14F-4D97-AF65-F5344CB8AC3E}">
        <p14:creationId xmlns:p14="http://schemas.microsoft.com/office/powerpoint/2010/main" val="1986435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0" y="76200"/>
            <a:ext cx="91440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3300"/>
                </a:solidFill>
                <a:latin typeface="Times New Roman" panose="02020603050405020304" pitchFamily="18" charset="0"/>
                <a:cs typeface="Times New Roman" panose="02020603050405020304" pitchFamily="18" charset="0"/>
              </a:rPr>
              <a:t>6.  Now, the real definitions are</a:t>
            </a:r>
          </a:p>
          <a:p>
            <a:pPr eaLnBrk="1" hangingPunct="1">
              <a:spcBef>
                <a:spcPct val="0"/>
              </a:spcBef>
              <a:buFontTx/>
              <a:buNone/>
            </a:pPr>
            <a:endParaRPr lang="en-US" altLang="en-US" sz="2800" dirty="0">
              <a:solidFill>
                <a:srgbClr val="0033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000" dirty="0">
                <a:solidFill>
                  <a:srgbClr val="003300"/>
                </a:solidFill>
                <a:latin typeface="Times New Roman" panose="02020603050405020304" pitchFamily="18" charset="0"/>
                <a:cs typeface="Times New Roman" panose="02020603050405020304" pitchFamily="18" charset="0"/>
              </a:rPr>
              <a:t>Oxidation is: </a:t>
            </a:r>
            <a:r>
              <a:rPr lang="en-US" altLang="en-US" sz="4000" dirty="0">
                <a:solidFill>
                  <a:srgbClr val="FF0000"/>
                </a:solidFill>
                <a:latin typeface="Times New Roman" panose="02020603050405020304" pitchFamily="18" charset="0"/>
                <a:cs typeface="Times New Roman" panose="02020603050405020304" pitchFamily="18" charset="0"/>
              </a:rPr>
              <a:t>“LOSING ELECTRONS”</a:t>
            </a:r>
            <a:br>
              <a:rPr lang="en-US" altLang="en-US" sz="4000" dirty="0">
                <a:solidFill>
                  <a:srgbClr val="FF0000"/>
                </a:solidFill>
                <a:latin typeface="Times New Roman" panose="02020603050405020304" pitchFamily="18" charset="0"/>
                <a:cs typeface="Times New Roman" panose="02020603050405020304" pitchFamily="18" charset="0"/>
              </a:rPr>
            </a:br>
            <a:r>
              <a:rPr lang="en-US" altLang="en-US" sz="4000" dirty="0">
                <a:solidFill>
                  <a:srgbClr val="FF0000"/>
                </a:solidFill>
                <a:latin typeface="Times New Roman" panose="02020603050405020304" pitchFamily="18" charset="0"/>
                <a:cs typeface="Times New Roman" panose="02020603050405020304" pitchFamily="18" charset="0"/>
              </a:rPr>
              <a:t>                        (or becoming a cation) </a:t>
            </a:r>
          </a:p>
          <a:p>
            <a:pPr eaLnBrk="1" hangingPunct="1">
              <a:spcBef>
                <a:spcPct val="0"/>
              </a:spcBef>
              <a:buFontTx/>
              <a:buNone/>
            </a:pPr>
            <a:endParaRPr lang="en-US" altLang="en-US" sz="4000" dirty="0">
              <a:solidFill>
                <a:srgbClr val="0033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4000" dirty="0">
                <a:solidFill>
                  <a:srgbClr val="3333CC"/>
                </a:solidFill>
                <a:latin typeface="Times New Roman" panose="02020603050405020304" pitchFamily="18" charset="0"/>
                <a:cs typeface="Times New Roman" panose="02020603050405020304" pitchFamily="18" charset="0"/>
              </a:rPr>
              <a:t>Reduction is: “GAINING ELECTRONS”</a:t>
            </a:r>
            <a:br>
              <a:rPr lang="en-US" altLang="en-US" sz="4000" dirty="0">
                <a:solidFill>
                  <a:srgbClr val="3333CC"/>
                </a:solidFill>
                <a:latin typeface="Times New Roman" panose="02020603050405020304" pitchFamily="18" charset="0"/>
                <a:cs typeface="Times New Roman" panose="02020603050405020304" pitchFamily="18" charset="0"/>
              </a:rPr>
            </a:br>
            <a:r>
              <a:rPr lang="en-US" altLang="en-US" sz="4000" dirty="0">
                <a:solidFill>
                  <a:srgbClr val="3333CC"/>
                </a:solidFill>
                <a:latin typeface="Times New Roman" panose="02020603050405020304" pitchFamily="18" charset="0"/>
                <a:cs typeface="Times New Roman" panose="02020603050405020304" pitchFamily="18" charset="0"/>
              </a:rPr>
              <a:t>                        (or becoming an anion) </a:t>
            </a:r>
          </a:p>
          <a:p>
            <a:pPr eaLnBrk="1" hangingPunct="1">
              <a:spcBef>
                <a:spcPct val="0"/>
              </a:spcBef>
              <a:buFontTx/>
              <a:buNone/>
            </a:pPr>
            <a:endParaRPr lang="en-US" altLang="en-US" sz="2800" dirty="0">
              <a:solidFill>
                <a:srgbClr val="00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9046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9144000" cy="658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dirty="0">
                <a:solidFill>
                  <a:srgbClr val="FF0000"/>
                </a:solidFill>
                <a:latin typeface="Comic Sans MS" pitchFamily="66" charset="0"/>
              </a:rPr>
              <a:t>31. What are the individual oxidation numbers for all of </a:t>
            </a:r>
            <a:br>
              <a:rPr lang="en-US" altLang="en-US" sz="2400" dirty="0">
                <a:solidFill>
                  <a:srgbClr val="FF0000"/>
                </a:solidFill>
                <a:latin typeface="Comic Sans MS" pitchFamily="66" charset="0"/>
              </a:rPr>
            </a:br>
            <a:r>
              <a:rPr lang="en-US" altLang="en-US" sz="2400" dirty="0">
                <a:solidFill>
                  <a:srgbClr val="FF0000"/>
                </a:solidFill>
                <a:latin typeface="Comic Sans MS" pitchFamily="66" charset="0"/>
              </a:rPr>
              <a:t>      these species?  (they have to sum to zero)</a:t>
            </a:r>
            <a:endParaRPr lang="en-US" altLang="en-US" sz="2400" dirty="0">
              <a:latin typeface="Arial" charset="0"/>
            </a:endParaRPr>
          </a:p>
          <a:p>
            <a:pPr eaLnBrk="1" hangingPunct="1">
              <a:spcBef>
                <a:spcPct val="0"/>
              </a:spcBef>
              <a:buFontTx/>
              <a:buNone/>
            </a:pPr>
            <a:endParaRPr lang="en-US" altLang="en-US" sz="1800" dirty="0">
              <a:solidFill>
                <a:srgbClr val="000000"/>
              </a:solidFill>
            </a:endParaRPr>
          </a:p>
          <a:p>
            <a:pPr eaLnBrk="1" hangingPunct="1">
              <a:spcBef>
                <a:spcPct val="0"/>
              </a:spcBef>
              <a:buFontTx/>
              <a:buNone/>
            </a:pPr>
            <a:r>
              <a:rPr lang="en-US" altLang="en-US" sz="3600" dirty="0">
                <a:solidFill>
                  <a:srgbClr val="000000"/>
                </a:solidFill>
              </a:rPr>
              <a:t>A.  CO  </a:t>
            </a:r>
            <a:r>
              <a:rPr lang="en-US" altLang="en-US" sz="3600" dirty="0">
                <a:solidFill>
                  <a:srgbClr val="FF0000"/>
                </a:solidFill>
              </a:rPr>
              <a:t>C</a:t>
            </a:r>
            <a:r>
              <a:rPr lang="en-US" altLang="en-US" sz="3600" baseline="30000" dirty="0">
                <a:solidFill>
                  <a:srgbClr val="FF0000"/>
                </a:solidFill>
              </a:rPr>
              <a:t>+2</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000000"/>
                </a:solidFill>
              </a:rPr>
              <a:t>                   CO</a:t>
            </a:r>
            <a:r>
              <a:rPr lang="en-US" altLang="en-US" sz="3600" baseline="-25000" dirty="0">
                <a:solidFill>
                  <a:srgbClr val="000000"/>
                </a:solidFill>
              </a:rPr>
              <a:t>2     </a:t>
            </a:r>
            <a:r>
              <a:rPr lang="en-US" altLang="en-US" sz="3600" dirty="0">
                <a:solidFill>
                  <a:srgbClr val="FF0000"/>
                </a:solidFill>
              </a:rPr>
              <a:t>C</a:t>
            </a:r>
            <a:r>
              <a:rPr lang="en-US" altLang="en-US" sz="3600" baseline="30000" dirty="0">
                <a:solidFill>
                  <a:srgbClr val="FF0000"/>
                </a:solidFill>
              </a:rPr>
              <a:t>+4</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FF0000"/>
                </a:solidFill>
              </a:rPr>
              <a:t> </a:t>
            </a:r>
            <a:r>
              <a:rPr lang="en-US" altLang="en-US" sz="3600" dirty="0" err="1">
                <a:solidFill>
                  <a:srgbClr val="FF0000"/>
                </a:solidFill>
              </a:rPr>
              <a:t>O</a:t>
            </a:r>
            <a:r>
              <a:rPr lang="en-US" altLang="en-US" sz="3600" baseline="30000" dirty="0" err="1">
                <a:solidFill>
                  <a:srgbClr val="FF0000"/>
                </a:solidFill>
              </a:rPr>
              <a:t>-2</a:t>
            </a:r>
            <a:br>
              <a:rPr lang="en-US" altLang="en-US" sz="3600" baseline="-25000" dirty="0">
                <a:solidFill>
                  <a:srgbClr val="000000"/>
                </a:solidFill>
              </a:rPr>
            </a:br>
            <a:r>
              <a:rPr lang="en-US" altLang="en-US" sz="1800" baseline="-25000" dirty="0">
                <a:solidFill>
                  <a:srgbClr val="000000"/>
                </a:solidFill>
              </a:rPr>
              <a:t> </a:t>
            </a:r>
            <a:endParaRPr lang="en-US" altLang="en-US" sz="3600" baseline="-25000" dirty="0">
              <a:solidFill>
                <a:srgbClr val="000000"/>
              </a:solidFill>
            </a:endParaRPr>
          </a:p>
          <a:p>
            <a:pPr eaLnBrk="1" hangingPunct="1">
              <a:spcBef>
                <a:spcPct val="0"/>
              </a:spcBef>
              <a:buFontTx/>
              <a:buNone/>
            </a:pPr>
            <a:endParaRPr lang="en-US" altLang="en-US" sz="3600" dirty="0">
              <a:solidFill>
                <a:srgbClr val="000000"/>
              </a:solidFill>
            </a:endParaRPr>
          </a:p>
          <a:p>
            <a:pPr eaLnBrk="1" hangingPunct="1">
              <a:spcBef>
                <a:spcPct val="0"/>
              </a:spcBef>
              <a:buNone/>
            </a:pPr>
            <a:r>
              <a:rPr lang="en-US" altLang="en-US" sz="3600" dirty="0">
                <a:solidFill>
                  <a:srgbClr val="000000"/>
                </a:solidFill>
              </a:rPr>
              <a:t>B.  CaCl</a:t>
            </a:r>
            <a:r>
              <a:rPr lang="en-US" altLang="en-US" sz="3600" baseline="-25000" dirty="0">
                <a:solidFill>
                  <a:srgbClr val="000000"/>
                </a:solidFill>
              </a:rPr>
              <a:t>2 </a:t>
            </a:r>
            <a:r>
              <a:rPr lang="en-US" altLang="en-US" sz="3600" dirty="0">
                <a:solidFill>
                  <a:srgbClr val="FF0000"/>
                </a:solidFill>
              </a:rPr>
              <a:t>Ca</a:t>
            </a:r>
            <a:r>
              <a:rPr lang="en-US" altLang="en-US" sz="3600" baseline="30000" dirty="0">
                <a:solidFill>
                  <a:srgbClr val="FF0000"/>
                </a:solidFill>
              </a:rPr>
              <a:t>+2</a:t>
            </a:r>
            <a:r>
              <a:rPr lang="en-US" altLang="en-US" sz="3600" dirty="0">
                <a:solidFill>
                  <a:srgbClr val="FF0000"/>
                </a:solidFill>
              </a:rPr>
              <a:t> 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       </a:t>
            </a:r>
            <a:r>
              <a:rPr lang="en-US" altLang="en-US" sz="3600" dirty="0">
                <a:solidFill>
                  <a:srgbClr val="000000"/>
                </a:solidFill>
              </a:rPr>
              <a:t>   NO</a:t>
            </a:r>
            <a:r>
              <a:rPr lang="en-US" altLang="en-US" sz="3600" baseline="-25000" dirty="0">
                <a:solidFill>
                  <a:srgbClr val="000000"/>
                </a:solidFill>
              </a:rPr>
              <a:t>2   </a:t>
            </a:r>
            <a:r>
              <a:rPr lang="en-US" altLang="en-US" sz="3600" dirty="0">
                <a:solidFill>
                  <a:srgbClr val="FF0000"/>
                </a:solidFill>
              </a:rPr>
              <a:t>N</a:t>
            </a:r>
            <a:r>
              <a:rPr lang="en-US" altLang="en-US" sz="3600" baseline="30000" dirty="0">
                <a:solidFill>
                  <a:srgbClr val="FF0000"/>
                </a:solidFill>
              </a:rPr>
              <a:t>+4</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FF0000"/>
                </a:solidFill>
              </a:rPr>
              <a:t> </a:t>
            </a:r>
            <a:r>
              <a:rPr lang="en-US" altLang="en-US" sz="3600" dirty="0" err="1">
                <a:solidFill>
                  <a:srgbClr val="FF0000"/>
                </a:solidFill>
              </a:rPr>
              <a:t>O</a:t>
            </a:r>
            <a:r>
              <a:rPr lang="en-US" altLang="en-US" sz="3600" baseline="30000" dirty="0" err="1">
                <a:solidFill>
                  <a:srgbClr val="FF0000"/>
                </a:solidFill>
              </a:rPr>
              <a:t>-2</a:t>
            </a:r>
            <a:br>
              <a:rPr lang="en-US" altLang="en-US" sz="3600" dirty="0">
                <a:solidFill>
                  <a:srgbClr val="000000"/>
                </a:solidFill>
              </a:rPr>
            </a:br>
            <a:r>
              <a:rPr lang="en-US" altLang="en-US" sz="2400" dirty="0">
                <a:solidFill>
                  <a:srgbClr val="000000"/>
                </a:solidFill>
              </a:rPr>
              <a:t> </a:t>
            </a:r>
            <a:br>
              <a:rPr lang="en-US" altLang="en-US" sz="3600" dirty="0">
                <a:solidFill>
                  <a:srgbClr val="000000"/>
                </a:solidFill>
              </a:rPr>
            </a:br>
            <a:r>
              <a:rPr lang="en-US" altLang="en-US" sz="2000" dirty="0">
                <a:solidFill>
                  <a:srgbClr val="000000"/>
                </a:solidFill>
              </a:rPr>
              <a:t> </a:t>
            </a:r>
            <a:br>
              <a:rPr lang="en-US" altLang="en-US" sz="3600" dirty="0">
                <a:solidFill>
                  <a:srgbClr val="000000"/>
                </a:solidFill>
              </a:rPr>
            </a:br>
            <a:r>
              <a:rPr lang="en-US" altLang="en-US" sz="3600" dirty="0">
                <a:solidFill>
                  <a:srgbClr val="000000"/>
                </a:solidFill>
              </a:rPr>
              <a:t>C.  PCl</a:t>
            </a:r>
            <a:r>
              <a:rPr lang="en-US" altLang="en-US" sz="3600" baseline="-25000" dirty="0">
                <a:solidFill>
                  <a:srgbClr val="000000"/>
                </a:solidFill>
              </a:rPr>
              <a:t>3   </a:t>
            </a:r>
            <a:r>
              <a:rPr lang="en-US" altLang="en-US" sz="3600" dirty="0">
                <a:solidFill>
                  <a:srgbClr val="FF0000"/>
                </a:solidFill>
              </a:rPr>
              <a:t>P</a:t>
            </a:r>
            <a:r>
              <a:rPr lang="en-US" altLang="en-US" sz="3600" baseline="30000" dirty="0">
                <a:solidFill>
                  <a:srgbClr val="FF0000"/>
                </a:solidFill>
              </a:rPr>
              <a:t>+3</a:t>
            </a:r>
            <a:r>
              <a:rPr lang="en-US" altLang="en-US" sz="3600" dirty="0">
                <a:solidFill>
                  <a:srgbClr val="FF0000"/>
                </a:solidFill>
              </a:rPr>
              <a:t> 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000000"/>
                </a:solidFill>
              </a:rPr>
              <a:t>     PCl</a:t>
            </a:r>
            <a:r>
              <a:rPr lang="en-US" altLang="en-US" sz="3600" baseline="-25000" dirty="0">
                <a:solidFill>
                  <a:srgbClr val="000000"/>
                </a:solidFill>
              </a:rPr>
              <a:t>5 </a:t>
            </a:r>
            <a:r>
              <a:rPr lang="en-US" altLang="en-US" sz="3600" dirty="0">
                <a:solidFill>
                  <a:srgbClr val="FF0000"/>
                </a:solidFill>
              </a:rPr>
              <a:t>P</a:t>
            </a:r>
            <a:r>
              <a:rPr lang="en-US" altLang="en-US" sz="3600" baseline="30000" dirty="0">
                <a:solidFill>
                  <a:srgbClr val="FF0000"/>
                </a:solidFill>
              </a:rPr>
              <a:t>+5</a:t>
            </a:r>
            <a:r>
              <a:rPr lang="en-US" altLang="en-US" sz="3600" dirty="0">
                <a:solidFill>
                  <a:srgbClr val="FF0000"/>
                </a:solidFill>
              </a:rPr>
              <a:t> 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br>
              <a:rPr lang="en-US" altLang="en-US" sz="3600" dirty="0">
                <a:solidFill>
                  <a:srgbClr val="000000"/>
                </a:solidFill>
              </a:rPr>
            </a:br>
            <a:endParaRPr lang="en-US" altLang="en-US" sz="3600" dirty="0">
              <a:solidFill>
                <a:srgbClr val="000000"/>
              </a:solidFill>
            </a:endParaRPr>
          </a:p>
          <a:p>
            <a:pPr eaLnBrk="1" hangingPunct="1">
              <a:spcBef>
                <a:spcPct val="0"/>
              </a:spcBef>
              <a:buNone/>
            </a:pPr>
            <a:r>
              <a:rPr lang="en-US" altLang="en-US" sz="3600" dirty="0">
                <a:solidFill>
                  <a:srgbClr val="000000"/>
                </a:solidFill>
              </a:rPr>
              <a:t>D. H</a:t>
            </a:r>
            <a:r>
              <a:rPr lang="en-US" altLang="en-US" sz="3600" baseline="-25000" dirty="0">
                <a:solidFill>
                  <a:srgbClr val="000000"/>
                </a:solidFill>
              </a:rPr>
              <a:t>2</a:t>
            </a:r>
            <a:r>
              <a:rPr lang="en-US" altLang="en-US" sz="3600" dirty="0">
                <a:solidFill>
                  <a:srgbClr val="000000"/>
                </a:solidFill>
              </a:rPr>
              <a:t>SO</a:t>
            </a:r>
            <a:r>
              <a:rPr lang="en-US" altLang="en-US" sz="3600" baseline="-25000" dirty="0">
                <a:solidFill>
                  <a:srgbClr val="000000"/>
                </a:solidFill>
              </a:rPr>
              <a:t>4 </a:t>
            </a:r>
            <a:r>
              <a:rPr lang="en-US" altLang="en-US" dirty="0">
                <a:solidFill>
                  <a:schemeClr val="tx1">
                    <a:lumMod val="95000"/>
                    <a:lumOff val="5000"/>
                  </a:schemeClr>
                </a:solidFill>
              </a:rPr>
              <a:t>H</a:t>
            </a:r>
            <a:r>
              <a:rPr lang="en-US" altLang="en-US" baseline="30000" dirty="0">
                <a:solidFill>
                  <a:schemeClr val="tx1">
                    <a:lumMod val="95000"/>
                    <a:lumOff val="5000"/>
                  </a:schemeClr>
                </a:solidFill>
              </a:rPr>
              <a:t>+1</a:t>
            </a:r>
            <a:r>
              <a:rPr lang="en-US" altLang="en-US" dirty="0">
                <a:solidFill>
                  <a:schemeClr val="tx1">
                    <a:lumMod val="95000"/>
                    <a:lumOff val="5000"/>
                  </a:schemeClr>
                </a:solidFill>
              </a:rPr>
              <a:t>H</a:t>
            </a:r>
            <a:r>
              <a:rPr lang="en-US" altLang="en-US" baseline="30000" dirty="0">
                <a:solidFill>
                  <a:schemeClr val="tx1">
                    <a:lumMod val="95000"/>
                    <a:lumOff val="5000"/>
                  </a:schemeClr>
                </a:solidFill>
              </a:rPr>
              <a:t>+1</a:t>
            </a:r>
            <a:r>
              <a:rPr lang="en-US" altLang="en-US" dirty="0">
                <a:solidFill>
                  <a:schemeClr val="tx1">
                    <a:lumMod val="95000"/>
                    <a:lumOff val="5000"/>
                  </a:schemeClr>
                </a:solidFill>
              </a:rPr>
              <a:t>S</a:t>
            </a:r>
            <a:r>
              <a:rPr lang="en-US" altLang="en-US" baseline="30000" dirty="0">
                <a:solidFill>
                  <a:schemeClr val="tx1">
                    <a:lumMod val="95000"/>
                    <a:lumOff val="5000"/>
                  </a:schemeClr>
                </a:solidFill>
              </a:rPr>
              <a:t>+6</a:t>
            </a:r>
            <a:r>
              <a:rPr lang="en-US" altLang="en-US" dirty="0">
                <a:solidFill>
                  <a:schemeClr val="tx1">
                    <a:lumMod val="95000"/>
                    <a:lumOff val="5000"/>
                  </a:schemeClr>
                </a:solidFill>
              </a:rPr>
              <a:t> </a:t>
            </a:r>
            <a:r>
              <a:rPr lang="en-US" altLang="en-US" sz="2000" dirty="0">
                <a:solidFill>
                  <a:schemeClr val="tx1">
                    <a:lumMod val="95000"/>
                    <a:lumOff val="5000"/>
                  </a:schemeClr>
                </a:solidFill>
              </a:rPr>
              <a:t>+</a:t>
            </a:r>
            <a:r>
              <a:rPr lang="en-US" altLang="en-US" dirty="0">
                <a:solidFill>
                  <a:schemeClr val="tx1">
                    <a:lumMod val="95000"/>
                    <a:lumOff val="5000"/>
                  </a:schemeClr>
                </a:solidFill>
              </a:rPr>
              <a:t> 4O</a:t>
            </a:r>
            <a:r>
              <a:rPr lang="en-US" altLang="en-US" baseline="30000" dirty="0">
                <a:solidFill>
                  <a:schemeClr val="tx1">
                    <a:lumMod val="95000"/>
                    <a:lumOff val="5000"/>
                  </a:schemeClr>
                </a:solidFill>
              </a:rPr>
              <a:t>-2</a:t>
            </a:r>
            <a:r>
              <a:rPr lang="en-US" altLang="en-US" dirty="0">
                <a:solidFill>
                  <a:schemeClr val="tx1">
                    <a:lumMod val="95000"/>
                    <a:lumOff val="5000"/>
                  </a:schemeClr>
                </a:solidFill>
              </a:rPr>
              <a:t>  </a:t>
            </a:r>
            <a:r>
              <a:rPr lang="en-US" altLang="en-US" sz="3600" dirty="0">
                <a:solidFill>
                  <a:srgbClr val="000000"/>
                </a:solidFill>
              </a:rPr>
              <a:t>Cr</a:t>
            </a:r>
            <a:r>
              <a:rPr lang="en-US" altLang="en-US" sz="3600" baseline="-25000" dirty="0">
                <a:solidFill>
                  <a:srgbClr val="000000"/>
                </a:solidFill>
              </a:rPr>
              <a:t>2</a:t>
            </a:r>
            <a:r>
              <a:rPr lang="en-US" altLang="en-US" sz="3600" dirty="0">
                <a:solidFill>
                  <a:srgbClr val="000000"/>
                </a:solidFill>
              </a:rPr>
              <a:t>O</a:t>
            </a:r>
            <a:r>
              <a:rPr lang="en-US" altLang="en-US" sz="3600" baseline="-25000" dirty="0">
                <a:solidFill>
                  <a:srgbClr val="000000"/>
                </a:solidFill>
              </a:rPr>
              <a:t>7</a:t>
            </a:r>
            <a:r>
              <a:rPr lang="en-US" altLang="en-US" sz="3600" baseline="30000" dirty="0">
                <a:solidFill>
                  <a:srgbClr val="000000"/>
                </a:solidFill>
              </a:rPr>
              <a:t>-2    </a:t>
            </a:r>
            <a:r>
              <a:rPr lang="en-US" altLang="en-US" sz="3600" dirty="0">
                <a:solidFill>
                  <a:schemeClr val="tx1">
                    <a:lumMod val="95000"/>
                    <a:lumOff val="5000"/>
                  </a:schemeClr>
                </a:solidFill>
              </a:rPr>
              <a:t>2Cr</a:t>
            </a:r>
            <a:r>
              <a:rPr lang="en-US" altLang="en-US" sz="3600" baseline="30000" dirty="0">
                <a:solidFill>
                  <a:schemeClr val="tx1">
                    <a:lumMod val="95000"/>
                    <a:lumOff val="5000"/>
                  </a:schemeClr>
                </a:solidFill>
              </a:rPr>
              <a:t>+6</a:t>
            </a:r>
            <a:r>
              <a:rPr lang="en-US" altLang="en-US" sz="3600" dirty="0">
                <a:solidFill>
                  <a:schemeClr val="tx1">
                    <a:lumMod val="95000"/>
                    <a:lumOff val="5000"/>
                  </a:schemeClr>
                </a:solidFill>
              </a:rPr>
              <a:t> and 7O</a:t>
            </a:r>
            <a:r>
              <a:rPr lang="en-US" altLang="en-US" sz="3600" baseline="30000" dirty="0">
                <a:solidFill>
                  <a:schemeClr val="tx1">
                    <a:lumMod val="95000"/>
                    <a:lumOff val="5000"/>
                  </a:schemeClr>
                </a:solidFill>
              </a:rPr>
              <a:t>-2</a:t>
            </a:r>
            <a:br>
              <a:rPr lang="en-US" altLang="en-US" sz="3600" dirty="0">
                <a:solidFill>
                  <a:srgbClr val="000000"/>
                </a:solidFill>
              </a:rPr>
            </a:br>
            <a:br>
              <a:rPr lang="en-US" altLang="en-US" sz="3600" dirty="0">
                <a:solidFill>
                  <a:srgbClr val="000000"/>
                </a:solidFill>
              </a:rPr>
            </a:br>
            <a:r>
              <a:rPr lang="en-US" altLang="en-US" sz="3600" dirty="0">
                <a:solidFill>
                  <a:srgbClr val="000000"/>
                </a:solidFill>
              </a:rPr>
              <a:t>E. NbBr</a:t>
            </a:r>
            <a:r>
              <a:rPr lang="en-US" altLang="en-US" sz="3600" baseline="-25000" dirty="0">
                <a:solidFill>
                  <a:srgbClr val="000000"/>
                </a:solidFill>
              </a:rPr>
              <a:t>5   </a:t>
            </a:r>
            <a:r>
              <a:rPr lang="en-US" altLang="en-US" sz="3600" dirty="0">
                <a:solidFill>
                  <a:schemeClr val="bg1"/>
                </a:solidFill>
              </a:rPr>
              <a:t>Nb</a:t>
            </a:r>
            <a:r>
              <a:rPr lang="en-US" altLang="en-US" sz="3600" baseline="30000" dirty="0">
                <a:solidFill>
                  <a:schemeClr val="bg1"/>
                </a:solidFill>
              </a:rPr>
              <a:t>+5</a:t>
            </a:r>
            <a:r>
              <a:rPr lang="en-US" altLang="en-US" sz="3600" dirty="0">
                <a:solidFill>
                  <a:schemeClr val="bg1"/>
                </a:solidFill>
              </a:rPr>
              <a:t>  and 5Br</a:t>
            </a:r>
            <a:r>
              <a:rPr lang="en-US" altLang="en-US" sz="3600" baseline="30000" dirty="0">
                <a:solidFill>
                  <a:schemeClr val="bg1"/>
                </a:solidFill>
              </a:rPr>
              <a:t>-1</a:t>
            </a:r>
            <a:endParaRPr lang="en-US" altLang="en-US" sz="3600" dirty="0">
              <a:solidFill>
                <a:schemeClr val="bg1"/>
              </a:solidFill>
            </a:endParaRPr>
          </a:p>
          <a:p>
            <a:pPr eaLnBrk="1" hangingPunct="1">
              <a:spcBef>
                <a:spcPct val="0"/>
              </a:spcBef>
              <a:buFontTx/>
              <a:buNone/>
            </a:pPr>
            <a:endParaRPr lang="en-US" altLang="en-US" sz="1800" baseline="-25000" dirty="0">
              <a:solidFill>
                <a:srgbClr val="000000"/>
              </a:solidFill>
            </a:endParaRPr>
          </a:p>
        </p:txBody>
      </p:sp>
    </p:spTree>
    <p:extLst>
      <p:ext uri="{BB962C8B-B14F-4D97-AF65-F5344CB8AC3E}">
        <p14:creationId xmlns:p14="http://schemas.microsoft.com/office/powerpoint/2010/main" val="24562509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9144000" cy="658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dirty="0">
                <a:solidFill>
                  <a:srgbClr val="FF0000"/>
                </a:solidFill>
                <a:latin typeface="Comic Sans MS" pitchFamily="66" charset="0"/>
              </a:rPr>
              <a:t>31. What are the individual oxidation numbers for all of </a:t>
            </a:r>
            <a:br>
              <a:rPr lang="en-US" altLang="en-US" sz="2400" dirty="0">
                <a:solidFill>
                  <a:srgbClr val="FF0000"/>
                </a:solidFill>
                <a:latin typeface="Comic Sans MS" pitchFamily="66" charset="0"/>
              </a:rPr>
            </a:br>
            <a:r>
              <a:rPr lang="en-US" altLang="en-US" sz="2400" dirty="0">
                <a:solidFill>
                  <a:srgbClr val="FF0000"/>
                </a:solidFill>
                <a:latin typeface="Comic Sans MS" pitchFamily="66" charset="0"/>
              </a:rPr>
              <a:t>      these species?  (they have to sum to zero)</a:t>
            </a:r>
            <a:endParaRPr lang="en-US" altLang="en-US" sz="2400" dirty="0">
              <a:latin typeface="Arial" charset="0"/>
            </a:endParaRPr>
          </a:p>
          <a:p>
            <a:pPr eaLnBrk="1" hangingPunct="1">
              <a:spcBef>
                <a:spcPct val="0"/>
              </a:spcBef>
              <a:buFontTx/>
              <a:buNone/>
            </a:pPr>
            <a:endParaRPr lang="en-US" altLang="en-US" sz="1800" dirty="0">
              <a:solidFill>
                <a:srgbClr val="000000"/>
              </a:solidFill>
            </a:endParaRPr>
          </a:p>
          <a:p>
            <a:pPr eaLnBrk="1" hangingPunct="1">
              <a:spcBef>
                <a:spcPct val="0"/>
              </a:spcBef>
              <a:buFontTx/>
              <a:buNone/>
            </a:pPr>
            <a:r>
              <a:rPr lang="en-US" altLang="en-US" sz="3600" dirty="0">
                <a:solidFill>
                  <a:srgbClr val="000000"/>
                </a:solidFill>
              </a:rPr>
              <a:t>A.  CO  </a:t>
            </a:r>
            <a:r>
              <a:rPr lang="en-US" altLang="en-US" sz="3600" dirty="0">
                <a:solidFill>
                  <a:srgbClr val="FF0000"/>
                </a:solidFill>
              </a:rPr>
              <a:t>C</a:t>
            </a:r>
            <a:r>
              <a:rPr lang="en-US" altLang="en-US" sz="3600" baseline="30000" dirty="0">
                <a:solidFill>
                  <a:srgbClr val="FF0000"/>
                </a:solidFill>
              </a:rPr>
              <a:t>+2</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000000"/>
                </a:solidFill>
              </a:rPr>
              <a:t>                   CO</a:t>
            </a:r>
            <a:r>
              <a:rPr lang="en-US" altLang="en-US" sz="3600" baseline="-25000" dirty="0">
                <a:solidFill>
                  <a:srgbClr val="000000"/>
                </a:solidFill>
              </a:rPr>
              <a:t>2     </a:t>
            </a:r>
            <a:r>
              <a:rPr lang="en-US" altLang="en-US" sz="3600" dirty="0">
                <a:solidFill>
                  <a:srgbClr val="FF0000"/>
                </a:solidFill>
              </a:rPr>
              <a:t>C</a:t>
            </a:r>
            <a:r>
              <a:rPr lang="en-US" altLang="en-US" sz="3600" baseline="30000" dirty="0">
                <a:solidFill>
                  <a:srgbClr val="FF0000"/>
                </a:solidFill>
              </a:rPr>
              <a:t>+4</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FF0000"/>
                </a:solidFill>
              </a:rPr>
              <a:t> </a:t>
            </a:r>
            <a:r>
              <a:rPr lang="en-US" altLang="en-US" sz="3600" dirty="0" err="1">
                <a:solidFill>
                  <a:srgbClr val="FF0000"/>
                </a:solidFill>
              </a:rPr>
              <a:t>O</a:t>
            </a:r>
            <a:r>
              <a:rPr lang="en-US" altLang="en-US" sz="3600" baseline="30000" dirty="0" err="1">
                <a:solidFill>
                  <a:srgbClr val="FF0000"/>
                </a:solidFill>
              </a:rPr>
              <a:t>-2</a:t>
            </a:r>
            <a:br>
              <a:rPr lang="en-US" altLang="en-US" sz="3600" baseline="-25000" dirty="0">
                <a:solidFill>
                  <a:srgbClr val="000000"/>
                </a:solidFill>
              </a:rPr>
            </a:br>
            <a:r>
              <a:rPr lang="en-US" altLang="en-US" sz="1800" baseline="-25000" dirty="0">
                <a:solidFill>
                  <a:srgbClr val="000000"/>
                </a:solidFill>
              </a:rPr>
              <a:t> </a:t>
            </a:r>
            <a:endParaRPr lang="en-US" altLang="en-US" sz="3600" baseline="-25000" dirty="0">
              <a:solidFill>
                <a:srgbClr val="000000"/>
              </a:solidFill>
            </a:endParaRPr>
          </a:p>
          <a:p>
            <a:pPr eaLnBrk="1" hangingPunct="1">
              <a:spcBef>
                <a:spcPct val="0"/>
              </a:spcBef>
              <a:buFontTx/>
              <a:buNone/>
            </a:pPr>
            <a:endParaRPr lang="en-US" altLang="en-US" sz="3600" dirty="0">
              <a:solidFill>
                <a:srgbClr val="000000"/>
              </a:solidFill>
            </a:endParaRPr>
          </a:p>
          <a:p>
            <a:pPr eaLnBrk="1" hangingPunct="1">
              <a:spcBef>
                <a:spcPct val="0"/>
              </a:spcBef>
              <a:buNone/>
            </a:pPr>
            <a:r>
              <a:rPr lang="en-US" altLang="en-US" sz="3600" dirty="0">
                <a:solidFill>
                  <a:srgbClr val="000000"/>
                </a:solidFill>
              </a:rPr>
              <a:t>B.  CaCl</a:t>
            </a:r>
            <a:r>
              <a:rPr lang="en-US" altLang="en-US" sz="3600" baseline="-25000" dirty="0">
                <a:solidFill>
                  <a:srgbClr val="000000"/>
                </a:solidFill>
              </a:rPr>
              <a:t>2 </a:t>
            </a:r>
            <a:r>
              <a:rPr lang="en-US" altLang="en-US" sz="3600" dirty="0">
                <a:solidFill>
                  <a:srgbClr val="FF0000"/>
                </a:solidFill>
              </a:rPr>
              <a:t>Ca</a:t>
            </a:r>
            <a:r>
              <a:rPr lang="en-US" altLang="en-US" sz="3600" baseline="30000" dirty="0">
                <a:solidFill>
                  <a:srgbClr val="FF0000"/>
                </a:solidFill>
              </a:rPr>
              <a:t>+2</a:t>
            </a:r>
            <a:r>
              <a:rPr lang="en-US" altLang="en-US" sz="3600" dirty="0">
                <a:solidFill>
                  <a:srgbClr val="FF0000"/>
                </a:solidFill>
              </a:rPr>
              <a:t> 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       </a:t>
            </a:r>
            <a:r>
              <a:rPr lang="en-US" altLang="en-US" sz="3600" dirty="0">
                <a:solidFill>
                  <a:srgbClr val="000000"/>
                </a:solidFill>
              </a:rPr>
              <a:t>   NO</a:t>
            </a:r>
            <a:r>
              <a:rPr lang="en-US" altLang="en-US" sz="3600" baseline="-25000" dirty="0">
                <a:solidFill>
                  <a:srgbClr val="000000"/>
                </a:solidFill>
              </a:rPr>
              <a:t>2   </a:t>
            </a:r>
            <a:r>
              <a:rPr lang="en-US" altLang="en-US" sz="3600" dirty="0">
                <a:solidFill>
                  <a:srgbClr val="FF0000"/>
                </a:solidFill>
              </a:rPr>
              <a:t>N</a:t>
            </a:r>
            <a:r>
              <a:rPr lang="en-US" altLang="en-US" sz="3600" baseline="30000" dirty="0">
                <a:solidFill>
                  <a:srgbClr val="FF0000"/>
                </a:solidFill>
              </a:rPr>
              <a:t>+4</a:t>
            </a:r>
            <a:r>
              <a:rPr lang="en-US" altLang="en-US" sz="3600" dirty="0">
                <a:solidFill>
                  <a:srgbClr val="FF0000"/>
                </a:solidFill>
              </a:rPr>
              <a:t> O</a:t>
            </a:r>
            <a:r>
              <a:rPr lang="en-US" altLang="en-US" sz="3600" baseline="30000" dirty="0">
                <a:solidFill>
                  <a:srgbClr val="FF0000"/>
                </a:solidFill>
              </a:rPr>
              <a:t>-2</a:t>
            </a:r>
            <a:r>
              <a:rPr lang="en-US" altLang="en-US" sz="3600" dirty="0">
                <a:solidFill>
                  <a:srgbClr val="FF0000"/>
                </a:solidFill>
              </a:rPr>
              <a:t> </a:t>
            </a:r>
            <a:r>
              <a:rPr lang="en-US" altLang="en-US" sz="3600" dirty="0" err="1">
                <a:solidFill>
                  <a:srgbClr val="FF0000"/>
                </a:solidFill>
              </a:rPr>
              <a:t>O</a:t>
            </a:r>
            <a:r>
              <a:rPr lang="en-US" altLang="en-US" sz="3600" baseline="30000" dirty="0" err="1">
                <a:solidFill>
                  <a:srgbClr val="FF0000"/>
                </a:solidFill>
              </a:rPr>
              <a:t>-2</a:t>
            </a:r>
            <a:br>
              <a:rPr lang="en-US" altLang="en-US" sz="3600" dirty="0">
                <a:solidFill>
                  <a:srgbClr val="000000"/>
                </a:solidFill>
              </a:rPr>
            </a:br>
            <a:r>
              <a:rPr lang="en-US" altLang="en-US" sz="2400" dirty="0">
                <a:solidFill>
                  <a:srgbClr val="000000"/>
                </a:solidFill>
              </a:rPr>
              <a:t> </a:t>
            </a:r>
            <a:br>
              <a:rPr lang="en-US" altLang="en-US" sz="3600" dirty="0">
                <a:solidFill>
                  <a:srgbClr val="000000"/>
                </a:solidFill>
              </a:rPr>
            </a:br>
            <a:r>
              <a:rPr lang="en-US" altLang="en-US" sz="2000" dirty="0">
                <a:solidFill>
                  <a:srgbClr val="000000"/>
                </a:solidFill>
              </a:rPr>
              <a:t> </a:t>
            </a:r>
            <a:br>
              <a:rPr lang="en-US" altLang="en-US" sz="3600" dirty="0">
                <a:solidFill>
                  <a:srgbClr val="000000"/>
                </a:solidFill>
              </a:rPr>
            </a:br>
            <a:r>
              <a:rPr lang="en-US" altLang="en-US" sz="3600" dirty="0">
                <a:solidFill>
                  <a:srgbClr val="000000"/>
                </a:solidFill>
              </a:rPr>
              <a:t>C.  PCl</a:t>
            </a:r>
            <a:r>
              <a:rPr lang="en-US" altLang="en-US" sz="3600" baseline="-25000" dirty="0">
                <a:solidFill>
                  <a:srgbClr val="000000"/>
                </a:solidFill>
              </a:rPr>
              <a:t>3   </a:t>
            </a:r>
            <a:r>
              <a:rPr lang="en-US" altLang="en-US" sz="3600" dirty="0">
                <a:solidFill>
                  <a:srgbClr val="FF0000"/>
                </a:solidFill>
              </a:rPr>
              <a:t>P</a:t>
            </a:r>
            <a:r>
              <a:rPr lang="en-US" altLang="en-US" sz="3600" baseline="30000" dirty="0">
                <a:solidFill>
                  <a:srgbClr val="FF0000"/>
                </a:solidFill>
              </a:rPr>
              <a:t>+3</a:t>
            </a:r>
            <a:r>
              <a:rPr lang="en-US" altLang="en-US" sz="3600" dirty="0">
                <a:solidFill>
                  <a:srgbClr val="FF0000"/>
                </a:solidFill>
              </a:rPr>
              <a:t> 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000000"/>
                </a:solidFill>
              </a:rPr>
              <a:t>     PCl</a:t>
            </a:r>
            <a:r>
              <a:rPr lang="en-US" altLang="en-US" sz="3600" baseline="-25000" dirty="0">
                <a:solidFill>
                  <a:srgbClr val="000000"/>
                </a:solidFill>
              </a:rPr>
              <a:t>5 </a:t>
            </a:r>
            <a:r>
              <a:rPr lang="en-US" altLang="en-US" sz="3600" dirty="0">
                <a:solidFill>
                  <a:srgbClr val="FF0000"/>
                </a:solidFill>
              </a:rPr>
              <a:t>P</a:t>
            </a:r>
            <a:r>
              <a:rPr lang="en-US" altLang="en-US" sz="3600" baseline="30000" dirty="0">
                <a:solidFill>
                  <a:srgbClr val="FF0000"/>
                </a:solidFill>
              </a:rPr>
              <a:t>+5</a:t>
            </a:r>
            <a:r>
              <a:rPr lang="en-US" altLang="en-US" sz="3600" dirty="0">
                <a:solidFill>
                  <a:srgbClr val="FF0000"/>
                </a:solidFill>
              </a:rPr>
              <a:t> 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r>
              <a:rPr lang="en-US" altLang="en-US" sz="3600" dirty="0">
                <a:solidFill>
                  <a:srgbClr val="FF0000"/>
                </a:solidFill>
              </a:rPr>
              <a:t>Cl</a:t>
            </a:r>
            <a:r>
              <a:rPr lang="en-US" altLang="en-US" sz="3600" baseline="30000" dirty="0">
                <a:solidFill>
                  <a:srgbClr val="FF0000"/>
                </a:solidFill>
              </a:rPr>
              <a:t>-1</a:t>
            </a:r>
            <a:br>
              <a:rPr lang="en-US" altLang="en-US" sz="3600" dirty="0">
                <a:solidFill>
                  <a:srgbClr val="000000"/>
                </a:solidFill>
              </a:rPr>
            </a:br>
            <a:endParaRPr lang="en-US" altLang="en-US" sz="3600" dirty="0">
              <a:solidFill>
                <a:srgbClr val="000000"/>
              </a:solidFill>
            </a:endParaRPr>
          </a:p>
          <a:p>
            <a:pPr eaLnBrk="1" hangingPunct="1">
              <a:spcBef>
                <a:spcPct val="0"/>
              </a:spcBef>
              <a:buNone/>
            </a:pPr>
            <a:r>
              <a:rPr lang="en-US" altLang="en-US" sz="3600" dirty="0">
                <a:solidFill>
                  <a:srgbClr val="000000"/>
                </a:solidFill>
              </a:rPr>
              <a:t>D. H</a:t>
            </a:r>
            <a:r>
              <a:rPr lang="en-US" altLang="en-US" sz="3600" baseline="-25000" dirty="0">
                <a:solidFill>
                  <a:srgbClr val="000000"/>
                </a:solidFill>
              </a:rPr>
              <a:t>2</a:t>
            </a:r>
            <a:r>
              <a:rPr lang="en-US" altLang="en-US" sz="3600" dirty="0">
                <a:solidFill>
                  <a:srgbClr val="000000"/>
                </a:solidFill>
              </a:rPr>
              <a:t>SO</a:t>
            </a:r>
            <a:r>
              <a:rPr lang="en-US" altLang="en-US" sz="3600" baseline="-25000" dirty="0">
                <a:solidFill>
                  <a:srgbClr val="000000"/>
                </a:solidFill>
              </a:rPr>
              <a:t>4 </a:t>
            </a:r>
            <a:r>
              <a:rPr lang="en-US" altLang="en-US" dirty="0">
                <a:solidFill>
                  <a:srgbClr val="FF0000"/>
                </a:solidFill>
              </a:rPr>
              <a:t>H</a:t>
            </a:r>
            <a:r>
              <a:rPr lang="en-US" altLang="en-US" baseline="30000" dirty="0">
                <a:solidFill>
                  <a:srgbClr val="FF0000"/>
                </a:solidFill>
              </a:rPr>
              <a:t>+1</a:t>
            </a:r>
            <a:r>
              <a:rPr lang="en-US" altLang="en-US" dirty="0">
                <a:solidFill>
                  <a:srgbClr val="FF0000"/>
                </a:solidFill>
              </a:rPr>
              <a:t>H</a:t>
            </a:r>
            <a:r>
              <a:rPr lang="en-US" altLang="en-US" baseline="30000" dirty="0">
                <a:solidFill>
                  <a:srgbClr val="FF0000"/>
                </a:solidFill>
              </a:rPr>
              <a:t>+1</a:t>
            </a:r>
            <a:r>
              <a:rPr lang="en-US" altLang="en-US" dirty="0">
                <a:solidFill>
                  <a:srgbClr val="FF0000"/>
                </a:solidFill>
              </a:rPr>
              <a:t>S</a:t>
            </a:r>
            <a:r>
              <a:rPr lang="en-US" altLang="en-US" baseline="30000" dirty="0">
                <a:solidFill>
                  <a:srgbClr val="FF0000"/>
                </a:solidFill>
              </a:rPr>
              <a:t>+6</a:t>
            </a:r>
            <a:r>
              <a:rPr lang="en-US" altLang="en-US" dirty="0">
                <a:solidFill>
                  <a:srgbClr val="FF0000"/>
                </a:solidFill>
              </a:rPr>
              <a:t> </a:t>
            </a:r>
            <a:r>
              <a:rPr lang="en-US" altLang="en-US" sz="2000" dirty="0">
                <a:solidFill>
                  <a:srgbClr val="FF0000"/>
                </a:solidFill>
              </a:rPr>
              <a:t>+</a:t>
            </a:r>
            <a:r>
              <a:rPr lang="en-US" altLang="en-US" dirty="0">
                <a:solidFill>
                  <a:srgbClr val="FF0000"/>
                </a:solidFill>
              </a:rPr>
              <a:t> 4O</a:t>
            </a:r>
            <a:r>
              <a:rPr lang="en-US" altLang="en-US" baseline="30000" dirty="0">
                <a:solidFill>
                  <a:srgbClr val="FF0000"/>
                </a:solidFill>
              </a:rPr>
              <a:t>-2</a:t>
            </a:r>
            <a:r>
              <a:rPr lang="en-US" altLang="en-US" dirty="0">
                <a:solidFill>
                  <a:srgbClr val="000000"/>
                </a:solidFill>
              </a:rPr>
              <a:t>  </a:t>
            </a:r>
            <a:r>
              <a:rPr lang="en-US" altLang="en-US" sz="3600" dirty="0">
                <a:solidFill>
                  <a:srgbClr val="000000"/>
                </a:solidFill>
              </a:rPr>
              <a:t>Cr</a:t>
            </a:r>
            <a:r>
              <a:rPr lang="en-US" altLang="en-US" sz="3600" baseline="-25000" dirty="0">
                <a:solidFill>
                  <a:srgbClr val="000000"/>
                </a:solidFill>
              </a:rPr>
              <a:t>2</a:t>
            </a:r>
            <a:r>
              <a:rPr lang="en-US" altLang="en-US" sz="3600" dirty="0">
                <a:solidFill>
                  <a:srgbClr val="000000"/>
                </a:solidFill>
              </a:rPr>
              <a:t>O</a:t>
            </a:r>
            <a:r>
              <a:rPr lang="en-US" altLang="en-US" sz="3600" baseline="-25000" dirty="0">
                <a:solidFill>
                  <a:srgbClr val="000000"/>
                </a:solidFill>
              </a:rPr>
              <a:t>7</a:t>
            </a:r>
            <a:r>
              <a:rPr lang="en-US" altLang="en-US" sz="3600" baseline="30000" dirty="0">
                <a:solidFill>
                  <a:srgbClr val="000000"/>
                </a:solidFill>
              </a:rPr>
              <a:t>-2    </a:t>
            </a:r>
            <a:r>
              <a:rPr lang="en-US" altLang="en-US" sz="3600" dirty="0">
                <a:solidFill>
                  <a:srgbClr val="FF0000"/>
                </a:solidFill>
              </a:rPr>
              <a:t>2Cr</a:t>
            </a:r>
            <a:r>
              <a:rPr lang="en-US" altLang="en-US" sz="3600" baseline="30000" dirty="0">
                <a:solidFill>
                  <a:srgbClr val="FF0000"/>
                </a:solidFill>
              </a:rPr>
              <a:t>+6</a:t>
            </a:r>
            <a:r>
              <a:rPr lang="en-US" altLang="en-US" sz="3600" dirty="0">
                <a:solidFill>
                  <a:srgbClr val="FF0000"/>
                </a:solidFill>
              </a:rPr>
              <a:t> and 7O</a:t>
            </a:r>
            <a:r>
              <a:rPr lang="en-US" altLang="en-US" sz="3600" baseline="30000" dirty="0">
                <a:solidFill>
                  <a:srgbClr val="FF0000"/>
                </a:solidFill>
              </a:rPr>
              <a:t>-2</a:t>
            </a:r>
            <a:br>
              <a:rPr lang="en-US" altLang="en-US" sz="3600" dirty="0">
                <a:solidFill>
                  <a:srgbClr val="000000"/>
                </a:solidFill>
              </a:rPr>
            </a:br>
            <a:br>
              <a:rPr lang="en-US" altLang="en-US" sz="3600" dirty="0">
                <a:solidFill>
                  <a:srgbClr val="000000"/>
                </a:solidFill>
              </a:rPr>
            </a:br>
            <a:r>
              <a:rPr lang="en-US" altLang="en-US" sz="3600" dirty="0">
                <a:solidFill>
                  <a:srgbClr val="000000"/>
                </a:solidFill>
              </a:rPr>
              <a:t>E. NbBr</a:t>
            </a:r>
            <a:r>
              <a:rPr lang="en-US" altLang="en-US" sz="3600" baseline="-25000" dirty="0">
                <a:solidFill>
                  <a:srgbClr val="000000"/>
                </a:solidFill>
              </a:rPr>
              <a:t>5   </a:t>
            </a:r>
            <a:r>
              <a:rPr lang="en-US" altLang="en-US" sz="3600" dirty="0">
                <a:solidFill>
                  <a:srgbClr val="3333CC"/>
                </a:solidFill>
              </a:rPr>
              <a:t>Nb</a:t>
            </a:r>
            <a:r>
              <a:rPr lang="en-US" altLang="en-US" sz="3600" baseline="30000" dirty="0">
                <a:solidFill>
                  <a:srgbClr val="3333CC"/>
                </a:solidFill>
              </a:rPr>
              <a:t>+5</a:t>
            </a:r>
            <a:r>
              <a:rPr lang="en-US" altLang="en-US" sz="3600" dirty="0">
                <a:solidFill>
                  <a:srgbClr val="3333CC"/>
                </a:solidFill>
              </a:rPr>
              <a:t> and 5Br</a:t>
            </a:r>
            <a:r>
              <a:rPr lang="en-US" altLang="en-US" sz="3600" baseline="30000" dirty="0">
                <a:solidFill>
                  <a:srgbClr val="3333CC"/>
                </a:solidFill>
              </a:rPr>
              <a:t>-1</a:t>
            </a:r>
            <a:endParaRPr lang="en-US" altLang="en-US" sz="3600" dirty="0">
              <a:solidFill>
                <a:srgbClr val="3333CC"/>
              </a:solidFill>
            </a:endParaRPr>
          </a:p>
          <a:p>
            <a:pPr eaLnBrk="1" hangingPunct="1">
              <a:spcBef>
                <a:spcPct val="0"/>
              </a:spcBef>
              <a:buFontTx/>
              <a:buNone/>
            </a:pPr>
            <a:endParaRPr lang="en-US" altLang="en-US" sz="1800" baseline="-25000" dirty="0">
              <a:solidFill>
                <a:srgbClr val="000000"/>
              </a:solidFill>
            </a:endParaRPr>
          </a:p>
        </p:txBody>
      </p:sp>
    </p:spTree>
    <p:extLst>
      <p:ext uri="{BB962C8B-B14F-4D97-AF65-F5344CB8AC3E}">
        <p14:creationId xmlns:p14="http://schemas.microsoft.com/office/powerpoint/2010/main" val="15451371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0" y="0"/>
            <a:ext cx="9144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single replacement (redox too) reaction</a:t>
            </a:r>
          </a:p>
          <a:p>
            <a:pPr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Silver nitrate solution plus copper forms </a:t>
            </a:r>
            <a:br>
              <a:rPr lang="en-US" altLang="en-US" sz="2800" b="1" dirty="0">
                <a:solidFill>
                  <a:srgbClr val="FF0000"/>
                </a:solidFill>
                <a:latin typeface="Times New Roman" panose="02020603050405020304" pitchFamily="18" charset="0"/>
                <a:cs typeface="Times New Roman" panose="02020603050405020304" pitchFamily="18" charset="0"/>
              </a:rPr>
            </a:br>
            <a:r>
              <a:rPr lang="en-US" altLang="en-US" sz="2800" b="1" dirty="0">
                <a:solidFill>
                  <a:srgbClr val="FF0000"/>
                </a:solidFill>
                <a:latin typeface="Times New Roman" panose="02020603050405020304" pitchFamily="18" charset="0"/>
                <a:cs typeface="Times New Roman" panose="02020603050405020304" pitchFamily="18" charset="0"/>
              </a:rPr>
              <a:t>                           copper (II) sulfate solution and silver</a:t>
            </a:r>
            <a:endParaRPr lang="en-US" altLang="en-US" sz="2800" b="1"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32.  Write a balanced chemical equation now.</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9600" b="1" dirty="0">
                <a:solidFill>
                  <a:srgbClr val="3333CC"/>
                </a:solidFill>
                <a:latin typeface="Times New Roman" panose="02020603050405020304" pitchFamily="18" charset="0"/>
                <a:cs typeface="Times New Roman" panose="02020603050405020304" pitchFamily="18" charset="0"/>
              </a:rPr>
              <a:t> </a:t>
            </a:r>
            <a:endParaRPr lang="en-US" altLang="en-US" sz="2800" b="1" dirty="0">
              <a:solidFill>
                <a:srgbClr val="3333CC"/>
              </a:solidFill>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76200" y="3457135"/>
            <a:ext cx="8915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0" y="0"/>
            <a:ext cx="9144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single replacement (redox too) reaction</a:t>
            </a:r>
          </a:p>
          <a:p>
            <a:pPr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Silver nitrate solution plus copper forms </a:t>
            </a:r>
            <a:br>
              <a:rPr lang="en-US" altLang="en-US" sz="2800" b="1" dirty="0">
                <a:solidFill>
                  <a:srgbClr val="FF0000"/>
                </a:solidFill>
                <a:latin typeface="Times New Roman" panose="02020603050405020304" pitchFamily="18" charset="0"/>
                <a:cs typeface="Times New Roman" panose="02020603050405020304" pitchFamily="18" charset="0"/>
              </a:rPr>
            </a:br>
            <a:r>
              <a:rPr lang="en-US" altLang="en-US" sz="2800" b="1" dirty="0">
                <a:solidFill>
                  <a:srgbClr val="FF0000"/>
                </a:solidFill>
                <a:latin typeface="Times New Roman" panose="02020603050405020304" pitchFamily="18" charset="0"/>
                <a:cs typeface="Times New Roman" panose="02020603050405020304" pitchFamily="18" charset="0"/>
              </a:rPr>
              <a:t>                           copper (II) sulfate solution and silver</a:t>
            </a:r>
            <a:endParaRPr lang="en-US" altLang="en-US" sz="2800" b="1"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32.  Write a balanced chemical equation now.</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AgNO</a:t>
            </a:r>
            <a:r>
              <a:rPr lang="en-US" altLang="en-US" sz="3600" baseline="-25000" dirty="0">
                <a:latin typeface="Times New Roman" panose="02020603050405020304" pitchFamily="18" charset="0"/>
                <a:cs typeface="Times New Roman" panose="02020603050405020304" pitchFamily="18" charset="0"/>
              </a:rPr>
              <a:t>3(AQ) </a:t>
            </a:r>
            <a:r>
              <a:rPr lang="en-US" altLang="en-US" sz="3600" dirty="0">
                <a:latin typeface="Times New Roman" panose="02020603050405020304" pitchFamily="18" charset="0"/>
                <a:cs typeface="Times New Roman" panose="02020603050405020304" pitchFamily="18" charset="0"/>
              </a:rPr>
              <a:t> + Cu</a:t>
            </a:r>
            <a:r>
              <a:rPr lang="en-US" altLang="en-US" sz="3600" baseline="-25000" dirty="0">
                <a:latin typeface="Times New Roman" panose="02020603050405020304" pitchFamily="18" charset="0"/>
                <a:cs typeface="Times New Roman" panose="02020603050405020304" pitchFamily="18" charset="0"/>
              </a:rPr>
              <a:t>(S) </a:t>
            </a:r>
            <a:r>
              <a:rPr lang="en-US" altLang="en-US" sz="3600" dirty="0">
                <a:latin typeface="Times New Roman" panose="02020603050405020304" pitchFamily="18" charset="0"/>
                <a:cs typeface="Times New Roman" panose="02020603050405020304" pitchFamily="18" charset="0"/>
              </a:rPr>
              <a:t>  →   Cu(NO</a:t>
            </a:r>
            <a:r>
              <a:rPr lang="en-US" altLang="en-US" sz="3600" baseline="-25000" dirty="0">
                <a:latin typeface="Times New Roman" panose="02020603050405020304" pitchFamily="18" charset="0"/>
                <a:cs typeface="Times New Roman" panose="02020603050405020304" pitchFamily="18" charset="0"/>
              </a:rPr>
              <a:t>3</a:t>
            </a:r>
            <a:r>
              <a:rPr lang="en-US" altLang="en-US" sz="3600" dirty="0">
                <a:latin typeface="Times New Roman" panose="02020603050405020304" pitchFamily="18" charset="0"/>
                <a:cs typeface="Times New Roman" panose="02020603050405020304" pitchFamily="18" charset="0"/>
              </a:rPr>
              <a:t>)</a:t>
            </a:r>
            <a:r>
              <a:rPr lang="en-US" altLang="en-US" sz="3600" baseline="-25000" dirty="0">
                <a:latin typeface="Times New Roman" panose="02020603050405020304" pitchFamily="18" charset="0"/>
                <a:cs typeface="Times New Roman" panose="02020603050405020304" pitchFamily="18" charset="0"/>
              </a:rPr>
              <a:t>2(AQ)</a:t>
            </a:r>
            <a:r>
              <a:rPr lang="en-US" altLang="en-US" sz="3600" dirty="0">
                <a:latin typeface="Times New Roman" panose="02020603050405020304" pitchFamily="18" charset="0"/>
                <a:cs typeface="Times New Roman" panose="02020603050405020304" pitchFamily="18" charset="0"/>
              </a:rPr>
              <a:t>  +  Ag</a:t>
            </a:r>
            <a:r>
              <a:rPr lang="en-US" altLang="en-US" sz="3600" baseline="-25000" dirty="0">
                <a:latin typeface="Times New Roman" panose="02020603050405020304" pitchFamily="18" charset="0"/>
                <a:cs typeface="Times New Roman" panose="02020603050405020304" pitchFamily="18" charset="0"/>
              </a:rPr>
              <a:t>(S)</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6453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0" y="0"/>
            <a:ext cx="9144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single replacement (redox too) reaction</a:t>
            </a:r>
          </a:p>
          <a:p>
            <a:pPr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Silver nitrate solution plus copper forms </a:t>
            </a:r>
            <a:br>
              <a:rPr lang="en-US" altLang="en-US" sz="2800" b="1" dirty="0">
                <a:solidFill>
                  <a:srgbClr val="FF0000"/>
                </a:solidFill>
                <a:latin typeface="Times New Roman" panose="02020603050405020304" pitchFamily="18" charset="0"/>
                <a:cs typeface="Times New Roman" panose="02020603050405020304" pitchFamily="18" charset="0"/>
              </a:rPr>
            </a:br>
            <a:r>
              <a:rPr lang="en-US" altLang="en-US" sz="2800" b="1" dirty="0">
                <a:solidFill>
                  <a:srgbClr val="FF0000"/>
                </a:solidFill>
                <a:latin typeface="Times New Roman" panose="02020603050405020304" pitchFamily="18" charset="0"/>
                <a:cs typeface="Times New Roman" panose="02020603050405020304" pitchFamily="18" charset="0"/>
              </a:rPr>
              <a:t>                           copper (II) sulfate solution and silver</a:t>
            </a:r>
            <a:endParaRPr lang="en-US" altLang="en-US" sz="2800" b="1"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32.  Write a balanced chemical equation now.</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AgNO</a:t>
            </a:r>
            <a:r>
              <a:rPr lang="en-US" altLang="en-US" sz="3600" baseline="-25000" dirty="0">
                <a:latin typeface="Times New Roman" panose="02020603050405020304" pitchFamily="18" charset="0"/>
                <a:cs typeface="Times New Roman" panose="02020603050405020304" pitchFamily="18" charset="0"/>
              </a:rPr>
              <a:t>3(AQ) </a:t>
            </a:r>
            <a:r>
              <a:rPr lang="en-US" altLang="en-US" sz="3600" dirty="0">
                <a:latin typeface="Times New Roman" panose="02020603050405020304" pitchFamily="18" charset="0"/>
                <a:cs typeface="Times New Roman" panose="02020603050405020304" pitchFamily="18" charset="0"/>
              </a:rPr>
              <a:t> + Cu</a:t>
            </a:r>
            <a:r>
              <a:rPr lang="en-US" altLang="en-US" sz="3600" baseline="-25000" dirty="0">
                <a:latin typeface="Times New Roman" panose="02020603050405020304" pitchFamily="18" charset="0"/>
                <a:cs typeface="Times New Roman" panose="02020603050405020304" pitchFamily="18" charset="0"/>
              </a:rPr>
              <a:t>(S) </a:t>
            </a:r>
            <a:r>
              <a:rPr lang="en-US" altLang="en-US" sz="3600" dirty="0">
                <a:latin typeface="Times New Roman" panose="02020603050405020304" pitchFamily="18" charset="0"/>
                <a:cs typeface="Times New Roman" panose="02020603050405020304" pitchFamily="18" charset="0"/>
              </a:rPr>
              <a:t>  →   Cu(NO</a:t>
            </a:r>
            <a:r>
              <a:rPr lang="en-US" altLang="en-US" sz="3600" baseline="-25000" dirty="0">
                <a:latin typeface="Times New Roman" panose="02020603050405020304" pitchFamily="18" charset="0"/>
                <a:cs typeface="Times New Roman" panose="02020603050405020304" pitchFamily="18" charset="0"/>
              </a:rPr>
              <a:t>3</a:t>
            </a:r>
            <a:r>
              <a:rPr lang="en-US" altLang="en-US" sz="3600" dirty="0">
                <a:latin typeface="Times New Roman" panose="02020603050405020304" pitchFamily="18" charset="0"/>
                <a:cs typeface="Times New Roman" panose="02020603050405020304" pitchFamily="18" charset="0"/>
              </a:rPr>
              <a:t>)</a:t>
            </a:r>
            <a:r>
              <a:rPr lang="en-US" altLang="en-US" sz="3600" baseline="-25000" dirty="0">
                <a:latin typeface="Times New Roman" panose="02020603050405020304" pitchFamily="18" charset="0"/>
                <a:cs typeface="Times New Roman" panose="02020603050405020304" pitchFamily="18" charset="0"/>
              </a:rPr>
              <a:t>2(AQ)</a:t>
            </a:r>
            <a:r>
              <a:rPr lang="en-US" altLang="en-US" sz="3600" dirty="0">
                <a:latin typeface="Times New Roman" panose="02020603050405020304" pitchFamily="18" charset="0"/>
                <a:cs typeface="Times New Roman" panose="02020603050405020304" pitchFamily="18" charset="0"/>
              </a:rPr>
              <a:t>  +  Ag</a:t>
            </a:r>
            <a:r>
              <a:rPr lang="en-US" altLang="en-US" sz="3600" baseline="-25000" dirty="0">
                <a:latin typeface="Times New Roman" panose="02020603050405020304" pitchFamily="18" charset="0"/>
                <a:cs typeface="Times New Roman" panose="02020603050405020304" pitchFamily="18" charset="0"/>
              </a:rPr>
              <a:t>(S)</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41988" name="TextBox 4"/>
          <p:cNvSpPr txBox="1">
            <a:spLocks noChangeArrowheads="1"/>
          </p:cNvSpPr>
          <p:nvPr/>
        </p:nvSpPr>
        <p:spPr bwMode="auto">
          <a:xfrm>
            <a:off x="0" y="3733800"/>
            <a:ext cx="89535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dirty="0">
                <a:solidFill>
                  <a:srgbClr val="FF0000"/>
                </a:solidFill>
                <a:latin typeface="Comic Sans MS" panose="030F0702030302020204" pitchFamily="66" charset="0"/>
              </a:rPr>
              <a:t>33.  </a:t>
            </a:r>
            <a:r>
              <a:rPr lang="en-US" altLang="en-US" b="1" dirty="0">
                <a:solidFill>
                  <a:srgbClr val="FF0000"/>
                </a:solidFill>
                <a:latin typeface="Comic Sans MS" panose="030F0702030302020204" pitchFamily="66" charset="0"/>
              </a:rPr>
              <a:t>What species is oxidized?  </a:t>
            </a:r>
          </a:p>
          <a:p>
            <a:pPr eaLnBrk="1" hangingPunct="1">
              <a:spcBef>
                <a:spcPct val="0"/>
              </a:spcBef>
              <a:buFontTx/>
              <a:buNone/>
              <a:defRPr/>
            </a:pPr>
            <a:endParaRPr lang="en-US" altLang="en-US" b="1" dirty="0">
              <a:solidFill>
                <a:schemeClr val="tx1">
                  <a:lumMod val="95000"/>
                  <a:lumOff val="5000"/>
                </a:schemeClr>
              </a:solidFill>
              <a:latin typeface="Comic Sans MS" panose="030F0702030302020204" pitchFamily="66" charset="0"/>
            </a:endParaRPr>
          </a:p>
          <a:p>
            <a:pPr eaLnBrk="1" hangingPunct="1">
              <a:spcBef>
                <a:spcPct val="0"/>
              </a:spcBef>
              <a:buFontTx/>
              <a:buNone/>
              <a:defRPr/>
            </a:pPr>
            <a:r>
              <a:rPr lang="en-US" altLang="en-US" b="1" dirty="0">
                <a:solidFill>
                  <a:srgbClr val="000099"/>
                </a:solidFill>
                <a:latin typeface="Comic Sans MS" panose="030F0702030302020204" pitchFamily="66" charset="0"/>
              </a:rPr>
              <a:t> </a:t>
            </a:r>
            <a:endParaRPr lang="en-US" altLang="en-US" b="1" baseline="30000"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5337852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0" y="0"/>
            <a:ext cx="9144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single replacement (redox too) reaction</a:t>
            </a:r>
          </a:p>
          <a:p>
            <a:pPr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Silver nitrate solution plus copper forms </a:t>
            </a:r>
            <a:br>
              <a:rPr lang="en-US" altLang="en-US" sz="2800" b="1" dirty="0">
                <a:solidFill>
                  <a:srgbClr val="FF0000"/>
                </a:solidFill>
                <a:latin typeface="Times New Roman" panose="02020603050405020304" pitchFamily="18" charset="0"/>
                <a:cs typeface="Times New Roman" panose="02020603050405020304" pitchFamily="18" charset="0"/>
              </a:rPr>
            </a:br>
            <a:r>
              <a:rPr lang="en-US" altLang="en-US" sz="2800" b="1" dirty="0">
                <a:solidFill>
                  <a:srgbClr val="FF0000"/>
                </a:solidFill>
                <a:latin typeface="Times New Roman" panose="02020603050405020304" pitchFamily="18" charset="0"/>
                <a:cs typeface="Times New Roman" panose="02020603050405020304" pitchFamily="18" charset="0"/>
              </a:rPr>
              <a:t>                           copper (II) sulfate solution and silver</a:t>
            </a:r>
            <a:endParaRPr lang="en-US" altLang="en-US" sz="2800" b="1"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32.  Write a balanced chemical equation now.</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AgNO</a:t>
            </a:r>
            <a:r>
              <a:rPr lang="en-US" altLang="en-US" sz="3600" baseline="-25000" dirty="0">
                <a:latin typeface="Times New Roman" panose="02020603050405020304" pitchFamily="18" charset="0"/>
                <a:cs typeface="Times New Roman" panose="02020603050405020304" pitchFamily="18" charset="0"/>
              </a:rPr>
              <a:t>3(AQ) </a:t>
            </a:r>
            <a:r>
              <a:rPr lang="en-US" altLang="en-US" sz="3600" dirty="0">
                <a:latin typeface="Times New Roman" panose="02020603050405020304" pitchFamily="18" charset="0"/>
                <a:cs typeface="Times New Roman" panose="02020603050405020304" pitchFamily="18" charset="0"/>
              </a:rPr>
              <a:t> + Cu</a:t>
            </a:r>
            <a:r>
              <a:rPr lang="en-US" altLang="en-US" sz="3600" baseline="-25000" dirty="0">
                <a:latin typeface="Times New Roman" panose="02020603050405020304" pitchFamily="18" charset="0"/>
                <a:cs typeface="Times New Roman" panose="02020603050405020304" pitchFamily="18" charset="0"/>
              </a:rPr>
              <a:t>(S) </a:t>
            </a:r>
            <a:r>
              <a:rPr lang="en-US" altLang="en-US" sz="3600" dirty="0">
                <a:latin typeface="Times New Roman" panose="02020603050405020304" pitchFamily="18" charset="0"/>
                <a:cs typeface="Times New Roman" panose="02020603050405020304" pitchFamily="18" charset="0"/>
              </a:rPr>
              <a:t>  →   Cu(NO</a:t>
            </a:r>
            <a:r>
              <a:rPr lang="en-US" altLang="en-US" sz="3600" baseline="-25000" dirty="0">
                <a:latin typeface="Times New Roman" panose="02020603050405020304" pitchFamily="18" charset="0"/>
                <a:cs typeface="Times New Roman" panose="02020603050405020304" pitchFamily="18" charset="0"/>
              </a:rPr>
              <a:t>3</a:t>
            </a:r>
            <a:r>
              <a:rPr lang="en-US" altLang="en-US" sz="3600" dirty="0">
                <a:latin typeface="Times New Roman" panose="02020603050405020304" pitchFamily="18" charset="0"/>
                <a:cs typeface="Times New Roman" panose="02020603050405020304" pitchFamily="18" charset="0"/>
              </a:rPr>
              <a:t>)</a:t>
            </a:r>
            <a:r>
              <a:rPr lang="en-US" altLang="en-US" sz="3600" baseline="-25000" dirty="0">
                <a:latin typeface="Times New Roman" panose="02020603050405020304" pitchFamily="18" charset="0"/>
                <a:cs typeface="Times New Roman" panose="02020603050405020304" pitchFamily="18" charset="0"/>
              </a:rPr>
              <a:t>2(AQ)</a:t>
            </a:r>
            <a:r>
              <a:rPr lang="en-US" altLang="en-US" sz="3600" dirty="0">
                <a:latin typeface="Times New Roman" panose="02020603050405020304" pitchFamily="18" charset="0"/>
                <a:cs typeface="Times New Roman" panose="02020603050405020304" pitchFamily="18" charset="0"/>
              </a:rPr>
              <a:t>  +  Ag</a:t>
            </a:r>
            <a:r>
              <a:rPr lang="en-US" altLang="en-US" sz="3600" baseline="-25000" dirty="0">
                <a:latin typeface="Times New Roman" panose="02020603050405020304" pitchFamily="18" charset="0"/>
                <a:cs typeface="Times New Roman" panose="02020603050405020304" pitchFamily="18" charset="0"/>
              </a:rPr>
              <a:t>(S)</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41988" name="TextBox 4"/>
          <p:cNvSpPr txBox="1">
            <a:spLocks noChangeArrowheads="1"/>
          </p:cNvSpPr>
          <p:nvPr/>
        </p:nvSpPr>
        <p:spPr bwMode="auto">
          <a:xfrm>
            <a:off x="0" y="3733800"/>
            <a:ext cx="89535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dirty="0">
                <a:solidFill>
                  <a:srgbClr val="FF0000"/>
                </a:solidFill>
                <a:latin typeface="Comic Sans MS" panose="030F0702030302020204" pitchFamily="66" charset="0"/>
              </a:rPr>
              <a:t>33.  </a:t>
            </a:r>
            <a:r>
              <a:rPr lang="en-US" altLang="en-US" b="1" dirty="0">
                <a:solidFill>
                  <a:srgbClr val="FF0000"/>
                </a:solidFill>
                <a:latin typeface="Comic Sans MS" panose="030F0702030302020204" pitchFamily="66" charset="0"/>
              </a:rPr>
              <a:t>What species is oxidized? Cu°</a:t>
            </a:r>
          </a:p>
          <a:p>
            <a:pPr eaLnBrk="1" hangingPunct="1">
              <a:spcBef>
                <a:spcPct val="0"/>
              </a:spcBef>
              <a:buFontTx/>
              <a:buNone/>
              <a:defRPr/>
            </a:pPr>
            <a:endParaRPr lang="en-US" altLang="en-US" b="1" dirty="0">
              <a:solidFill>
                <a:schemeClr val="tx1">
                  <a:lumMod val="95000"/>
                  <a:lumOff val="5000"/>
                </a:schemeClr>
              </a:solidFill>
              <a:latin typeface="Comic Sans MS" panose="030F0702030302020204" pitchFamily="66" charset="0"/>
            </a:endParaRPr>
          </a:p>
          <a:p>
            <a:pPr eaLnBrk="1" hangingPunct="1">
              <a:spcBef>
                <a:spcPct val="0"/>
              </a:spcBef>
              <a:buFontTx/>
              <a:buNone/>
              <a:defRPr/>
            </a:pPr>
            <a:r>
              <a:rPr lang="en-US" altLang="en-US" b="1" dirty="0">
                <a:solidFill>
                  <a:srgbClr val="000099"/>
                </a:solidFill>
                <a:latin typeface="Comic Sans MS" panose="030F0702030302020204" pitchFamily="66" charset="0"/>
              </a:rPr>
              <a:t>34. What species is reduced?   </a:t>
            </a:r>
            <a:endParaRPr lang="en-US" altLang="en-US" b="1" baseline="30000"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4979949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0" y="0"/>
            <a:ext cx="9144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single replacement (redox too) reaction</a:t>
            </a:r>
          </a:p>
          <a:p>
            <a:pPr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Silver nitrate solution plus copper forms </a:t>
            </a:r>
            <a:br>
              <a:rPr lang="en-US" altLang="en-US" sz="2800" b="1" dirty="0">
                <a:solidFill>
                  <a:srgbClr val="FF0000"/>
                </a:solidFill>
                <a:latin typeface="Times New Roman" panose="02020603050405020304" pitchFamily="18" charset="0"/>
                <a:cs typeface="Times New Roman" panose="02020603050405020304" pitchFamily="18" charset="0"/>
              </a:rPr>
            </a:br>
            <a:r>
              <a:rPr lang="en-US" altLang="en-US" sz="2800" b="1" dirty="0">
                <a:solidFill>
                  <a:srgbClr val="FF0000"/>
                </a:solidFill>
                <a:latin typeface="Times New Roman" panose="02020603050405020304" pitchFamily="18" charset="0"/>
                <a:cs typeface="Times New Roman" panose="02020603050405020304" pitchFamily="18" charset="0"/>
              </a:rPr>
              <a:t>                           copper (II) sulfate solution and silver</a:t>
            </a:r>
            <a:endParaRPr lang="en-US" altLang="en-US" sz="2800" b="1"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32.  Write a balanced chemical equation now.</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AgNO</a:t>
            </a:r>
            <a:r>
              <a:rPr lang="en-US" altLang="en-US" sz="3600" baseline="-25000" dirty="0">
                <a:latin typeface="Times New Roman" panose="02020603050405020304" pitchFamily="18" charset="0"/>
                <a:cs typeface="Times New Roman" panose="02020603050405020304" pitchFamily="18" charset="0"/>
              </a:rPr>
              <a:t>3(AQ) </a:t>
            </a:r>
            <a:r>
              <a:rPr lang="en-US" altLang="en-US" sz="3600" dirty="0">
                <a:latin typeface="Times New Roman" panose="02020603050405020304" pitchFamily="18" charset="0"/>
                <a:cs typeface="Times New Roman" panose="02020603050405020304" pitchFamily="18" charset="0"/>
              </a:rPr>
              <a:t> + Cu</a:t>
            </a:r>
            <a:r>
              <a:rPr lang="en-US" altLang="en-US" sz="3600" baseline="-25000" dirty="0">
                <a:latin typeface="Times New Roman" panose="02020603050405020304" pitchFamily="18" charset="0"/>
                <a:cs typeface="Times New Roman" panose="02020603050405020304" pitchFamily="18" charset="0"/>
              </a:rPr>
              <a:t>(S) </a:t>
            </a:r>
            <a:r>
              <a:rPr lang="en-US" altLang="en-US" sz="3600" dirty="0">
                <a:latin typeface="Times New Roman" panose="02020603050405020304" pitchFamily="18" charset="0"/>
                <a:cs typeface="Times New Roman" panose="02020603050405020304" pitchFamily="18" charset="0"/>
              </a:rPr>
              <a:t>  →   Cu(NO</a:t>
            </a:r>
            <a:r>
              <a:rPr lang="en-US" altLang="en-US" sz="3600" baseline="-25000" dirty="0">
                <a:latin typeface="Times New Roman" panose="02020603050405020304" pitchFamily="18" charset="0"/>
                <a:cs typeface="Times New Roman" panose="02020603050405020304" pitchFamily="18" charset="0"/>
              </a:rPr>
              <a:t>3</a:t>
            </a:r>
            <a:r>
              <a:rPr lang="en-US" altLang="en-US" sz="3600" dirty="0">
                <a:latin typeface="Times New Roman" panose="02020603050405020304" pitchFamily="18" charset="0"/>
                <a:cs typeface="Times New Roman" panose="02020603050405020304" pitchFamily="18" charset="0"/>
              </a:rPr>
              <a:t>)</a:t>
            </a:r>
            <a:r>
              <a:rPr lang="en-US" altLang="en-US" sz="3600" baseline="-25000" dirty="0">
                <a:latin typeface="Times New Roman" panose="02020603050405020304" pitchFamily="18" charset="0"/>
                <a:cs typeface="Times New Roman" panose="02020603050405020304" pitchFamily="18" charset="0"/>
              </a:rPr>
              <a:t>2(AQ)</a:t>
            </a:r>
            <a:r>
              <a:rPr lang="en-US" altLang="en-US" sz="3600" dirty="0">
                <a:latin typeface="Times New Roman" panose="02020603050405020304" pitchFamily="18" charset="0"/>
                <a:cs typeface="Times New Roman" panose="02020603050405020304" pitchFamily="18" charset="0"/>
              </a:rPr>
              <a:t>  +  Ag</a:t>
            </a:r>
            <a:r>
              <a:rPr lang="en-US" altLang="en-US" sz="3600" baseline="-25000" dirty="0">
                <a:latin typeface="Times New Roman" panose="02020603050405020304" pitchFamily="18" charset="0"/>
                <a:cs typeface="Times New Roman" panose="02020603050405020304" pitchFamily="18" charset="0"/>
              </a:rPr>
              <a:t>(S)</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41988" name="TextBox 4"/>
          <p:cNvSpPr txBox="1">
            <a:spLocks noChangeArrowheads="1"/>
          </p:cNvSpPr>
          <p:nvPr/>
        </p:nvSpPr>
        <p:spPr bwMode="auto">
          <a:xfrm>
            <a:off x="0" y="3733800"/>
            <a:ext cx="89535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dirty="0">
                <a:solidFill>
                  <a:srgbClr val="FF0000"/>
                </a:solidFill>
                <a:latin typeface="Comic Sans MS" panose="030F0702030302020204" pitchFamily="66" charset="0"/>
              </a:rPr>
              <a:t>33.  </a:t>
            </a:r>
            <a:r>
              <a:rPr lang="en-US" altLang="en-US" b="1" dirty="0">
                <a:solidFill>
                  <a:srgbClr val="FF0000"/>
                </a:solidFill>
                <a:latin typeface="Comic Sans MS" panose="030F0702030302020204" pitchFamily="66" charset="0"/>
              </a:rPr>
              <a:t>What species is oxidized? Cu°</a:t>
            </a:r>
          </a:p>
          <a:p>
            <a:pPr eaLnBrk="1" hangingPunct="1">
              <a:spcBef>
                <a:spcPct val="0"/>
              </a:spcBef>
              <a:buFontTx/>
              <a:buNone/>
              <a:defRPr/>
            </a:pPr>
            <a:endParaRPr lang="en-US" altLang="en-US" b="1" dirty="0">
              <a:solidFill>
                <a:schemeClr val="tx1">
                  <a:lumMod val="95000"/>
                  <a:lumOff val="5000"/>
                </a:schemeClr>
              </a:solidFill>
              <a:latin typeface="Comic Sans MS" panose="030F0702030302020204" pitchFamily="66" charset="0"/>
            </a:endParaRPr>
          </a:p>
          <a:p>
            <a:pPr eaLnBrk="1" hangingPunct="1">
              <a:spcBef>
                <a:spcPct val="0"/>
              </a:spcBef>
              <a:buFontTx/>
              <a:buNone/>
              <a:defRPr/>
            </a:pPr>
            <a:r>
              <a:rPr lang="en-US" altLang="en-US" b="1" dirty="0">
                <a:solidFill>
                  <a:srgbClr val="000099"/>
                </a:solidFill>
                <a:latin typeface="Comic Sans MS" panose="030F0702030302020204" pitchFamily="66" charset="0"/>
              </a:rPr>
              <a:t>34. What species is reduced?  Ag</a:t>
            </a:r>
            <a:r>
              <a:rPr lang="en-US" altLang="en-US" b="1" baseline="30000" dirty="0">
                <a:solidFill>
                  <a:srgbClr val="000099"/>
                </a:solidFill>
                <a:latin typeface="Comic Sans MS" panose="030F0702030302020204" pitchFamily="66" charset="0"/>
              </a:rPr>
              <a:t>+1</a:t>
            </a:r>
            <a:r>
              <a:rPr lang="en-US" altLang="en-US" b="1" dirty="0">
                <a:solidFill>
                  <a:srgbClr val="000099"/>
                </a:solidFill>
                <a:latin typeface="Comic Sans MS" panose="030F0702030302020204" pitchFamily="66" charset="0"/>
              </a:rPr>
              <a:t>           </a:t>
            </a:r>
            <a:br>
              <a:rPr lang="en-US" altLang="en-US" b="1" dirty="0">
                <a:solidFill>
                  <a:schemeClr val="tx1">
                    <a:lumMod val="95000"/>
                    <a:lumOff val="5000"/>
                  </a:schemeClr>
                </a:solidFill>
                <a:latin typeface="Comic Sans MS" panose="030F0702030302020204" pitchFamily="66" charset="0"/>
              </a:rPr>
            </a:br>
            <a:br>
              <a:rPr lang="en-US" altLang="en-US" b="1" dirty="0">
                <a:solidFill>
                  <a:schemeClr val="tx1">
                    <a:lumMod val="95000"/>
                    <a:lumOff val="5000"/>
                  </a:schemeClr>
                </a:solidFill>
                <a:latin typeface="Comic Sans MS" panose="030F0702030302020204" pitchFamily="66" charset="0"/>
              </a:rPr>
            </a:br>
            <a:r>
              <a:rPr lang="en-US" altLang="en-US" b="1" dirty="0">
                <a:solidFill>
                  <a:schemeClr val="tx1">
                    <a:lumMod val="95000"/>
                    <a:lumOff val="5000"/>
                  </a:schemeClr>
                </a:solidFill>
                <a:latin typeface="Comic Sans MS" panose="030F0702030302020204" pitchFamily="66" charset="0"/>
              </a:rPr>
              <a:t>35. Name the spectator ion   </a:t>
            </a:r>
            <a:endParaRPr lang="en-US" altLang="en-US" b="1" baseline="30000"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3228947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0" y="0"/>
            <a:ext cx="9144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single replacement (redox too) reaction</a:t>
            </a:r>
          </a:p>
          <a:p>
            <a:pPr algn="ct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Silver nitrate solution plus copper forms </a:t>
            </a:r>
            <a:br>
              <a:rPr lang="en-US" altLang="en-US" sz="2800" b="1" dirty="0">
                <a:solidFill>
                  <a:srgbClr val="FF0000"/>
                </a:solidFill>
                <a:latin typeface="Times New Roman" panose="02020603050405020304" pitchFamily="18" charset="0"/>
                <a:cs typeface="Times New Roman" panose="02020603050405020304" pitchFamily="18" charset="0"/>
              </a:rPr>
            </a:br>
            <a:r>
              <a:rPr lang="en-US" altLang="en-US" sz="2800" b="1" dirty="0">
                <a:solidFill>
                  <a:srgbClr val="FF0000"/>
                </a:solidFill>
                <a:latin typeface="Times New Roman" panose="02020603050405020304" pitchFamily="18" charset="0"/>
                <a:cs typeface="Times New Roman" panose="02020603050405020304" pitchFamily="18" charset="0"/>
              </a:rPr>
              <a:t>                           copper (II) sulfate solution and silver</a:t>
            </a:r>
            <a:endParaRPr lang="en-US" altLang="en-US" sz="2800" b="1" dirty="0">
              <a:solidFill>
                <a:srgbClr val="000000"/>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dirty="0">
                <a:solidFill>
                  <a:srgbClr val="000000"/>
                </a:solidFill>
                <a:latin typeface="Times New Roman" panose="02020603050405020304" pitchFamily="18" charset="0"/>
                <a:cs typeface="Times New Roman" panose="02020603050405020304" pitchFamily="18" charset="0"/>
              </a:rPr>
              <a:t>32.  Write a balanced chemical equation now.</a:t>
            </a: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br>
              <a:rPr lang="en-US" altLang="en-US" sz="2800" b="1" dirty="0">
                <a:solidFill>
                  <a:srgbClr val="000000"/>
                </a:solidFill>
                <a:latin typeface="Times New Roman" panose="02020603050405020304" pitchFamily="18" charset="0"/>
                <a:cs typeface="Times New Roman" panose="02020603050405020304" pitchFamily="18" charset="0"/>
              </a:rPr>
            </a:br>
            <a:r>
              <a:rPr lang="en-US" altLang="en-US" sz="3600" dirty="0">
                <a:latin typeface="Times New Roman" panose="02020603050405020304" pitchFamily="18" charset="0"/>
                <a:cs typeface="Times New Roman" panose="02020603050405020304" pitchFamily="18" charset="0"/>
              </a:rPr>
              <a:t>AgNO</a:t>
            </a:r>
            <a:r>
              <a:rPr lang="en-US" altLang="en-US" sz="3600" baseline="-25000" dirty="0">
                <a:latin typeface="Times New Roman" panose="02020603050405020304" pitchFamily="18" charset="0"/>
                <a:cs typeface="Times New Roman" panose="02020603050405020304" pitchFamily="18" charset="0"/>
              </a:rPr>
              <a:t>3(AQ) </a:t>
            </a:r>
            <a:r>
              <a:rPr lang="en-US" altLang="en-US" sz="3600" dirty="0">
                <a:latin typeface="Times New Roman" panose="02020603050405020304" pitchFamily="18" charset="0"/>
                <a:cs typeface="Times New Roman" panose="02020603050405020304" pitchFamily="18" charset="0"/>
              </a:rPr>
              <a:t> + Cu</a:t>
            </a:r>
            <a:r>
              <a:rPr lang="en-US" altLang="en-US" sz="3600" baseline="-25000" dirty="0">
                <a:latin typeface="Times New Roman" panose="02020603050405020304" pitchFamily="18" charset="0"/>
                <a:cs typeface="Times New Roman" panose="02020603050405020304" pitchFamily="18" charset="0"/>
              </a:rPr>
              <a:t>(S) </a:t>
            </a:r>
            <a:r>
              <a:rPr lang="en-US" altLang="en-US" sz="3600" dirty="0">
                <a:latin typeface="Times New Roman" panose="02020603050405020304" pitchFamily="18" charset="0"/>
                <a:cs typeface="Times New Roman" panose="02020603050405020304" pitchFamily="18" charset="0"/>
              </a:rPr>
              <a:t>  →   Cu(NO</a:t>
            </a:r>
            <a:r>
              <a:rPr lang="en-US" altLang="en-US" sz="3600" baseline="-25000" dirty="0">
                <a:latin typeface="Times New Roman" panose="02020603050405020304" pitchFamily="18" charset="0"/>
                <a:cs typeface="Times New Roman" panose="02020603050405020304" pitchFamily="18" charset="0"/>
              </a:rPr>
              <a:t>3</a:t>
            </a:r>
            <a:r>
              <a:rPr lang="en-US" altLang="en-US" sz="3600" dirty="0">
                <a:latin typeface="Times New Roman" panose="02020603050405020304" pitchFamily="18" charset="0"/>
                <a:cs typeface="Times New Roman" panose="02020603050405020304" pitchFamily="18" charset="0"/>
              </a:rPr>
              <a:t>)</a:t>
            </a:r>
            <a:r>
              <a:rPr lang="en-US" altLang="en-US" sz="3600" baseline="-25000" dirty="0">
                <a:latin typeface="Times New Roman" panose="02020603050405020304" pitchFamily="18" charset="0"/>
                <a:cs typeface="Times New Roman" panose="02020603050405020304" pitchFamily="18" charset="0"/>
              </a:rPr>
              <a:t>2(AQ)</a:t>
            </a:r>
            <a:r>
              <a:rPr lang="en-US" altLang="en-US" sz="3600" dirty="0">
                <a:latin typeface="Times New Roman" panose="02020603050405020304" pitchFamily="18" charset="0"/>
                <a:cs typeface="Times New Roman" panose="02020603050405020304" pitchFamily="18" charset="0"/>
              </a:rPr>
              <a:t>  +  Ag</a:t>
            </a:r>
            <a:r>
              <a:rPr lang="en-US" altLang="en-US" sz="3600" baseline="-25000" dirty="0">
                <a:latin typeface="Times New Roman" panose="02020603050405020304" pitchFamily="18" charset="0"/>
                <a:cs typeface="Times New Roman" panose="02020603050405020304" pitchFamily="18" charset="0"/>
              </a:rPr>
              <a:t>(S)</a:t>
            </a:r>
            <a:endParaRPr lang="en-US" altLang="en-US" sz="2800" b="1" dirty="0">
              <a:solidFill>
                <a:srgbClr val="000000"/>
              </a:solidFill>
              <a:latin typeface="Times New Roman" panose="02020603050405020304" pitchFamily="18" charset="0"/>
              <a:cs typeface="Times New Roman" panose="02020603050405020304" pitchFamily="18" charset="0"/>
            </a:endParaRPr>
          </a:p>
        </p:txBody>
      </p:sp>
      <p:sp>
        <p:nvSpPr>
          <p:cNvPr id="41988" name="TextBox 4"/>
          <p:cNvSpPr txBox="1">
            <a:spLocks noChangeArrowheads="1"/>
          </p:cNvSpPr>
          <p:nvPr/>
        </p:nvSpPr>
        <p:spPr bwMode="auto">
          <a:xfrm>
            <a:off x="0" y="3733800"/>
            <a:ext cx="89535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dirty="0">
                <a:solidFill>
                  <a:srgbClr val="FF0000"/>
                </a:solidFill>
                <a:latin typeface="Comic Sans MS" panose="030F0702030302020204" pitchFamily="66" charset="0"/>
              </a:rPr>
              <a:t>33.  </a:t>
            </a:r>
            <a:r>
              <a:rPr lang="en-US" altLang="en-US" b="1" dirty="0">
                <a:solidFill>
                  <a:srgbClr val="FF0000"/>
                </a:solidFill>
                <a:latin typeface="Comic Sans MS" panose="030F0702030302020204" pitchFamily="66" charset="0"/>
              </a:rPr>
              <a:t>What species is oxidized? Cu°</a:t>
            </a:r>
          </a:p>
          <a:p>
            <a:pPr eaLnBrk="1" hangingPunct="1">
              <a:spcBef>
                <a:spcPct val="0"/>
              </a:spcBef>
              <a:buFontTx/>
              <a:buNone/>
              <a:defRPr/>
            </a:pPr>
            <a:endParaRPr lang="en-US" altLang="en-US" b="1" dirty="0">
              <a:solidFill>
                <a:schemeClr val="tx1">
                  <a:lumMod val="95000"/>
                  <a:lumOff val="5000"/>
                </a:schemeClr>
              </a:solidFill>
              <a:latin typeface="Comic Sans MS" panose="030F0702030302020204" pitchFamily="66" charset="0"/>
            </a:endParaRPr>
          </a:p>
          <a:p>
            <a:pPr eaLnBrk="1" hangingPunct="1">
              <a:spcBef>
                <a:spcPct val="0"/>
              </a:spcBef>
              <a:buFontTx/>
              <a:buNone/>
              <a:defRPr/>
            </a:pPr>
            <a:r>
              <a:rPr lang="en-US" altLang="en-US" b="1" dirty="0">
                <a:solidFill>
                  <a:srgbClr val="000099"/>
                </a:solidFill>
                <a:latin typeface="Comic Sans MS" panose="030F0702030302020204" pitchFamily="66" charset="0"/>
              </a:rPr>
              <a:t>34. What species is reduced?  Ag</a:t>
            </a:r>
            <a:r>
              <a:rPr lang="en-US" altLang="en-US" b="1" baseline="30000" dirty="0">
                <a:solidFill>
                  <a:srgbClr val="000099"/>
                </a:solidFill>
                <a:latin typeface="Comic Sans MS" panose="030F0702030302020204" pitchFamily="66" charset="0"/>
              </a:rPr>
              <a:t>+1</a:t>
            </a:r>
            <a:r>
              <a:rPr lang="en-US" altLang="en-US" b="1" dirty="0">
                <a:solidFill>
                  <a:srgbClr val="000099"/>
                </a:solidFill>
                <a:latin typeface="Comic Sans MS" panose="030F0702030302020204" pitchFamily="66" charset="0"/>
              </a:rPr>
              <a:t>           </a:t>
            </a:r>
            <a:br>
              <a:rPr lang="en-US" altLang="en-US" b="1" dirty="0">
                <a:solidFill>
                  <a:schemeClr val="tx1">
                    <a:lumMod val="95000"/>
                    <a:lumOff val="5000"/>
                  </a:schemeClr>
                </a:solidFill>
                <a:latin typeface="Comic Sans MS" panose="030F0702030302020204" pitchFamily="66" charset="0"/>
              </a:rPr>
            </a:br>
            <a:br>
              <a:rPr lang="en-US" altLang="en-US" b="1" dirty="0">
                <a:solidFill>
                  <a:schemeClr val="tx1">
                    <a:lumMod val="95000"/>
                    <a:lumOff val="5000"/>
                  </a:schemeClr>
                </a:solidFill>
                <a:latin typeface="Comic Sans MS" panose="030F0702030302020204" pitchFamily="66" charset="0"/>
              </a:rPr>
            </a:br>
            <a:r>
              <a:rPr lang="en-US" altLang="en-US" b="1" dirty="0">
                <a:solidFill>
                  <a:schemeClr val="tx1">
                    <a:lumMod val="95000"/>
                    <a:lumOff val="5000"/>
                  </a:schemeClr>
                </a:solidFill>
                <a:latin typeface="Comic Sans MS" panose="030F0702030302020204" pitchFamily="66" charset="0"/>
              </a:rPr>
              <a:t>35. Name the spectator ion  NO</a:t>
            </a:r>
            <a:r>
              <a:rPr lang="en-US" altLang="en-US" b="1" baseline="-25000" dirty="0">
                <a:solidFill>
                  <a:schemeClr val="tx1">
                    <a:lumMod val="95000"/>
                    <a:lumOff val="5000"/>
                  </a:schemeClr>
                </a:solidFill>
                <a:latin typeface="Comic Sans MS" panose="030F0702030302020204" pitchFamily="66" charset="0"/>
              </a:rPr>
              <a:t>3</a:t>
            </a:r>
            <a:r>
              <a:rPr lang="en-US" altLang="en-US" b="1" baseline="30000" dirty="0">
                <a:solidFill>
                  <a:schemeClr val="tx1">
                    <a:lumMod val="95000"/>
                    <a:lumOff val="5000"/>
                  </a:schemeClr>
                </a:solidFill>
                <a:latin typeface="Comic Sans MS" panose="030F0702030302020204" pitchFamily="66" charset="0"/>
              </a:rPr>
              <a:t>-1</a:t>
            </a:r>
          </a:p>
        </p:txBody>
      </p:sp>
    </p:spTree>
    <p:extLst>
      <p:ext uri="{BB962C8B-B14F-4D97-AF65-F5344CB8AC3E}">
        <p14:creationId xmlns:p14="http://schemas.microsoft.com/office/powerpoint/2010/main" val="32269341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Box 4"/>
          <p:cNvSpPr txBox="1">
            <a:spLocks noChangeArrowheads="1"/>
          </p:cNvSpPr>
          <p:nvPr/>
        </p:nvSpPr>
        <p:spPr bwMode="auto">
          <a:xfrm>
            <a:off x="57955" y="990600"/>
            <a:ext cx="876300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endParaRPr lang="en-US" altLang="en-US" sz="1800" dirty="0">
              <a:solidFill>
                <a:srgbClr val="000000"/>
              </a:solidFill>
            </a:endParaRPr>
          </a:p>
          <a:p>
            <a:pPr eaLnBrk="1" hangingPunct="1">
              <a:spcBef>
                <a:spcPct val="0"/>
              </a:spcBef>
              <a:buFontTx/>
              <a:buNone/>
              <a:defRPr/>
            </a:pPr>
            <a:r>
              <a:rPr lang="en-US" altLang="en-US" sz="2400" dirty="0">
                <a:solidFill>
                  <a:srgbClr val="000099"/>
                </a:solidFill>
              </a:rPr>
              <a:t>Write the half reactions and the net ionic equation now.</a:t>
            </a:r>
          </a:p>
          <a:p>
            <a:pPr eaLnBrk="1" hangingPunct="1">
              <a:spcBef>
                <a:spcPct val="0"/>
              </a:spcBef>
              <a:buFontTx/>
              <a:buNone/>
              <a:defRPr/>
            </a:pPr>
            <a:endParaRPr lang="en-US" altLang="en-US" sz="2400" dirty="0">
              <a:solidFill>
                <a:srgbClr val="000099"/>
              </a:solidFill>
            </a:endParaRPr>
          </a:p>
          <a:p>
            <a:pPr eaLnBrk="1" hangingPunct="1">
              <a:spcBef>
                <a:spcPct val="0"/>
              </a:spcBef>
              <a:buFontTx/>
              <a:buNone/>
              <a:defRPr/>
            </a:pPr>
            <a:r>
              <a:rPr lang="en-US" altLang="en-US" sz="4000" dirty="0">
                <a:solidFill>
                  <a:srgbClr val="FF0000"/>
                </a:solidFill>
                <a:latin typeface="Comic Sans MS" panose="030F0702030302020204" pitchFamily="66" charset="0"/>
              </a:rPr>
              <a:t>½ ox:   </a:t>
            </a:r>
          </a:p>
          <a:p>
            <a:pPr eaLnBrk="1" hangingPunct="1">
              <a:spcBef>
                <a:spcPct val="0"/>
              </a:spcBef>
              <a:buFontTx/>
              <a:buNone/>
              <a:defRPr/>
            </a:pPr>
            <a:endParaRPr lang="en-US" altLang="en-US" sz="4000" dirty="0">
              <a:solidFill>
                <a:srgbClr val="000099"/>
              </a:solidFill>
              <a:latin typeface="Comic Sans MS" panose="030F0702030302020204" pitchFamily="66" charset="0"/>
            </a:endParaRPr>
          </a:p>
          <a:p>
            <a:pPr eaLnBrk="1" hangingPunct="1">
              <a:spcBef>
                <a:spcPct val="0"/>
              </a:spcBef>
              <a:buFontTx/>
              <a:buNone/>
              <a:defRPr/>
            </a:pPr>
            <a:r>
              <a:rPr lang="en-US" altLang="en-US" sz="4000" dirty="0">
                <a:solidFill>
                  <a:srgbClr val="000099"/>
                </a:solidFill>
                <a:latin typeface="Comic Sans MS" panose="030F0702030302020204" pitchFamily="66" charset="0"/>
              </a:rPr>
              <a:t>½ red:   </a:t>
            </a:r>
          </a:p>
          <a:p>
            <a:pPr eaLnBrk="1" hangingPunct="1">
              <a:spcBef>
                <a:spcPct val="0"/>
              </a:spcBef>
              <a:buFontTx/>
              <a:buNone/>
              <a:defRPr/>
            </a:pPr>
            <a:endParaRPr lang="en-US" altLang="en-US" sz="4000" dirty="0">
              <a:solidFill>
                <a:srgbClr val="000099"/>
              </a:solidFill>
              <a:latin typeface="Comic Sans MS" panose="030F0702030302020204" pitchFamily="66" charset="0"/>
            </a:endParaRPr>
          </a:p>
          <a:p>
            <a:pPr eaLnBrk="1" hangingPunct="1">
              <a:spcBef>
                <a:spcPct val="0"/>
              </a:spcBef>
              <a:buFontTx/>
              <a:buNone/>
              <a:defRPr/>
            </a:pPr>
            <a:r>
              <a:rPr lang="en-US" altLang="en-US" sz="4000" dirty="0">
                <a:solidFill>
                  <a:schemeClr val="tx1">
                    <a:lumMod val="95000"/>
                    <a:lumOff val="5000"/>
                  </a:schemeClr>
                </a:solidFill>
                <a:latin typeface="Comic Sans MS" panose="030F0702030302020204" pitchFamily="66" charset="0"/>
              </a:rPr>
              <a:t>NET:    </a:t>
            </a:r>
            <a:endParaRPr lang="en-US" altLang="en-US" baseline="30000" dirty="0">
              <a:solidFill>
                <a:schemeClr val="tx1">
                  <a:lumMod val="95000"/>
                  <a:lumOff val="5000"/>
                </a:schemeClr>
              </a:solidFill>
              <a:latin typeface="Comic Sans MS" panose="030F0702030302020204" pitchFamily="66" charset="0"/>
            </a:endParaRPr>
          </a:p>
        </p:txBody>
      </p:sp>
      <p:sp>
        <p:nvSpPr>
          <p:cNvPr id="44036" name="TextBox 1"/>
          <p:cNvSpPr txBox="1">
            <a:spLocks noChangeArrowheads="1"/>
          </p:cNvSpPr>
          <p:nvPr/>
        </p:nvSpPr>
        <p:spPr bwMode="auto">
          <a:xfrm>
            <a:off x="57955" y="0"/>
            <a:ext cx="90280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latin typeface="Times New Roman" panose="02020603050405020304" pitchFamily="18" charset="0"/>
                <a:cs typeface="Times New Roman" panose="02020603050405020304" pitchFamily="18" charset="0"/>
              </a:rPr>
              <a:t>2AgNO</a:t>
            </a:r>
            <a:r>
              <a:rPr lang="en-US" altLang="en-US" baseline="-25000" dirty="0">
                <a:latin typeface="Times New Roman" panose="02020603050405020304" pitchFamily="18" charset="0"/>
                <a:cs typeface="Times New Roman" panose="02020603050405020304" pitchFamily="18" charset="0"/>
              </a:rPr>
              <a:t>3(AQ) </a:t>
            </a:r>
            <a:r>
              <a:rPr lang="en-US" altLang="en-US" dirty="0">
                <a:latin typeface="Times New Roman" panose="02020603050405020304" pitchFamily="18" charset="0"/>
                <a:cs typeface="Times New Roman" panose="02020603050405020304" pitchFamily="18" charset="0"/>
              </a:rPr>
              <a:t> + Cu</a:t>
            </a:r>
            <a:r>
              <a:rPr lang="en-US" altLang="en-US" baseline="-25000" dirty="0">
                <a:latin typeface="Times New Roman" panose="02020603050405020304" pitchFamily="18" charset="0"/>
                <a:cs typeface="Times New Roman" panose="02020603050405020304" pitchFamily="18" charset="0"/>
              </a:rPr>
              <a:t>(S) </a:t>
            </a:r>
            <a:r>
              <a:rPr lang="en-US" altLang="en-US" dirty="0">
                <a:latin typeface="Times New Roman" panose="02020603050405020304" pitchFamily="18" charset="0"/>
                <a:cs typeface="Times New Roman" panose="02020603050405020304" pitchFamily="18" charset="0"/>
              </a:rPr>
              <a:t>  →    Cu(NO</a:t>
            </a:r>
            <a:r>
              <a:rPr lang="en-US" altLang="en-US" baseline="-25000" dirty="0">
                <a:latin typeface="Times New Roman" panose="02020603050405020304" pitchFamily="18" charset="0"/>
                <a:cs typeface="Times New Roman" panose="02020603050405020304" pitchFamily="18" charset="0"/>
              </a:rPr>
              <a:t>3</a:t>
            </a:r>
            <a:r>
              <a:rPr lang="en-US" altLang="en-US" dirty="0">
                <a:latin typeface="Times New Roman" panose="02020603050405020304" pitchFamily="18" charset="0"/>
                <a:cs typeface="Times New Roman" panose="02020603050405020304" pitchFamily="18" charset="0"/>
              </a:rPr>
              <a:t>)</a:t>
            </a:r>
            <a:r>
              <a:rPr lang="en-US" altLang="en-US" baseline="-25000" dirty="0">
                <a:latin typeface="Times New Roman" panose="02020603050405020304" pitchFamily="18" charset="0"/>
                <a:cs typeface="Times New Roman" panose="02020603050405020304" pitchFamily="18" charset="0"/>
              </a:rPr>
              <a:t>2(AQ)</a:t>
            </a:r>
            <a:r>
              <a:rPr lang="en-US" altLang="en-US" dirty="0">
                <a:latin typeface="Times New Roman" panose="02020603050405020304" pitchFamily="18" charset="0"/>
                <a:cs typeface="Times New Roman" panose="02020603050405020304" pitchFamily="18" charset="0"/>
              </a:rPr>
              <a:t>  +  2Ag</a:t>
            </a:r>
            <a:r>
              <a:rPr lang="en-US" altLang="en-US" baseline="-25000" dirty="0">
                <a:latin typeface="Times New Roman" panose="02020603050405020304" pitchFamily="18" charset="0"/>
                <a:cs typeface="Times New Roman" panose="02020603050405020304" pitchFamily="18" charset="0"/>
              </a:rPr>
              <a:t>(S)</a:t>
            </a:r>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Box 4"/>
          <p:cNvSpPr txBox="1">
            <a:spLocks noChangeArrowheads="1"/>
          </p:cNvSpPr>
          <p:nvPr/>
        </p:nvSpPr>
        <p:spPr bwMode="auto">
          <a:xfrm>
            <a:off x="57955" y="990600"/>
            <a:ext cx="876300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endParaRPr lang="en-US" altLang="en-US" sz="1800" dirty="0">
              <a:solidFill>
                <a:srgbClr val="000000"/>
              </a:solidFill>
            </a:endParaRPr>
          </a:p>
          <a:p>
            <a:pPr eaLnBrk="1" hangingPunct="1">
              <a:spcBef>
                <a:spcPct val="0"/>
              </a:spcBef>
              <a:buFontTx/>
              <a:buNone/>
              <a:defRPr/>
            </a:pPr>
            <a:r>
              <a:rPr lang="en-US" altLang="en-US" sz="2400" dirty="0">
                <a:solidFill>
                  <a:srgbClr val="000099"/>
                </a:solidFill>
              </a:rPr>
              <a:t>Write the half reactions and the net ionic equation now.</a:t>
            </a:r>
          </a:p>
          <a:p>
            <a:pPr eaLnBrk="1" hangingPunct="1">
              <a:spcBef>
                <a:spcPct val="0"/>
              </a:spcBef>
              <a:buFontTx/>
              <a:buNone/>
              <a:defRPr/>
            </a:pPr>
            <a:endParaRPr lang="en-US" altLang="en-US" sz="2400" dirty="0">
              <a:solidFill>
                <a:srgbClr val="000099"/>
              </a:solidFill>
            </a:endParaRPr>
          </a:p>
          <a:p>
            <a:pPr eaLnBrk="1" hangingPunct="1">
              <a:spcBef>
                <a:spcPct val="0"/>
              </a:spcBef>
              <a:buFontTx/>
              <a:buNone/>
              <a:defRPr/>
            </a:pPr>
            <a:r>
              <a:rPr lang="en-US" altLang="en-US" sz="4000" dirty="0">
                <a:solidFill>
                  <a:srgbClr val="FF0000"/>
                </a:solidFill>
                <a:latin typeface="Comic Sans MS" panose="030F0702030302020204" pitchFamily="66" charset="0"/>
              </a:rPr>
              <a:t>½ ox:  Cu° </a:t>
            </a:r>
            <a:r>
              <a:rPr lang="en-US" altLang="en-US" sz="4000" dirty="0">
                <a:solidFill>
                  <a:srgbClr val="FF0000"/>
                </a:solidFill>
                <a:latin typeface="Comic Sans MS" panose="030F0702030302020204" pitchFamily="66" charset="0"/>
                <a:cs typeface="Times New Roman" panose="02020603050405020304" pitchFamily="18" charset="0"/>
              </a:rPr>
              <a:t>→</a:t>
            </a:r>
            <a:r>
              <a:rPr lang="en-US" altLang="en-US" sz="4000" dirty="0">
                <a:solidFill>
                  <a:srgbClr val="FF0000"/>
                </a:solidFill>
                <a:latin typeface="Comic Sans MS" panose="030F0702030302020204" pitchFamily="66" charset="0"/>
              </a:rPr>
              <a:t>  Cu</a:t>
            </a:r>
            <a:r>
              <a:rPr lang="en-US" altLang="en-US" sz="4000" baseline="30000" dirty="0">
                <a:solidFill>
                  <a:srgbClr val="FF0000"/>
                </a:solidFill>
                <a:latin typeface="Comic Sans MS" panose="030F0702030302020204" pitchFamily="66" charset="0"/>
              </a:rPr>
              <a:t>+2</a:t>
            </a:r>
            <a:r>
              <a:rPr lang="en-US" altLang="en-US" sz="4000" dirty="0">
                <a:solidFill>
                  <a:srgbClr val="FF0000"/>
                </a:solidFill>
                <a:latin typeface="Comic Sans MS" panose="030F0702030302020204" pitchFamily="66" charset="0"/>
              </a:rPr>
              <a:t>  + 2e</a:t>
            </a:r>
            <a:r>
              <a:rPr lang="en-US" altLang="en-US" sz="4000" baseline="30000" dirty="0">
                <a:solidFill>
                  <a:srgbClr val="FF0000"/>
                </a:solidFill>
                <a:latin typeface="Comic Sans MS" panose="030F0702030302020204" pitchFamily="66" charset="0"/>
              </a:rPr>
              <a:t>-</a:t>
            </a:r>
            <a:r>
              <a:rPr lang="en-US" altLang="en-US" sz="4000" dirty="0">
                <a:solidFill>
                  <a:srgbClr val="FF0000"/>
                </a:solidFill>
                <a:latin typeface="Comic Sans MS" panose="030F0702030302020204" pitchFamily="66" charset="0"/>
              </a:rPr>
              <a:t>   </a:t>
            </a:r>
          </a:p>
          <a:p>
            <a:pPr eaLnBrk="1" hangingPunct="1">
              <a:spcBef>
                <a:spcPct val="0"/>
              </a:spcBef>
              <a:buFontTx/>
              <a:buNone/>
              <a:defRPr/>
            </a:pPr>
            <a:endParaRPr lang="en-US" altLang="en-US" sz="4000" dirty="0">
              <a:solidFill>
                <a:srgbClr val="000099"/>
              </a:solidFill>
              <a:latin typeface="Comic Sans MS" panose="030F0702030302020204" pitchFamily="66" charset="0"/>
            </a:endParaRPr>
          </a:p>
          <a:p>
            <a:pPr eaLnBrk="1" hangingPunct="1">
              <a:spcBef>
                <a:spcPct val="0"/>
              </a:spcBef>
              <a:buFontTx/>
              <a:buNone/>
              <a:defRPr/>
            </a:pPr>
            <a:r>
              <a:rPr lang="en-US" altLang="en-US" sz="4000" dirty="0">
                <a:solidFill>
                  <a:srgbClr val="000099"/>
                </a:solidFill>
                <a:latin typeface="Comic Sans MS" panose="030F0702030302020204" pitchFamily="66" charset="0"/>
              </a:rPr>
              <a:t>½ red:   </a:t>
            </a:r>
          </a:p>
          <a:p>
            <a:pPr eaLnBrk="1" hangingPunct="1">
              <a:spcBef>
                <a:spcPct val="0"/>
              </a:spcBef>
              <a:buFontTx/>
              <a:buNone/>
              <a:defRPr/>
            </a:pPr>
            <a:endParaRPr lang="en-US" altLang="en-US" sz="4000" dirty="0">
              <a:solidFill>
                <a:srgbClr val="000099"/>
              </a:solidFill>
              <a:latin typeface="Comic Sans MS" panose="030F0702030302020204" pitchFamily="66" charset="0"/>
            </a:endParaRPr>
          </a:p>
          <a:p>
            <a:pPr eaLnBrk="1" hangingPunct="1">
              <a:spcBef>
                <a:spcPct val="0"/>
              </a:spcBef>
              <a:buFontTx/>
              <a:buNone/>
              <a:defRPr/>
            </a:pPr>
            <a:r>
              <a:rPr lang="en-US" altLang="en-US" sz="4000" dirty="0">
                <a:solidFill>
                  <a:schemeClr val="tx1">
                    <a:lumMod val="95000"/>
                    <a:lumOff val="5000"/>
                  </a:schemeClr>
                </a:solidFill>
                <a:latin typeface="Comic Sans MS" panose="030F0702030302020204" pitchFamily="66" charset="0"/>
              </a:rPr>
              <a:t>NET:    </a:t>
            </a:r>
            <a:endParaRPr lang="en-US" altLang="en-US" baseline="30000" dirty="0">
              <a:solidFill>
                <a:schemeClr val="tx1">
                  <a:lumMod val="95000"/>
                  <a:lumOff val="5000"/>
                </a:schemeClr>
              </a:solidFill>
              <a:latin typeface="Comic Sans MS" panose="030F0702030302020204" pitchFamily="66" charset="0"/>
            </a:endParaRPr>
          </a:p>
        </p:txBody>
      </p:sp>
      <p:sp>
        <p:nvSpPr>
          <p:cNvPr id="44036" name="TextBox 1"/>
          <p:cNvSpPr txBox="1">
            <a:spLocks noChangeArrowheads="1"/>
          </p:cNvSpPr>
          <p:nvPr/>
        </p:nvSpPr>
        <p:spPr bwMode="auto">
          <a:xfrm>
            <a:off x="57955" y="0"/>
            <a:ext cx="90280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latin typeface="Times New Roman" panose="02020603050405020304" pitchFamily="18" charset="0"/>
                <a:cs typeface="Times New Roman" panose="02020603050405020304" pitchFamily="18" charset="0"/>
              </a:rPr>
              <a:t>2AgNO</a:t>
            </a:r>
            <a:r>
              <a:rPr lang="en-US" altLang="en-US" baseline="-25000" dirty="0">
                <a:latin typeface="Times New Roman" panose="02020603050405020304" pitchFamily="18" charset="0"/>
                <a:cs typeface="Times New Roman" panose="02020603050405020304" pitchFamily="18" charset="0"/>
              </a:rPr>
              <a:t>3(AQ) </a:t>
            </a:r>
            <a:r>
              <a:rPr lang="en-US" altLang="en-US" dirty="0">
                <a:latin typeface="Times New Roman" panose="02020603050405020304" pitchFamily="18" charset="0"/>
                <a:cs typeface="Times New Roman" panose="02020603050405020304" pitchFamily="18" charset="0"/>
              </a:rPr>
              <a:t> + Cu</a:t>
            </a:r>
            <a:r>
              <a:rPr lang="en-US" altLang="en-US" baseline="-25000" dirty="0">
                <a:latin typeface="Times New Roman" panose="02020603050405020304" pitchFamily="18" charset="0"/>
                <a:cs typeface="Times New Roman" panose="02020603050405020304" pitchFamily="18" charset="0"/>
              </a:rPr>
              <a:t>(S) </a:t>
            </a:r>
            <a:r>
              <a:rPr lang="en-US" altLang="en-US" dirty="0">
                <a:latin typeface="Times New Roman" panose="02020603050405020304" pitchFamily="18" charset="0"/>
                <a:cs typeface="Times New Roman" panose="02020603050405020304" pitchFamily="18" charset="0"/>
              </a:rPr>
              <a:t>  →    Cu(NO</a:t>
            </a:r>
            <a:r>
              <a:rPr lang="en-US" altLang="en-US" baseline="-25000" dirty="0">
                <a:latin typeface="Times New Roman" panose="02020603050405020304" pitchFamily="18" charset="0"/>
                <a:cs typeface="Times New Roman" panose="02020603050405020304" pitchFamily="18" charset="0"/>
              </a:rPr>
              <a:t>3</a:t>
            </a:r>
            <a:r>
              <a:rPr lang="en-US" altLang="en-US" dirty="0">
                <a:latin typeface="Times New Roman" panose="02020603050405020304" pitchFamily="18" charset="0"/>
                <a:cs typeface="Times New Roman" panose="02020603050405020304" pitchFamily="18" charset="0"/>
              </a:rPr>
              <a:t>)</a:t>
            </a:r>
            <a:r>
              <a:rPr lang="en-US" altLang="en-US" baseline="-25000" dirty="0">
                <a:latin typeface="Times New Roman" panose="02020603050405020304" pitchFamily="18" charset="0"/>
                <a:cs typeface="Times New Roman" panose="02020603050405020304" pitchFamily="18" charset="0"/>
              </a:rPr>
              <a:t>2(AQ)</a:t>
            </a:r>
            <a:r>
              <a:rPr lang="en-US" altLang="en-US" dirty="0">
                <a:latin typeface="Times New Roman" panose="02020603050405020304" pitchFamily="18" charset="0"/>
                <a:cs typeface="Times New Roman" panose="02020603050405020304" pitchFamily="18" charset="0"/>
              </a:rPr>
              <a:t>  +  2Ag</a:t>
            </a:r>
            <a:r>
              <a:rPr lang="en-US" altLang="en-US" baseline="-25000" dirty="0">
                <a:latin typeface="Times New Roman" panose="02020603050405020304" pitchFamily="18" charset="0"/>
                <a:cs typeface="Times New Roman" panose="02020603050405020304" pitchFamily="18" charset="0"/>
              </a:rPr>
              <a:t>(S)</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63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0" y="7620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99"/>
                </a:solidFill>
                <a:latin typeface="Times New Roman" panose="02020603050405020304" pitchFamily="18" charset="0"/>
                <a:cs typeface="Times New Roman" panose="02020603050405020304" pitchFamily="18" charset="0"/>
              </a:rPr>
              <a:t>7.  To remember this we’ll say LEO the lion goes GER!</a:t>
            </a:r>
          </a:p>
        </p:txBody>
      </p:sp>
      <p:pic>
        <p:nvPicPr>
          <p:cNvPr id="1026" name="Picture 2" descr="Wizard of Oz Cowardly Lion | A CIO's Voice">
            <a:extLst>
              <a:ext uri="{FF2B5EF4-FFF2-40B4-BE49-F238E27FC236}">
                <a16:creationId xmlns:a16="http://schemas.microsoft.com/office/drawing/2014/main" id="{ADDF541F-817C-4F5F-93B5-363DA3C6B0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763969"/>
            <a:ext cx="4953000" cy="4800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0626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Box 4"/>
          <p:cNvSpPr txBox="1">
            <a:spLocks noChangeArrowheads="1"/>
          </p:cNvSpPr>
          <p:nvPr/>
        </p:nvSpPr>
        <p:spPr bwMode="auto">
          <a:xfrm>
            <a:off x="57955" y="990600"/>
            <a:ext cx="876300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endParaRPr lang="en-US" altLang="en-US" sz="1800" dirty="0">
              <a:solidFill>
                <a:srgbClr val="000000"/>
              </a:solidFill>
            </a:endParaRPr>
          </a:p>
          <a:p>
            <a:pPr eaLnBrk="1" hangingPunct="1">
              <a:spcBef>
                <a:spcPct val="0"/>
              </a:spcBef>
              <a:buFontTx/>
              <a:buNone/>
              <a:defRPr/>
            </a:pPr>
            <a:r>
              <a:rPr lang="en-US" altLang="en-US" sz="2400" dirty="0">
                <a:solidFill>
                  <a:srgbClr val="000099"/>
                </a:solidFill>
              </a:rPr>
              <a:t>Write the half reactions and the net ionic equation now.</a:t>
            </a:r>
          </a:p>
          <a:p>
            <a:pPr eaLnBrk="1" hangingPunct="1">
              <a:spcBef>
                <a:spcPct val="0"/>
              </a:spcBef>
              <a:buFontTx/>
              <a:buNone/>
              <a:defRPr/>
            </a:pPr>
            <a:endParaRPr lang="en-US" altLang="en-US" sz="2400" dirty="0">
              <a:solidFill>
                <a:srgbClr val="000099"/>
              </a:solidFill>
            </a:endParaRPr>
          </a:p>
          <a:p>
            <a:pPr eaLnBrk="1" hangingPunct="1">
              <a:spcBef>
                <a:spcPct val="0"/>
              </a:spcBef>
              <a:buFontTx/>
              <a:buNone/>
              <a:defRPr/>
            </a:pPr>
            <a:r>
              <a:rPr lang="en-US" altLang="en-US" sz="4000" dirty="0">
                <a:solidFill>
                  <a:srgbClr val="FF0000"/>
                </a:solidFill>
                <a:latin typeface="Comic Sans MS" panose="030F0702030302020204" pitchFamily="66" charset="0"/>
              </a:rPr>
              <a:t>½ ox:  Cu° </a:t>
            </a:r>
            <a:r>
              <a:rPr lang="en-US" altLang="en-US" sz="4000" dirty="0">
                <a:solidFill>
                  <a:srgbClr val="FF0000"/>
                </a:solidFill>
                <a:latin typeface="Comic Sans MS" panose="030F0702030302020204" pitchFamily="66" charset="0"/>
                <a:cs typeface="Times New Roman" panose="02020603050405020304" pitchFamily="18" charset="0"/>
              </a:rPr>
              <a:t>→</a:t>
            </a:r>
            <a:r>
              <a:rPr lang="en-US" altLang="en-US" sz="4000" dirty="0">
                <a:solidFill>
                  <a:srgbClr val="FF0000"/>
                </a:solidFill>
                <a:latin typeface="Comic Sans MS" panose="030F0702030302020204" pitchFamily="66" charset="0"/>
              </a:rPr>
              <a:t>  Cu</a:t>
            </a:r>
            <a:r>
              <a:rPr lang="en-US" altLang="en-US" sz="4000" baseline="30000" dirty="0">
                <a:solidFill>
                  <a:srgbClr val="FF0000"/>
                </a:solidFill>
                <a:latin typeface="Comic Sans MS" panose="030F0702030302020204" pitchFamily="66" charset="0"/>
              </a:rPr>
              <a:t>+2</a:t>
            </a:r>
            <a:r>
              <a:rPr lang="en-US" altLang="en-US" sz="4000" dirty="0">
                <a:solidFill>
                  <a:srgbClr val="FF0000"/>
                </a:solidFill>
                <a:latin typeface="Comic Sans MS" panose="030F0702030302020204" pitchFamily="66" charset="0"/>
              </a:rPr>
              <a:t>  + 2e</a:t>
            </a:r>
            <a:r>
              <a:rPr lang="en-US" altLang="en-US" sz="4000" baseline="30000" dirty="0">
                <a:solidFill>
                  <a:srgbClr val="FF0000"/>
                </a:solidFill>
                <a:latin typeface="Comic Sans MS" panose="030F0702030302020204" pitchFamily="66" charset="0"/>
              </a:rPr>
              <a:t>-</a:t>
            </a:r>
            <a:r>
              <a:rPr lang="en-US" altLang="en-US" sz="4000" dirty="0">
                <a:solidFill>
                  <a:srgbClr val="FF0000"/>
                </a:solidFill>
                <a:latin typeface="Comic Sans MS" panose="030F0702030302020204" pitchFamily="66" charset="0"/>
              </a:rPr>
              <a:t>   </a:t>
            </a:r>
          </a:p>
          <a:p>
            <a:pPr eaLnBrk="1" hangingPunct="1">
              <a:spcBef>
                <a:spcPct val="0"/>
              </a:spcBef>
              <a:buFontTx/>
              <a:buNone/>
              <a:defRPr/>
            </a:pPr>
            <a:endParaRPr lang="en-US" altLang="en-US" sz="4000" dirty="0">
              <a:solidFill>
                <a:srgbClr val="000099"/>
              </a:solidFill>
              <a:latin typeface="Comic Sans MS" panose="030F0702030302020204" pitchFamily="66" charset="0"/>
            </a:endParaRPr>
          </a:p>
          <a:p>
            <a:pPr eaLnBrk="1" hangingPunct="1">
              <a:spcBef>
                <a:spcPct val="0"/>
              </a:spcBef>
              <a:buFontTx/>
              <a:buNone/>
              <a:defRPr/>
            </a:pPr>
            <a:r>
              <a:rPr lang="en-US" altLang="en-US" sz="4000" dirty="0">
                <a:solidFill>
                  <a:srgbClr val="000099"/>
                </a:solidFill>
                <a:latin typeface="Comic Sans MS" panose="030F0702030302020204" pitchFamily="66" charset="0"/>
              </a:rPr>
              <a:t>½ red:  2Ag</a:t>
            </a:r>
            <a:r>
              <a:rPr lang="en-US" altLang="en-US" sz="4000" baseline="30000" dirty="0">
                <a:solidFill>
                  <a:srgbClr val="000099"/>
                </a:solidFill>
                <a:latin typeface="Comic Sans MS" panose="030F0702030302020204" pitchFamily="66" charset="0"/>
              </a:rPr>
              <a:t>+1</a:t>
            </a:r>
            <a:r>
              <a:rPr lang="en-US" altLang="en-US" sz="4000" dirty="0">
                <a:solidFill>
                  <a:srgbClr val="000099"/>
                </a:solidFill>
                <a:latin typeface="Comic Sans MS" panose="030F0702030302020204" pitchFamily="66" charset="0"/>
              </a:rPr>
              <a:t>  + 2e</a:t>
            </a:r>
            <a:r>
              <a:rPr lang="en-US" altLang="en-US" sz="4000" baseline="30000" dirty="0">
                <a:solidFill>
                  <a:srgbClr val="000099"/>
                </a:solidFill>
                <a:latin typeface="Comic Sans MS" panose="030F0702030302020204" pitchFamily="66" charset="0"/>
              </a:rPr>
              <a:t>- </a:t>
            </a:r>
            <a:r>
              <a:rPr lang="en-US" altLang="en-US" sz="4000" dirty="0">
                <a:latin typeface="Comic Sans MS" panose="030F0702030302020204" pitchFamily="66" charset="0"/>
                <a:cs typeface="Times New Roman" panose="02020603050405020304" pitchFamily="18" charset="0"/>
              </a:rPr>
              <a:t>→</a:t>
            </a:r>
            <a:r>
              <a:rPr lang="en-US" altLang="en-US" sz="4000" dirty="0">
                <a:solidFill>
                  <a:srgbClr val="000099"/>
                </a:solidFill>
                <a:latin typeface="Comic Sans MS" panose="030F0702030302020204" pitchFamily="66" charset="0"/>
              </a:rPr>
              <a:t> 2Ag °</a:t>
            </a:r>
          </a:p>
          <a:p>
            <a:pPr eaLnBrk="1" hangingPunct="1">
              <a:spcBef>
                <a:spcPct val="0"/>
              </a:spcBef>
              <a:buFontTx/>
              <a:buNone/>
              <a:defRPr/>
            </a:pPr>
            <a:endParaRPr lang="en-US" altLang="en-US" sz="4000" dirty="0">
              <a:solidFill>
                <a:srgbClr val="000099"/>
              </a:solidFill>
              <a:latin typeface="Comic Sans MS" panose="030F0702030302020204" pitchFamily="66" charset="0"/>
            </a:endParaRPr>
          </a:p>
          <a:p>
            <a:pPr eaLnBrk="1" hangingPunct="1">
              <a:spcBef>
                <a:spcPct val="0"/>
              </a:spcBef>
              <a:buFontTx/>
              <a:buNone/>
              <a:defRPr/>
            </a:pPr>
            <a:r>
              <a:rPr lang="en-US" altLang="en-US" sz="4000" dirty="0">
                <a:solidFill>
                  <a:schemeClr val="tx1">
                    <a:lumMod val="95000"/>
                    <a:lumOff val="5000"/>
                  </a:schemeClr>
                </a:solidFill>
                <a:latin typeface="Comic Sans MS" panose="030F0702030302020204" pitchFamily="66" charset="0"/>
              </a:rPr>
              <a:t>NET:    </a:t>
            </a:r>
            <a:endParaRPr lang="en-US" altLang="en-US" baseline="30000" dirty="0">
              <a:solidFill>
                <a:schemeClr val="tx1">
                  <a:lumMod val="95000"/>
                  <a:lumOff val="5000"/>
                </a:schemeClr>
              </a:solidFill>
              <a:latin typeface="Comic Sans MS" panose="030F0702030302020204" pitchFamily="66" charset="0"/>
            </a:endParaRPr>
          </a:p>
        </p:txBody>
      </p:sp>
      <p:sp>
        <p:nvSpPr>
          <p:cNvPr id="44036" name="TextBox 1"/>
          <p:cNvSpPr txBox="1">
            <a:spLocks noChangeArrowheads="1"/>
          </p:cNvSpPr>
          <p:nvPr/>
        </p:nvSpPr>
        <p:spPr bwMode="auto">
          <a:xfrm>
            <a:off x="57955" y="0"/>
            <a:ext cx="90280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latin typeface="Times New Roman" panose="02020603050405020304" pitchFamily="18" charset="0"/>
                <a:cs typeface="Times New Roman" panose="02020603050405020304" pitchFamily="18" charset="0"/>
              </a:rPr>
              <a:t>2AgNO</a:t>
            </a:r>
            <a:r>
              <a:rPr lang="en-US" altLang="en-US" baseline="-25000" dirty="0">
                <a:latin typeface="Times New Roman" panose="02020603050405020304" pitchFamily="18" charset="0"/>
                <a:cs typeface="Times New Roman" panose="02020603050405020304" pitchFamily="18" charset="0"/>
              </a:rPr>
              <a:t>3(AQ) </a:t>
            </a:r>
            <a:r>
              <a:rPr lang="en-US" altLang="en-US" dirty="0">
                <a:latin typeface="Times New Roman" panose="02020603050405020304" pitchFamily="18" charset="0"/>
                <a:cs typeface="Times New Roman" panose="02020603050405020304" pitchFamily="18" charset="0"/>
              </a:rPr>
              <a:t> + Cu</a:t>
            </a:r>
            <a:r>
              <a:rPr lang="en-US" altLang="en-US" baseline="-25000" dirty="0">
                <a:latin typeface="Times New Roman" panose="02020603050405020304" pitchFamily="18" charset="0"/>
                <a:cs typeface="Times New Roman" panose="02020603050405020304" pitchFamily="18" charset="0"/>
              </a:rPr>
              <a:t>(S) </a:t>
            </a:r>
            <a:r>
              <a:rPr lang="en-US" altLang="en-US" dirty="0">
                <a:latin typeface="Times New Roman" panose="02020603050405020304" pitchFamily="18" charset="0"/>
                <a:cs typeface="Times New Roman" panose="02020603050405020304" pitchFamily="18" charset="0"/>
              </a:rPr>
              <a:t>  →    Cu(NO</a:t>
            </a:r>
            <a:r>
              <a:rPr lang="en-US" altLang="en-US" baseline="-25000" dirty="0">
                <a:latin typeface="Times New Roman" panose="02020603050405020304" pitchFamily="18" charset="0"/>
                <a:cs typeface="Times New Roman" panose="02020603050405020304" pitchFamily="18" charset="0"/>
              </a:rPr>
              <a:t>3</a:t>
            </a:r>
            <a:r>
              <a:rPr lang="en-US" altLang="en-US" dirty="0">
                <a:latin typeface="Times New Roman" panose="02020603050405020304" pitchFamily="18" charset="0"/>
                <a:cs typeface="Times New Roman" panose="02020603050405020304" pitchFamily="18" charset="0"/>
              </a:rPr>
              <a:t>)</a:t>
            </a:r>
            <a:r>
              <a:rPr lang="en-US" altLang="en-US" baseline="-25000" dirty="0">
                <a:latin typeface="Times New Roman" panose="02020603050405020304" pitchFamily="18" charset="0"/>
                <a:cs typeface="Times New Roman" panose="02020603050405020304" pitchFamily="18" charset="0"/>
              </a:rPr>
              <a:t>2(AQ)</a:t>
            </a:r>
            <a:r>
              <a:rPr lang="en-US" altLang="en-US" dirty="0">
                <a:latin typeface="Times New Roman" panose="02020603050405020304" pitchFamily="18" charset="0"/>
                <a:cs typeface="Times New Roman" panose="02020603050405020304" pitchFamily="18" charset="0"/>
              </a:rPr>
              <a:t>  +  2Ag</a:t>
            </a:r>
            <a:r>
              <a:rPr lang="en-US" altLang="en-US" baseline="-25000" dirty="0">
                <a:latin typeface="Times New Roman" panose="02020603050405020304" pitchFamily="18" charset="0"/>
                <a:cs typeface="Times New Roman" panose="02020603050405020304" pitchFamily="18" charset="0"/>
              </a:rPr>
              <a:t>(S)</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0572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Box 4"/>
          <p:cNvSpPr txBox="1">
            <a:spLocks noChangeArrowheads="1"/>
          </p:cNvSpPr>
          <p:nvPr/>
        </p:nvSpPr>
        <p:spPr bwMode="auto">
          <a:xfrm>
            <a:off x="57955" y="990600"/>
            <a:ext cx="876300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endParaRPr lang="en-US" altLang="en-US" sz="1800" dirty="0">
              <a:solidFill>
                <a:srgbClr val="000000"/>
              </a:solidFill>
            </a:endParaRPr>
          </a:p>
          <a:p>
            <a:pPr eaLnBrk="1" hangingPunct="1">
              <a:spcBef>
                <a:spcPct val="0"/>
              </a:spcBef>
              <a:buFontTx/>
              <a:buNone/>
              <a:defRPr/>
            </a:pPr>
            <a:r>
              <a:rPr lang="en-US" altLang="en-US" sz="2400" dirty="0">
                <a:solidFill>
                  <a:srgbClr val="000099"/>
                </a:solidFill>
              </a:rPr>
              <a:t>Write the half reactions and the net ionic equation now.</a:t>
            </a:r>
          </a:p>
          <a:p>
            <a:pPr eaLnBrk="1" hangingPunct="1">
              <a:spcBef>
                <a:spcPct val="0"/>
              </a:spcBef>
              <a:buFontTx/>
              <a:buNone/>
              <a:defRPr/>
            </a:pPr>
            <a:endParaRPr lang="en-US" altLang="en-US" sz="2400" dirty="0">
              <a:solidFill>
                <a:srgbClr val="000099"/>
              </a:solidFill>
            </a:endParaRPr>
          </a:p>
          <a:p>
            <a:pPr eaLnBrk="1" hangingPunct="1">
              <a:spcBef>
                <a:spcPct val="0"/>
              </a:spcBef>
              <a:buFontTx/>
              <a:buNone/>
              <a:defRPr/>
            </a:pPr>
            <a:r>
              <a:rPr lang="en-US" altLang="en-US" sz="4000" dirty="0">
                <a:solidFill>
                  <a:srgbClr val="FF0000"/>
                </a:solidFill>
                <a:latin typeface="Comic Sans MS" panose="030F0702030302020204" pitchFamily="66" charset="0"/>
              </a:rPr>
              <a:t>½ ox:  Cu° </a:t>
            </a:r>
            <a:r>
              <a:rPr lang="en-US" altLang="en-US" sz="4000" dirty="0">
                <a:solidFill>
                  <a:srgbClr val="FF0000"/>
                </a:solidFill>
                <a:latin typeface="Comic Sans MS" panose="030F0702030302020204" pitchFamily="66" charset="0"/>
                <a:cs typeface="Times New Roman" panose="02020603050405020304" pitchFamily="18" charset="0"/>
              </a:rPr>
              <a:t>→</a:t>
            </a:r>
            <a:r>
              <a:rPr lang="en-US" altLang="en-US" sz="4000" dirty="0">
                <a:solidFill>
                  <a:srgbClr val="FF0000"/>
                </a:solidFill>
                <a:latin typeface="Comic Sans MS" panose="030F0702030302020204" pitchFamily="66" charset="0"/>
              </a:rPr>
              <a:t>  Cu</a:t>
            </a:r>
            <a:r>
              <a:rPr lang="en-US" altLang="en-US" sz="4000" baseline="30000" dirty="0">
                <a:solidFill>
                  <a:srgbClr val="FF0000"/>
                </a:solidFill>
                <a:latin typeface="Comic Sans MS" panose="030F0702030302020204" pitchFamily="66" charset="0"/>
              </a:rPr>
              <a:t>+2</a:t>
            </a:r>
            <a:r>
              <a:rPr lang="en-US" altLang="en-US" sz="4000" dirty="0">
                <a:solidFill>
                  <a:srgbClr val="FF0000"/>
                </a:solidFill>
                <a:latin typeface="Comic Sans MS" panose="030F0702030302020204" pitchFamily="66" charset="0"/>
              </a:rPr>
              <a:t>  + 2e</a:t>
            </a:r>
            <a:r>
              <a:rPr lang="en-US" altLang="en-US" sz="4000" baseline="30000" dirty="0">
                <a:solidFill>
                  <a:srgbClr val="FF0000"/>
                </a:solidFill>
                <a:latin typeface="Comic Sans MS" panose="030F0702030302020204" pitchFamily="66" charset="0"/>
              </a:rPr>
              <a:t>-</a:t>
            </a:r>
            <a:r>
              <a:rPr lang="en-US" altLang="en-US" sz="4000" dirty="0">
                <a:solidFill>
                  <a:srgbClr val="FF0000"/>
                </a:solidFill>
                <a:latin typeface="Comic Sans MS" panose="030F0702030302020204" pitchFamily="66" charset="0"/>
              </a:rPr>
              <a:t>   </a:t>
            </a:r>
          </a:p>
          <a:p>
            <a:pPr eaLnBrk="1" hangingPunct="1">
              <a:spcBef>
                <a:spcPct val="0"/>
              </a:spcBef>
              <a:buFontTx/>
              <a:buNone/>
              <a:defRPr/>
            </a:pPr>
            <a:endParaRPr lang="en-US" altLang="en-US" sz="4000" dirty="0">
              <a:solidFill>
                <a:srgbClr val="000099"/>
              </a:solidFill>
              <a:latin typeface="Comic Sans MS" panose="030F0702030302020204" pitchFamily="66" charset="0"/>
            </a:endParaRPr>
          </a:p>
          <a:p>
            <a:pPr eaLnBrk="1" hangingPunct="1">
              <a:spcBef>
                <a:spcPct val="0"/>
              </a:spcBef>
              <a:buFontTx/>
              <a:buNone/>
              <a:defRPr/>
            </a:pPr>
            <a:r>
              <a:rPr lang="en-US" altLang="en-US" sz="4000" dirty="0">
                <a:solidFill>
                  <a:srgbClr val="000099"/>
                </a:solidFill>
                <a:latin typeface="Comic Sans MS" panose="030F0702030302020204" pitchFamily="66" charset="0"/>
              </a:rPr>
              <a:t>½ red:  2Ag</a:t>
            </a:r>
            <a:r>
              <a:rPr lang="en-US" altLang="en-US" sz="4000" baseline="30000" dirty="0">
                <a:solidFill>
                  <a:srgbClr val="000099"/>
                </a:solidFill>
                <a:latin typeface="Comic Sans MS" panose="030F0702030302020204" pitchFamily="66" charset="0"/>
              </a:rPr>
              <a:t>+1</a:t>
            </a:r>
            <a:r>
              <a:rPr lang="en-US" altLang="en-US" sz="4000" dirty="0">
                <a:solidFill>
                  <a:srgbClr val="000099"/>
                </a:solidFill>
                <a:latin typeface="Comic Sans MS" panose="030F0702030302020204" pitchFamily="66" charset="0"/>
              </a:rPr>
              <a:t>  + 2e</a:t>
            </a:r>
            <a:r>
              <a:rPr lang="en-US" altLang="en-US" sz="4000" baseline="30000" dirty="0">
                <a:solidFill>
                  <a:srgbClr val="000099"/>
                </a:solidFill>
                <a:latin typeface="Comic Sans MS" panose="030F0702030302020204" pitchFamily="66" charset="0"/>
              </a:rPr>
              <a:t>- </a:t>
            </a:r>
            <a:r>
              <a:rPr lang="en-US" altLang="en-US" sz="4000" dirty="0">
                <a:latin typeface="Comic Sans MS" panose="030F0702030302020204" pitchFamily="66" charset="0"/>
                <a:cs typeface="Times New Roman" panose="02020603050405020304" pitchFamily="18" charset="0"/>
              </a:rPr>
              <a:t>→</a:t>
            </a:r>
            <a:r>
              <a:rPr lang="en-US" altLang="en-US" sz="4000" dirty="0">
                <a:solidFill>
                  <a:srgbClr val="000099"/>
                </a:solidFill>
                <a:latin typeface="Comic Sans MS" panose="030F0702030302020204" pitchFamily="66" charset="0"/>
              </a:rPr>
              <a:t> 2Ag °</a:t>
            </a:r>
          </a:p>
          <a:p>
            <a:pPr eaLnBrk="1" hangingPunct="1">
              <a:spcBef>
                <a:spcPct val="0"/>
              </a:spcBef>
              <a:buFontTx/>
              <a:buNone/>
              <a:defRPr/>
            </a:pPr>
            <a:endParaRPr lang="en-US" altLang="en-US" sz="4000" dirty="0">
              <a:solidFill>
                <a:srgbClr val="000099"/>
              </a:solidFill>
              <a:latin typeface="Comic Sans MS" panose="030F0702030302020204" pitchFamily="66" charset="0"/>
            </a:endParaRPr>
          </a:p>
          <a:p>
            <a:pPr eaLnBrk="1" hangingPunct="1">
              <a:spcBef>
                <a:spcPct val="0"/>
              </a:spcBef>
              <a:buFontTx/>
              <a:buNone/>
              <a:defRPr/>
            </a:pPr>
            <a:r>
              <a:rPr lang="en-US" altLang="en-US" sz="4000" dirty="0">
                <a:solidFill>
                  <a:schemeClr val="tx1">
                    <a:lumMod val="95000"/>
                    <a:lumOff val="5000"/>
                  </a:schemeClr>
                </a:solidFill>
                <a:latin typeface="Comic Sans MS" panose="030F0702030302020204" pitchFamily="66" charset="0"/>
              </a:rPr>
              <a:t>NET:   Cu° + 2Ag</a:t>
            </a:r>
            <a:r>
              <a:rPr lang="en-US" altLang="en-US" sz="4000" baseline="30000" dirty="0">
                <a:solidFill>
                  <a:schemeClr val="tx1">
                    <a:lumMod val="95000"/>
                    <a:lumOff val="5000"/>
                  </a:schemeClr>
                </a:solidFill>
                <a:latin typeface="Comic Sans MS" panose="030F0702030302020204" pitchFamily="66" charset="0"/>
              </a:rPr>
              <a:t>+1  </a:t>
            </a:r>
            <a:r>
              <a:rPr lang="en-US" altLang="en-US" sz="4000" dirty="0">
                <a:solidFill>
                  <a:schemeClr val="tx1">
                    <a:lumMod val="95000"/>
                    <a:lumOff val="5000"/>
                  </a:schemeClr>
                </a:solidFill>
                <a:latin typeface="Comic Sans MS" panose="030F0702030302020204" pitchFamily="66" charset="0"/>
                <a:cs typeface="Times New Roman" panose="02020603050405020304" pitchFamily="18" charset="0"/>
              </a:rPr>
              <a:t>→</a:t>
            </a:r>
            <a:r>
              <a:rPr lang="en-US" altLang="en-US" sz="4000" baseline="30000" dirty="0">
                <a:solidFill>
                  <a:schemeClr val="tx1">
                    <a:lumMod val="95000"/>
                    <a:lumOff val="5000"/>
                  </a:schemeClr>
                </a:solidFill>
                <a:latin typeface="Comic Sans MS" panose="030F0702030302020204" pitchFamily="66" charset="0"/>
              </a:rPr>
              <a:t>  </a:t>
            </a:r>
            <a:r>
              <a:rPr lang="en-US" altLang="en-US" sz="4000" dirty="0">
                <a:solidFill>
                  <a:schemeClr val="tx1">
                    <a:lumMod val="95000"/>
                    <a:lumOff val="5000"/>
                  </a:schemeClr>
                </a:solidFill>
                <a:latin typeface="Comic Sans MS" panose="030F0702030302020204" pitchFamily="66" charset="0"/>
              </a:rPr>
              <a:t>Cu</a:t>
            </a:r>
            <a:r>
              <a:rPr lang="en-US" altLang="en-US" sz="4000" baseline="30000" dirty="0">
                <a:solidFill>
                  <a:schemeClr val="tx1">
                    <a:lumMod val="95000"/>
                    <a:lumOff val="5000"/>
                  </a:schemeClr>
                </a:solidFill>
                <a:latin typeface="Comic Sans MS" panose="030F0702030302020204" pitchFamily="66" charset="0"/>
              </a:rPr>
              <a:t>+2  </a:t>
            </a:r>
            <a:r>
              <a:rPr lang="en-US" altLang="en-US" sz="4000" dirty="0">
                <a:solidFill>
                  <a:schemeClr val="tx1">
                    <a:lumMod val="95000"/>
                    <a:lumOff val="5000"/>
                  </a:schemeClr>
                </a:solidFill>
                <a:latin typeface="Comic Sans MS" panose="030F0702030302020204" pitchFamily="66" charset="0"/>
              </a:rPr>
              <a:t>+</a:t>
            </a:r>
            <a:r>
              <a:rPr lang="en-US" altLang="en-US" sz="4000" baseline="30000" dirty="0">
                <a:solidFill>
                  <a:schemeClr val="tx1">
                    <a:lumMod val="95000"/>
                    <a:lumOff val="5000"/>
                  </a:schemeClr>
                </a:solidFill>
                <a:latin typeface="Comic Sans MS" panose="030F0702030302020204" pitchFamily="66" charset="0"/>
              </a:rPr>
              <a:t> </a:t>
            </a:r>
            <a:r>
              <a:rPr lang="en-US" altLang="en-US" sz="4000" dirty="0">
                <a:solidFill>
                  <a:schemeClr val="tx1">
                    <a:lumMod val="95000"/>
                    <a:lumOff val="5000"/>
                  </a:schemeClr>
                </a:solidFill>
                <a:latin typeface="Comic Sans MS" panose="030F0702030302020204" pitchFamily="66" charset="0"/>
              </a:rPr>
              <a:t>2Ag</a:t>
            </a:r>
            <a:r>
              <a:rPr lang="en-US" altLang="en-US" sz="4000" baseline="30000" dirty="0">
                <a:solidFill>
                  <a:schemeClr val="tx1">
                    <a:lumMod val="95000"/>
                    <a:lumOff val="5000"/>
                  </a:schemeClr>
                </a:solidFill>
                <a:latin typeface="Comic Sans MS" panose="030F0702030302020204" pitchFamily="66" charset="0"/>
              </a:rPr>
              <a:t>+1</a:t>
            </a:r>
            <a:endParaRPr lang="en-US" altLang="en-US" baseline="30000" dirty="0">
              <a:solidFill>
                <a:schemeClr val="tx1">
                  <a:lumMod val="95000"/>
                  <a:lumOff val="5000"/>
                </a:schemeClr>
              </a:solidFill>
              <a:latin typeface="Comic Sans MS" panose="030F0702030302020204" pitchFamily="66" charset="0"/>
            </a:endParaRPr>
          </a:p>
        </p:txBody>
      </p:sp>
      <p:sp>
        <p:nvSpPr>
          <p:cNvPr id="44036" name="TextBox 1"/>
          <p:cNvSpPr txBox="1">
            <a:spLocks noChangeArrowheads="1"/>
          </p:cNvSpPr>
          <p:nvPr/>
        </p:nvSpPr>
        <p:spPr bwMode="auto">
          <a:xfrm>
            <a:off x="57955" y="0"/>
            <a:ext cx="90280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latin typeface="Times New Roman" panose="02020603050405020304" pitchFamily="18" charset="0"/>
                <a:cs typeface="Times New Roman" panose="02020603050405020304" pitchFamily="18" charset="0"/>
              </a:rPr>
              <a:t>2AgNO</a:t>
            </a:r>
            <a:r>
              <a:rPr lang="en-US" altLang="en-US" baseline="-25000" dirty="0">
                <a:latin typeface="Times New Roman" panose="02020603050405020304" pitchFamily="18" charset="0"/>
                <a:cs typeface="Times New Roman" panose="02020603050405020304" pitchFamily="18" charset="0"/>
              </a:rPr>
              <a:t>3(AQ) </a:t>
            </a:r>
            <a:r>
              <a:rPr lang="en-US" altLang="en-US" dirty="0">
                <a:latin typeface="Times New Roman" panose="02020603050405020304" pitchFamily="18" charset="0"/>
                <a:cs typeface="Times New Roman" panose="02020603050405020304" pitchFamily="18" charset="0"/>
              </a:rPr>
              <a:t> + Cu</a:t>
            </a:r>
            <a:r>
              <a:rPr lang="en-US" altLang="en-US" baseline="-25000" dirty="0">
                <a:latin typeface="Times New Roman" panose="02020603050405020304" pitchFamily="18" charset="0"/>
                <a:cs typeface="Times New Roman" panose="02020603050405020304" pitchFamily="18" charset="0"/>
              </a:rPr>
              <a:t>(S) </a:t>
            </a:r>
            <a:r>
              <a:rPr lang="en-US" altLang="en-US" dirty="0">
                <a:latin typeface="Times New Roman" panose="02020603050405020304" pitchFamily="18" charset="0"/>
                <a:cs typeface="Times New Roman" panose="02020603050405020304" pitchFamily="18" charset="0"/>
              </a:rPr>
              <a:t>  →    Cu(NO</a:t>
            </a:r>
            <a:r>
              <a:rPr lang="en-US" altLang="en-US" baseline="-25000" dirty="0">
                <a:latin typeface="Times New Roman" panose="02020603050405020304" pitchFamily="18" charset="0"/>
                <a:cs typeface="Times New Roman" panose="02020603050405020304" pitchFamily="18" charset="0"/>
              </a:rPr>
              <a:t>3</a:t>
            </a:r>
            <a:r>
              <a:rPr lang="en-US" altLang="en-US" dirty="0">
                <a:latin typeface="Times New Roman" panose="02020603050405020304" pitchFamily="18" charset="0"/>
                <a:cs typeface="Times New Roman" panose="02020603050405020304" pitchFamily="18" charset="0"/>
              </a:rPr>
              <a:t>)</a:t>
            </a:r>
            <a:r>
              <a:rPr lang="en-US" altLang="en-US" baseline="-25000" dirty="0">
                <a:latin typeface="Times New Roman" panose="02020603050405020304" pitchFamily="18" charset="0"/>
                <a:cs typeface="Times New Roman" panose="02020603050405020304" pitchFamily="18" charset="0"/>
              </a:rPr>
              <a:t>2(AQ)</a:t>
            </a:r>
            <a:r>
              <a:rPr lang="en-US" altLang="en-US" dirty="0">
                <a:latin typeface="Times New Roman" panose="02020603050405020304" pitchFamily="18" charset="0"/>
                <a:cs typeface="Times New Roman" panose="02020603050405020304" pitchFamily="18" charset="0"/>
              </a:rPr>
              <a:t>  +  2Ag</a:t>
            </a:r>
            <a:r>
              <a:rPr lang="en-US" altLang="en-US" baseline="-25000" dirty="0">
                <a:latin typeface="Times New Roman" panose="02020603050405020304" pitchFamily="18" charset="0"/>
                <a:cs typeface="Times New Roman" panose="02020603050405020304" pitchFamily="18" charset="0"/>
              </a:rPr>
              <a:t>(S)</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94319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0" y="42863"/>
            <a:ext cx="91440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dirty="0">
                <a:solidFill>
                  <a:srgbClr val="000000"/>
                </a:solidFill>
              </a:rPr>
              <a:t>37.  A battery is a voltaic cell.  </a:t>
            </a:r>
            <a:br>
              <a:rPr lang="en-US" altLang="en-US" sz="2800" dirty="0">
                <a:solidFill>
                  <a:srgbClr val="000000"/>
                </a:solidFill>
              </a:rPr>
            </a:br>
            <a:endParaRPr lang="en-US" altLang="en-US" sz="2800" dirty="0">
              <a:solidFill>
                <a:srgbClr val="000000"/>
              </a:solidFill>
            </a:endParaRPr>
          </a:p>
          <a:p>
            <a:pPr eaLnBrk="1" hangingPunct="1">
              <a:spcBef>
                <a:spcPct val="0"/>
              </a:spcBef>
              <a:buFontTx/>
              <a:buNone/>
            </a:pPr>
            <a:r>
              <a:rPr lang="en-US" altLang="en-US" sz="2800" dirty="0">
                <a:solidFill>
                  <a:srgbClr val="000000"/>
                </a:solidFill>
              </a:rPr>
              <a:t>38.  Batteries  spontaneously produces electricity.  </a:t>
            </a:r>
            <a:br>
              <a:rPr lang="en-US" altLang="en-US" sz="2800" dirty="0">
                <a:solidFill>
                  <a:srgbClr val="000000"/>
                </a:solidFill>
              </a:rPr>
            </a:br>
            <a:r>
              <a:rPr lang="en-US" altLang="en-US" sz="2800" dirty="0">
                <a:solidFill>
                  <a:srgbClr val="000000"/>
                </a:solidFill>
              </a:rPr>
              <a:t>        Electricity is the flow of electrons, which can do work –  </a:t>
            </a:r>
            <a:br>
              <a:rPr lang="en-US" altLang="en-US" sz="2800" dirty="0">
                <a:solidFill>
                  <a:srgbClr val="000000"/>
                </a:solidFill>
              </a:rPr>
            </a:br>
            <a:r>
              <a:rPr lang="en-US" altLang="en-US" sz="2800" dirty="0">
                <a:solidFill>
                  <a:srgbClr val="000000"/>
                </a:solidFill>
              </a:rPr>
              <a:t>        like light up your bulb, or start your car, or what ever.  </a:t>
            </a:r>
          </a:p>
          <a:p>
            <a:pPr eaLnBrk="1" hangingPunct="1">
              <a:spcBef>
                <a:spcPct val="0"/>
              </a:spcBef>
              <a:buFontTx/>
              <a:buNone/>
            </a:pPr>
            <a:endParaRPr lang="en-US" altLang="en-US" sz="2800" dirty="0">
              <a:solidFill>
                <a:srgbClr val="000000"/>
              </a:solidFill>
            </a:endParaRPr>
          </a:p>
          <a:p>
            <a:pPr eaLnBrk="1" hangingPunct="1">
              <a:spcBef>
                <a:spcPct val="0"/>
              </a:spcBef>
              <a:buFontTx/>
              <a:buNone/>
            </a:pPr>
            <a:r>
              <a:rPr lang="en-US" altLang="en-US" sz="2800" dirty="0">
                <a:solidFill>
                  <a:srgbClr val="000000"/>
                </a:solidFill>
              </a:rPr>
              <a:t>Batteries are cute, and neatly packaged, but to learn how they work we sort of have to take them apart to see the details.</a:t>
            </a:r>
          </a:p>
          <a:p>
            <a:pPr eaLnBrk="1" hangingPunct="1">
              <a:spcBef>
                <a:spcPct val="0"/>
              </a:spcBef>
              <a:buFontTx/>
              <a:buNone/>
            </a:pPr>
            <a:endParaRPr lang="en-US" altLang="en-US" sz="1800" dirty="0">
              <a:solidFill>
                <a:srgbClr val="000000"/>
              </a:solidFill>
            </a:endParaRPr>
          </a:p>
          <a:p>
            <a:pPr eaLnBrk="1" hangingPunct="1">
              <a:spcBef>
                <a:spcPct val="0"/>
              </a:spcBef>
              <a:buFontTx/>
              <a:buNone/>
            </a:pPr>
            <a:r>
              <a:rPr lang="en-US" altLang="en-US" sz="1800" dirty="0">
                <a:solidFill>
                  <a:srgbClr val="000000"/>
                </a:solidFill>
              </a:rPr>
              <a:t> </a:t>
            </a:r>
          </a:p>
          <a:p>
            <a:pPr eaLnBrk="1" hangingPunct="1">
              <a:spcBef>
                <a:spcPct val="0"/>
              </a:spcBef>
              <a:buFontTx/>
              <a:buNone/>
            </a:pPr>
            <a:endParaRPr lang="en-US" altLang="en-US" sz="1800" dirty="0">
              <a:solidFill>
                <a:srgbClr val="000000"/>
              </a:solidFill>
            </a:endParaRPr>
          </a:p>
          <a:p>
            <a:pPr eaLnBrk="1" hangingPunct="1">
              <a:spcBef>
                <a:spcPct val="0"/>
              </a:spcBef>
              <a:buFontTx/>
              <a:buNone/>
            </a:pPr>
            <a:endParaRPr lang="en-US" altLang="en-US" sz="1800" dirty="0">
              <a:solidFill>
                <a:srgbClr val="000000"/>
              </a:solidFill>
            </a:endParaRPr>
          </a:p>
        </p:txBody>
      </p:sp>
      <p:pic>
        <p:nvPicPr>
          <p:cNvPr id="45059" name="Picture 2" descr="http://images.mylot.com/userImages/images/postphotos/23859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267200"/>
            <a:ext cx="21717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0" name="Picture 4" descr="http://www.unofficialbmw.com/images/battery/diehard_grp4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098925"/>
            <a:ext cx="2759075"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2"/>
          <p:cNvSpPr>
            <a:spLocks noChangeShapeType="1"/>
          </p:cNvSpPr>
          <p:nvPr/>
        </p:nvSpPr>
        <p:spPr bwMode="auto">
          <a:xfrm>
            <a:off x="1116013" y="13985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83" name="Line 3"/>
          <p:cNvSpPr>
            <a:spLocks noChangeShapeType="1"/>
          </p:cNvSpPr>
          <p:nvPr/>
        </p:nvSpPr>
        <p:spPr bwMode="auto">
          <a:xfrm>
            <a:off x="2784475" y="13985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84" name="Line 4"/>
          <p:cNvSpPr>
            <a:spLocks noChangeShapeType="1"/>
          </p:cNvSpPr>
          <p:nvPr/>
        </p:nvSpPr>
        <p:spPr bwMode="auto">
          <a:xfrm>
            <a:off x="5940425" y="13985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85" name="Line 5"/>
          <p:cNvSpPr>
            <a:spLocks noChangeShapeType="1"/>
          </p:cNvSpPr>
          <p:nvPr/>
        </p:nvSpPr>
        <p:spPr bwMode="auto">
          <a:xfrm>
            <a:off x="7608888" y="13985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86" name="Line 6"/>
          <p:cNvSpPr>
            <a:spLocks noChangeShapeType="1"/>
          </p:cNvSpPr>
          <p:nvPr/>
        </p:nvSpPr>
        <p:spPr bwMode="auto">
          <a:xfrm>
            <a:off x="1143000" y="35814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87" name="Line 7"/>
          <p:cNvSpPr>
            <a:spLocks noChangeShapeType="1"/>
          </p:cNvSpPr>
          <p:nvPr/>
        </p:nvSpPr>
        <p:spPr bwMode="auto">
          <a:xfrm>
            <a:off x="5943600" y="35814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88" name="Rectangle 8"/>
          <p:cNvSpPr>
            <a:spLocks noChangeArrowheads="1"/>
          </p:cNvSpPr>
          <p:nvPr/>
        </p:nvSpPr>
        <p:spPr bwMode="auto">
          <a:xfrm>
            <a:off x="1333500" y="7810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6089" name="Rectangle 9"/>
          <p:cNvSpPr>
            <a:spLocks noChangeArrowheads="1"/>
          </p:cNvSpPr>
          <p:nvPr/>
        </p:nvSpPr>
        <p:spPr bwMode="auto">
          <a:xfrm>
            <a:off x="7162800" y="7810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6090" name="Oval 10"/>
          <p:cNvSpPr>
            <a:spLocks noChangeArrowheads="1"/>
          </p:cNvSpPr>
          <p:nvPr/>
        </p:nvSpPr>
        <p:spPr bwMode="auto">
          <a:xfrm>
            <a:off x="2247900" y="17414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6091" name="Oval 11"/>
          <p:cNvSpPr>
            <a:spLocks noChangeArrowheads="1"/>
          </p:cNvSpPr>
          <p:nvPr/>
        </p:nvSpPr>
        <p:spPr bwMode="auto">
          <a:xfrm>
            <a:off x="6019800" y="17414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6092" name="Line 12"/>
          <p:cNvSpPr>
            <a:spLocks noChangeShapeType="1"/>
          </p:cNvSpPr>
          <p:nvPr/>
        </p:nvSpPr>
        <p:spPr bwMode="auto">
          <a:xfrm flipV="1">
            <a:off x="2247900" y="7810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93" name="Line 13"/>
          <p:cNvSpPr>
            <a:spLocks noChangeShapeType="1"/>
          </p:cNvSpPr>
          <p:nvPr/>
        </p:nvSpPr>
        <p:spPr bwMode="auto">
          <a:xfrm flipV="1">
            <a:off x="6362700" y="7810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94" name="Line 14"/>
          <p:cNvSpPr>
            <a:spLocks noChangeShapeType="1"/>
          </p:cNvSpPr>
          <p:nvPr/>
        </p:nvSpPr>
        <p:spPr bwMode="auto">
          <a:xfrm flipH="1" flipV="1">
            <a:off x="6019800" y="11128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95" name="Line 15"/>
          <p:cNvSpPr>
            <a:spLocks noChangeShapeType="1"/>
          </p:cNvSpPr>
          <p:nvPr/>
        </p:nvSpPr>
        <p:spPr bwMode="auto">
          <a:xfrm flipH="1">
            <a:off x="2247900" y="7810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96" name="Line 16"/>
          <p:cNvSpPr>
            <a:spLocks noChangeShapeType="1"/>
          </p:cNvSpPr>
          <p:nvPr/>
        </p:nvSpPr>
        <p:spPr bwMode="auto">
          <a:xfrm flipH="1" flipV="1">
            <a:off x="2601913" y="11128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97" name="Line 17"/>
          <p:cNvSpPr>
            <a:spLocks noChangeShapeType="1"/>
          </p:cNvSpPr>
          <p:nvPr/>
        </p:nvSpPr>
        <p:spPr bwMode="auto">
          <a:xfrm>
            <a:off x="2601913" y="11128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98" name="Line 18"/>
          <p:cNvSpPr>
            <a:spLocks noChangeShapeType="1"/>
          </p:cNvSpPr>
          <p:nvPr/>
        </p:nvSpPr>
        <p:spPr bwMode="auto">
          <a:xfrm>
            <a:off x="5940425" y="15128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099" name="Line 19"/>
          <p:cNvSpPr>
            <a:spLocks noChangeShapeType="1"/>
          </p:cNvSpPr>
          <p:nvPr/>
        </p:nvSpPr>
        <p:spPr bwMode="auto">
          <a:xfrm>
            <a:off x="6362700" y="14557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0" name="Line 20"/>
          <p:cNvSpPr>
            <a:spLocks noChangeShapeType="1"/>
          </p:cNvSpPr>
          <p:nvPr/>
        </p:nvSpPr>
        <p:spPr bwMode="auto">
          <a:xfrm flipV="1">
            <a:off x="6819900" y="14557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1" name="Line 21"/>
          <p:cNvSpPr>
            <a:spLocks noChangeShapeType="1"/>
          </p:cNvSpPr>
          <p:nvPr/>
        </p:nvSpPr>
        <p:spPr bwMode="auto">
          <a:xfrm>
            <a:off x="7448550" y="14557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2" name="Line 22"/>
          <p:cNvSpPr>
            <a:spLocks noChangeShapeType="1"/>
          </p:cNvSpPr>
          <p:nvPr/>
        </p:nvSpPr>
        <p:spPr bwMode="auto">
          <a:xfrm>
            <a:off x="1116013" y="15128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3" name="Line 23"/>
          <p:cNvSpPr>
            <a:spLocks noChangeShapeType="1"/>
          </p:cNvSpPr>
          <p:nvPr/>
        </p:nvSpPr>
        <p:spPr bwMode="auto">
          <a:xfrm flipV="1">
            <a:off x="1619250" y="15128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4" name="Line 24"/>
          <p:cNvSpPr>
            <a:spLocks noChangeShapeType="1"/>
          </p:cNvSpPr>
          <p:nvPr/>
        </p:nvSpPr>
        <p:spPr bwMode="auto">
          <a:xfrm>
            <a:off x="1962150" y="15128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5" name="Line 25"/>
          <p:cNvSpPr>
            <a:spLocks noChangeShapeType="1"/>
          </p:cNvSpPr>
          <p:nvPr/>
        </p:nvSpPr>
        <p:spPr bwMode="auto">
          <a:xfrm flipV="1">
            <a:off x="2601913" y="15700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6" name="Line 26"/>
          <p:cNvSpPr>
            <a:spLocks noChangeShapeType="1"/>
          </p:cNvSpPr>
          <p:nvPr/>
        </p:nvSpPr>
        <p:spPr bwMode="auto">
          <a:xfrm flipV="1">
            <a:off x="1447800" y="3810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7" name="Line 27"/>
          <p:cNvSpPr>
            <a:spLocks noChangeShapeType="1"/>
          </p:cNvSpPr>
          <p:nvPr/>
        </p:nvSpPr>
        <p:spPr bwMode="auto">
          <a:xfrm flipV="1">
            <a:off x="7277100" y="3810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8" name="Line 28"/>
          <p:cNvSpPr>
            <a:spLocks noChangeShapeType="1"/>
          </p:cNvSpPr>
          <p:nvPr/>
        </p:nvSpPr>
        <p:spPr bwMode="auto">
          <a:xfrm>
            <a:off x="1447800" y="3810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109" name="Oval 29"/>
          <p:cNvSpPr>
            <a:spLocks noChangeArrowheads="1"/>
          </p:cNvSpPr>
          <p:nvPr/>
        </p:nvSpPr>
        <p:spPr bwMode="auto">
          <a:xfrm>
            <a:off x="4019550" y="1698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6110" name="Text Box 30"/>
          <p:cNvSpPr txBox="1">
            <a:spLocks noChangeArrowheads="1"/>
          </p:cNvSpPr>
          <p:nvPr/>
        </p:nvSpPr>
        <p:spPr bwMode="auto">
          <a:xfrm>
            <a:off x="4133850" y="3127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9247" name="TextBox 32"/>
          <p:cNvSpPr txBox="1">
            <a:spLocks noChangeArrowheads="1"/>
          </p:cNvSpPr>
          <p:nvPr/>
        </p:nvSpPr>
        <p:spPr bwMode="auto">
          <a:xfrm>
            <a:off x="0" y="4549775"/>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400" dirty="0">
                <a:solidFill>
                  <a:schemeClr val="tx1">
                    <a:lumMod val="95000"/>
                    <a:lumOff val="5000"/>
                  </a:schemeClr>
                </a:solidFill>
                <a:latin typeface="Times New Roman" panose="02020603050405020304" pitchFamily="18" charset="0"/>
                <a:cs typeface="Times New Roman" panose="02020603050405020304" pitchFamily="18" charset="0"/>
              </a:rPr>
              <a:t>We’re going to label this now.  It shows two beakers of solution, with a piece of metal in each one, connected by a wire.  There’s also a glass tube with a solution in it connecting the 2 solutions, with cotton balls clogging the ends. At top is a bulb, which would light up if electricity goes through the wire. </a:t>
            </a:r>
            <a:r>
              <a:rPr lang="en-US" altLang="en-US" sz="2400" dirty="0">
                <a:solidFill>
                  <a:srgbClr val="FF0000"/>
                </a:solidFill>
                <a:latin typeface="Times New Roman" panose="02020603050405020304" pitchFamily="18" charset="0"/>
                <a:cs typeface="Times New Roman" panose="02020603050405020304" pitchFamily="18" charset="0"/>
              </a:rPr>
              <a:t> </a:t>
            </a:r>
          </a:p>
        </p:txBody>
      </p:sp>
      <p:sp>
        <p:nvSpPr>
          <p:cNvPr id="2" name="Cloud Callout 1"/>
          <p:cNvSpPr/>
          <p:nvPr/>
        </p:nvSpPr>
        <p:spPr>
          <a:xfrm rot="15260498">
            <a:off x="2248693" y="1447007"/>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3" name="Cloud Callout 32"/>
          <p:cNvSpPr/>
          <p:nvPr/>
        </p:nvSpPr>
        <p:spPr>
          <a:xfrm rot="15260498">
            <a:off x="6011069" y="14263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TextBox 2"/>
          <p:cNvSpPr txBox="1"/>
          <p:nvPr/>
        </p:nvSpPr>
        <p:spPr>
          <a:xfrm>
            <a:off x="0" y="169863"/>
            <a:ext cx="609600" cy="369332"/>
          </a:xfrm>
          <a:prstGeom prst="rect">
            <a:avLst/>
          </a:prstGeom>
          <a:noFill/>
        </p:spPr>
        <p:txBody>
          <a:bodyPr wrap="square" rtlCol="0">
            <a:spAutoFit/>
          </a:bodyPr>
          <a:lstStyle/>
          <a:p>
            <a:r>
              <a:rPr lang="en-US" dirty="0"/>
              <a:t>39</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2"/>
          <p:cNvSpPr>
            <a:spLocks noChangeShapeType="1"/>
          </p:cNvSpPr>
          <p:nvPr/>
        </p:nvSpPr>
        <p:spPr bwMode="auto">
          <a:xfrm>
            <a:off x="1039813" y="20843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1" name="Line 3"/>
          <p:cNvSpPr>
            <a:spLocks noChangeShapeType="1"/>
          </p:cNvSpPr>
          <p:nvPr/>
        </p:nvSpPr>
        <p:spPr bwMode="auto">
          <a:xfrm>
            <a:off x="2708275" y="20843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2" name="Line 4"/>
          <p:cNvSpPr>
            <a:spLocks noChangeShapeType="1"/>
          </p:cNvSpPr>
          <p:nvPr/>
        </p:nvSpPr>
        <p:spPr bwMode="auto">
          <a:xfrm>
            <a:off x="5864225" y="20843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3" name="Line 5"/>
          <p:cNvSpPr>
            <a:spLocks noChangeShapeType="1"/>
          </p:cNvSpPr>
          <p:nvPr/>
        </p:nvSpPr>
        <p:spPr bwMode="auto">
          <a:xfrm>
            <a:off x="7532688" y="20843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4" name="Line 6"/>
          <p:cNvSpPr>
            <a:spLocks noChangeShapeType="1"/>
          </p:cNvSpPr>
          <p:nvPr/>
        </p:nvSpPr>
        <p:spPr bwMode="auto">
          <a:xfrm>
            <a:off x="1066800" y="42672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5" name="Line 7"/>
          <p:cNvSpPr>
            <a:spLocks noChangeShapeType="1"/>
          </p:cNvSpPr>
          <p:nvPr/>
        </p:nvSpPr>
        <p:spPr bwMode="auto">
          <a:xfrm>
            <a:off x="5867400" y="42672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6" name="Rectangle 8"/>
          <p:cNvSpPr>
            <a:spLocks noChangeArrowheads="1"/>
          </p:cNvSpPr>
          <p:nvPr/>
        </p:nvSpPr>
        <p:spPr bwMode="auto">
          <a:xfrm>
            <a:off x="1257300" y="14668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37" name="Rectangle 9"/>
          <p:cNvSpPr>
            <a:spLocks noChangeArrowheads="1"/>
          </p:cNvSpPr>
          <p:nvPr/>
        </p:nvSpPr>
        <p:spPr bwMode="auto">
          <a:xfrm>
            <a:off x="7086600" y="14668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38" name="Oval 10"/>
          <p:cNvSpPr>
            <a:spLocks noChangeArrowheads="1"/>
          </p:cNvSpPr>
          <p:nvPr/>
        </p:nvSpPr>
        <p:spPr bwMode="auto">
          <a:xfrm>
            <a:off x="2171700" y="24272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39" name="Oval 11"/>
          <p:cNvSpPr>
            <a:spLocks noChangeArrowheads="1"/>
          </p:cNvSpPr>
          <p:nvPr/>
        </p:nvSpPr>
        <p:spPr bwMode="auto">
          <a:xfrm>
            <a:off x="5943600" y="24272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40" name="Line 12"/>
          <p:cNvSpPr>
            <a:spLocks noChangeShapeType="1"/>
          </p:cNvSpPr>
          <p:nvPr/>
        </p:nvSpPr>
        <p:spPr bwMode="auto">
          <a:xfrm flipV="1">
            <a:off x="2171700" y="14668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1" name="Line 13"/>
          <p:cNvSpPr>
            <a:spLocks noChangeShapeType="1"/>
          </p:cNvSpPr>
          <p:nvPr/>
        </p:nvSpPr>
        <p:spPr bwMode="auto">
          <a:xfrm flipV="1">
            <a:off x="6286500" y="14668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2" name="Line 14"/>
          <p:cNvSpPr>
            <a:spLocks noChangeShapeType="1"/>
          </p:cNvSpPr>
          <p:nvPr/>
        </p:nvSpPr>
        <p:spPr bwMode="auto">
          <a:xfrm flipH="1" flipV="1">
            <a:off x="5943600" y="17986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3" name="Line 15"/>
          <p:cNvSpPr>
            <a:spLocks noChangeShapeType="1"/>
          </p:cNvSpPr>
          <p:nvPr/>
        </p:nvSpPr>
        <p:spPr bwMode="auto">
          <a:xfrm flipH="1">
            <a:off x="2171700" y="14668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4" name="Line 16"/>
          <p:cNvSpPr>
            <a:spLocks noChangeShapeType="1"/>
          </p:cNvSpPr>
          <p:nvPr/>
        </p:nvSpPr>
        <p:spPr bwMode="auto">
          <a:xfrm flipH="1" flipV="1">
            <a:off x="2525713" y="17986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5" name="Line 17"/>
          <p:cNvSpPr>
            <a:spLocks noChangeShapeType="1"/>
          </p:cNvSpPr>
          <p:nvPr/>
        </p:nvSpPr>
        <p:spPr bwMode="auto">
          <a:xfrm>
            <a:off x="2525713" y="17986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6" name="Line 18"/>
          <p:cNvSpPr>
            <a:spLocks noChangeShapeType="1"/>
          </p:cNvSpPr>
          <p:nvPr/>
        </p:nvSpPr>
        <p:spPr bwMode="auto">
          <a:xfrm>
            <a:off x="5864225" y="21986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7" name="Line 19"/>
          <p:cNvSpPr>
            <a:spLocks noChangeShapeType="1"/>
          </p:cNvSpPr>
          <p:nvPr/>
        </p:nvSpPr>
        <p:spPr bwMode="auto">
          <a:xfrm>
            <a:off x="6286500" y="21415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8" name="Line 20"/>
          <p:cNvSpPr>
            <a:spLocks noChangeShapeType="1"/>
          </p:cNvSpPr>
          <p:nvPr/>
        </p:nvSpPr>
        <p:spPr bwMode="auto">
          <a:xfrm flipV="1">
            <a:off x="6743700" y="21415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9" name="Line 21"/>
          <p:cNvSpPr>
            <a:spLocks noChangeShapeType="1"/>
          </p:cNvSpPr>
          <p:nvPr/>
        </p:nvSpPr>
        <p:spPr bwMode="auto">
          <a:xfrm>
            <a:off x="7372350" y="21415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0" name="Line 22"/>
          <p:cNvSpPr>
            <a:spLocks noChangeShapeType="1"/>
          </p:cNvSpPr>
          <p:nvPr/>
        </p:nvSpPr>
        <p:spPr bwMode="auto">
          <a:xfrm>
            <a:off x="1039813" y="21986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1" name="Line 23"/>
          <p:cNvSpPr>
            <a:spLocks noChangeShapeType="1"/>
          </p:cNvSpPr>
          <p:nvPr/>
        </p:nvSpPr>
        <p:spPr bwMode="auto">
          <a:xfrm flipV="1">
            <a:off x="1543050" y="21986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2" name="Line 24"/>
          <p:cNvSpPr>
            <a:spLocks noChangeShapeType="1"/>
          </p:cNvSpPr>
          <p:nvPr/>
        </p:nvSpPr>
        <p:spPr bwMode="auto">
          <a:xfrm>
            <a:off x="1885950" y="21986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3" name="Line 25"/>
          <p:cNvSpPr>
            <a:spLocks noChangeShapeType="1"/>
          </p:cNvSpPr>
          <p:nvPr/>
        </p:nvSpPr>
        <p:spPr bwMode="auto">
          <a:xfrm flipV="1">
            <a:off x="2525713" y="22558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4" name="Line 26"/>
          <p:cNvSpPr>
            <a:spLocks noChangeShapeType="1"/>
          </p:cNvSpPr>
          <p:nvPr/>
        </p:nvSpPr>
        <p:spPr bwMode="auto">
          <a:xfrm flipV="1">
            <a:off x="1371600" y="10668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5" name="Line 27"/>
          <p:cNvSpPr>
            <a:spLocks noChangeShapeType="1"/>
          </p:cNvSpPr>
          <p:nvPr/>
        </p:nvSpPr>
        <p:spPr bwMode="auto">
          <a:xfrm flipV="1">
            <a:off x="7200900" y="10668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6" name="Line 28"/>
          <p:cNvSpPr>
            <a:spLocks noChangeShapeType="1"/>
          </p:cNvSpPr>
          <p:nvPr/>
        </p:nvSpPr>
        <p:spPr bwMode="auto">
          <a:xfrm>
            <a:off x="1371600" y="10668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7" name="Oval 29"/>
          <p:cNvSpPr>
            <a:spLocks noChangeArrowheads="1"/>
          </p:cNvSpPr>
          <p:nvPr/>
        </p:nvSpPr>
        <p:spPr bwMode="auto">
          <a:xfrm>
            <a:off x="3943350" y="8556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58" name="Text Box 30"/>
          <p:cNvSpPr txBox="1">
            <a:spLocks noChangeArrowheads="1"/>
          </p:cNvSpPr>
          <p:nvPr/>
        </p:nvSpPr>
        <p:spPr bwMode="auto">
          <a:xfrm>
            <a:off x="4057650" y="9985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48159" name="TextBox 31"/>
          <p:cNvSpPr txBox="1">
            <a:spLocks noChangeArrowheads="1"/>
          </p:cNvSpPr>
          <p:nvPr/>
        </p:nvSpPr>
        <p:spPr bwMode="auto">
          <a:xfrm>
            <a:off x="1219200" y="4343400"/>
            <a:ext cx="1447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ZnSO</a:t>
            </a:r>
            <a:r>
              <a:rPr lang="en-US" altLang="en-US" sz="2000" baseline="-25000" dirty="0">
                <a:solidFill>
                  <a:srgbClr val="000000"/>
                </a:solidFill>
                <a:latin typeface="Times New Roman" panose="02020603050405020304" pitchFamily="18" charset="0"/>
                <a:cs typeface="Times New Roman" panose="02020603050405020304" pitchFamily="18" charset="0"/>
              </a:rPr>
              <a:t>4(AQ)</a:t>
            </a:r>
          </a:p>
        </p:txBody>
      </p:sp>
      <p:sp>
        <p:nvSpPr>
          <p:cNvPr id="48160" name="TextBox 33"/>
          <p:cNvSpPr txBox="1">
            <a:spLocks noChangeArrowheads="1"/>
          </p:cNvSpPr>
          <p:nvPr/>
        </p:nvSpPr>
        <p:spPr bwMode="auto">
          <a:xfrm>
            <a:off x="6019800" y="4343400"/>
            <a:ext cx="1447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CuBr</a:t>
            </a:r>
            <a:r>
              <a:rPr lang="en-US" altLang="en-US" sz="2000" baseline="-25000" dirty="0">
                <a:solidFill>
                  <a:srgbClr val="000000"/>
                </a:solidFill>
                <a:latin typeface="Times New Roman" panose="02020603050405020304" pitchFamily="18" charset="0"/>
                <a:cs typeface="Times New Roman" panose="02020603050405020304" pitchFamily="18" charset="0"/>
              </a:rPr>
              <a:t>2(AQ)</a:t>
            </a:r>
          </a:p>
        </p:txBody>
      </p:sp>
      <p:sp>
        <p:nvSpPr>
          <p:cNvPr id="48161" name="TextBox 34"/>
          <p:cNvSpPr txBox="1">
            <a:spLocks noChangeArrowheads="1"/>
          </p:cNvSpPr>
          <p:nvPr/>
        </p:nvSpPr>
        <p:spPr bwMode="auto">
          <a:xfrm>
            <a:off x="1219200" y="29718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Zn</a:t>
            </a:r>
          </a:p>
        </p:txBody>
      </p:sp>
      <p:sp>
        <p:nvSpPr>
          <p:cNvPr id="48162" name="TextBox 35"/>
          <p:cNvSpPr txBox="1">
            <a:spLocks noChangeArrowheads="1"/>
          </p:cNvSpPr>
          <p:nvPr/>
        </p:nvSpPr>
        <p:spPr bwMode="auto">
          <a:xfrm>
            <a:off x="7010400" y="30480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 Cu</a:t>
            </a:r>
          </a:p>
        </p:txBody>
      </p:sp>
      <p:sp>
        <p:nvSpPr>
          <p:cNvPr id="48163" name="TextBox 36"/>
          <p:cNvSpPr txBox="1">
            <a:spLocks noChangeArrowheads="1"/>
          </p:cNvSpPr>
          <p:nvPr/>
        </p:nvSpPr>
        <p:spPr bwMode="auto">
          <a:xfrm>
            <a:off x="3505200" y="1828800"/>
            <a:ext cx="152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FF0000"/>
                </a:solidFill>
                <a:latin typeface="Times New Roman" panose="02020603050405020304" pitchFamily="18" charset="0"/>
                <a:cs typeface="Times New Roman" panose="02020603050405020304" pitchFamily="18" charset="0"/>
              </a:rPr>
              <a:t>(Salt bridge)</a:t>
            </a:r>
          </a:p>
        </p:txBody>
      </p:sp>
      <p:sp>
        <p:nvSpPr>
          <p:cNvPr id="48164" name="TextBox 37"/>
          <p:cNvSpPr txBox="1">
            <a:spLocks noChangeArrowheads="1"/>
          </p:cNvSpPr>
          <p:nvPr/>
        </p:nvSpPr>
        <p:spPr bwMode="auto">
          <a:xfrm>
            <a:off x="3276600" y="14478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err="1">
                <a:solidFill>
                  <a:srgbClr val="FF0000"/>
                </a:solidFill>
                <a:latin typeface="Times New Roman" panose="02020603050405020304" pitchFamily="18" charset="0"/>
                <a:cs typeface="Times New Roman" panose="02020603050405020304" pitchFamily="18" charset="0"/>
              </a:rPr>
              <a:t>KCl</a:t>
            </a:r>
            <a:r>
              <a:rPr lang="en-US" altLang="en-US" sz="1800" b="1" baseline="-25000" dirty="0">
                <a:solidFill>
                  <a:srgbClr val="FF0000"/>
                </a:solidFill>
                <a:latin typeface="Times New Roman" panose="02020603050405020304" pitchFamily="18" charset="0"/>
                <a:cs typeface="Times New Roman" panose="02020603050405020304" pitchFamily="18" charset="0"/>
              </a:rPr>
              <a:t>(AQ</a:t>
            </a:r>
            <a:r>
              <a:rPr lang="en-US" altLang="en-US" sz="1800" baseline="-25000" dirty="0">
                <a:solidFill>
                  <a:srgbClr val="FF0000"/>
                </a:solidFill>
                <a:latin typeface="Times New Roman" panose="02020603050405020304" pitchFamily="18" charset="0"/>
                <a:cs typeface="Times New Roman" panose="02020603050405020304" pitchFamily="18" charset="0"/>
              </a:rPr>
              <a:t>)</a:t>
            </a:r>
          </a:p>
        </p:txBody>
      </p:sp>
      <p:sp>
        <p:nvSpPr>
          <p:cNvPr id="48165" name="TextBox 38"/>
          <p:cNvSpPr txBox="1">
            <a:spLocks noChangeArrowheads="1"/>
          </p:cNvSpPr>
          <p:nvPr/>
        </p:nvSpPr>
        <p:spPr bwMode="auto">
          <a:xfrm>
            <a:off x="0" y="5037138"/>
            <a:ext cx="9144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dirty="0">
                <a:solidFill>
                  <a:srgbClr val="000099"/>
                </a:solidFill>
                <a:latin typeface="Times New Roman" panose="02020603050405020304" pitchFamily="18" charset="0"/>
                <a:cs typeface="Times New Roman" panose="02020603050405020304" pitchFamily="18" charset="0"/>
              </a:rPr>
              <a:t>39.  Zinc Metal goes into a Zinc Solution.  Copper metal goes into a copper solution.  </a:t>
            </a:r>
            <a:br>
              <a:rPr lang="en-US" altLang="en-US" sz="3600" dirty="0">
                <a:solidFill>
                  <a:srgbClr val="000099"/>
                </a:solidFill>
                <a:latin typeface="Times New Roman" panose="02020603050405020304" pitchFamily="18" charset="0"/>
                <a:cs typeface="Times New Roman" panose="02020603050405020304" pitchFamily="18" charset="0"/>
              </a:rPr>
            </a:br>
            <a:r>
              <a:rPr lang="en-US" altLang="en-US" sz="3600" dirty="0">
                <a:solidFill>
                  <a:srgbClr val="000099"/>
                </a:solidFill>
                <a:latin typeface="Times New Roman" panose="02020603050405020304" pitchFamily="18" charset="0"/>
                <a:cs typeface="Times New Roman" panose="02020603050405020304" pitchFamily="18" charset="0"/>
              </a:rPr>
              <a:t>In the middle is a “salt bridge” of </a:t>
            </a:r>
            <a:r>
              <a:rPr lang="en-US" altLang="en-US" sz="3600" dirty="0" err="1">
                <a:solidFill>
                  <a:srgbClr val="000099"/>
                </a:solidFill>
                <a:latin typeface="Times New Roman" panose="02020603050405020304" pitchFamily="18" charset="0"/>
                <a:cs typeface="Times New Roman" panose="02020603050405020304" pitchFamily="18" charset="0"/>
              </a:rPr>
              <a:t>KCl</a:t>
            </a:r>
            <a:r>
              <a:rPr lang="en-US" altLang="en-US" sz="3600" dirty="0">
                <a:solidFill>
                  <a:srgbClr val="000099"/>
                </a:solidFill>
                <a:latin typeface="Times New Roman" panose="02020603050405020304" pitchFamily="18" charset="0"/>
                <a:cs typeface="Times New Roman" panose="02020603050405020304" pitchFamily="18" charset="0"/>
              </a:rPr>
              <a:t>.  </a:t>
            </a:r>
          </a:p>
        </p:txBody>
      </p:sp>
      <p:cxnSp>
        <p:nvCxnSpPr>
          <p:cNvPr id="44" name="Straight Arrow Connector 43"/>
          <p:cNvCxnSpPr/>
          <p:nvPr/>
        </p:nvCxnSpPr>
        <p:spPr>
          <a:xfrm rot="5400000" flipH="1" flipV="1">
            <a:off x="1752600" y="40386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9624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8168" name="Oval 10"/>
          <p:cNvSpPr>
            <a:spLocks noChangeArrowheads="1"/>
          </p:cNvSpPr>
          <p:nvPr/>
        </p:nvSpPr>
        <p:spPr bwMode="auto">
          <a:xfrm>
            <a:off x="2171700" y="24272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69" name="Oval 11"/>
          <p:cNvSpPr>
            <a:spLocks noChangeArrowheads="1"/>
          </p:cNvSpPr>
          <p:nvPr/>
        </p:nvSpPr>
        <p:spPr bwMode="auto">
          <a:xfrm>
            <a:off x="5943600" y="24272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70" name="Line 18"/>
          <p:cNvSpPr>
            <a:spLocks noChangeShapeType="1"/>
          </p:cNvSpPr>
          <p:nvPr/>
        </p:nvSpPr>
        <p:spPr bwMode="auto">
          <a:xfrm>
            <a:off x="5864225" y="21986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71" name="Line 25"/>
          <p:cNvSpPr>
            <a:spLocks noChangeShapeType="1"/>
          </p:cNvSpPr>
          <p:nvPr/>
        </p:nvSpPr>
        <p:spPr bwMode="auto">
          <a:xfrm flipV="1">
            <a:off x="2525713" y="22558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 name="Cloud Callout 45"/>
          <p:cNvSpPr/>
          <p:nvPr/>
        </p:nvSpPr>
        <p:spPr>
          <a:xfrm rot="15260498">
            <a:off x="2172493" y="2132807"/>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Cloud Callout 46"/>
          <p:cNvSpPr/>
          <p:nvPr/>
        </p:nvSpPr>
        <p:spPr>
          <a:xfrm rot="15260498">
            <a:off x="5934869" y="21121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Line 2"/>
          <p:cNvSpPr>
            <a:spLocks noChangeShapeType="1"/>
          </p:cNvSpPr>
          <p:nvPr/>
        </p:nvSpPr>
        <p:spPr bwMode="auto">
          <a:xfrm>
            <a:off x="1039813" y="2084388"/>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1" name="Line 3"/>
          <p:cNvSpPr>
            <a:spLocks noChangeShapeType="1"/>
          </p:cNvSpPr>
          <p:nvPr/>
        </p:nvSpPr>
        <p:spPr bwMode="auto">
          <a:xfrm>
            <a:off x="2708275" y="2084388"/>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2" name="Line 4"/>
          <p:cNvSpPr>
            <a:spLocks noChangeShapeType="1"/>
          </p:cNvSpPr>
          <p:nvPr/>
        </p:nvSpPr>
        <p:spPr bwMode="auto">
          <a:xfrm>
            <a:off x="5864225" y="2084388"/>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3" name="Line 5"/>
          <p:cNvSpPr>
            <a:spLocks noChangeShapeType="1"/>
          </p:cNvSpPr>
          <p:nvPr/>
        </p:nvSpPr>
        <p:spPr bwMode="auto">
          <a:xfrm>
            <a:off x="7532688" y="2084388"/>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4" name="Line 6"/>
          <p:cNvSpPr>
            <a:spLocks noChangeShapeType="1"/>
          </p:cNvSpPr>
          <p:nvPr/>
        </p:nvSpPr>
        <p:spPr bwMode="auto">
          <a:xfrm>
            <a:off x="1066800" y="4267200"/>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5" name="Line 7"/>
          <p:cNvSpPr>
            <a:spLocks noChangeShapeType="1"/>
          </p:cNvSpPr>
          <p:nvPr/>
        </p:nvSpPr>
        <p:spPr bwMode="auto">
          <a:xfrm>
            <a:off x="5867400" y="4267200"/>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36" name="Rectangle 8"/>
          <p:cNvSpPr>
            <a:spLocks noChangeArrowheads="1"/>
          </p:cNvSpPr>
          <p:nvPr/>
        </p:nvSpPr>
        <p:spPr bwMode="auto">
          <a:xfrm>
            <a:off x="1257300" y="14668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37" name="Rectangle 9"/>
          <p:cNvSpPr>
            <a:spLocks noChangeArrowheads="1"/>
          </p:cNvSpPr>
          <p:nvPr/>
        </p:nvSpPr>
        <p:spPr bwMode="auto">
          <a:xfrm>
            <a:off x="7086600" y="1466850"/>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38" name="Oval 10"/>
          <p:cNvSpPr>
            <a:spLocks noChangeArrowheads="1"/>
          </p:cNvSpPr>
          <p:nvPr/>
        </p:nvSpPr>
        <p:spPr bwMode="auto">
          <a:xfrm>
            <a:off x="2171700" y="24272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39" name="Oval 11"/>
          <p:cNvSpPr>
            <a:spLocks noChangeArrowheads="1"/>
          </p:cNvSpPr>
          <p:nvPr/>
        </p:nvSpPr>
        <p:spPr bwMode="auto">
          <a:xfrm>
            <a:off x="5943600" y="24272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40" name="Line 12"/>
          <p:cNvSpPr>
            <a:spLocks noChangeShapeType="1"/>
          </p:cNvSpPr>
          <p:nvPr/>
        </p:nvSpPr>
        <p:spPr bwMode="auto">
          <a:xfrm flipV="1">
            <a:off x="2171700" y="14668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1" name="Line 13"/>
          <p:cNvSpPr>
            <a:spLocks noChangeShapeType="1"/>
          </p:cNvSpPr>
          <p:nvPr/>
        </p:nvSpPr>
        <p:spPr bwMode="auto">
          <a:xfrm flipV="1">
            <a:off x="6286500" y="1466850"/>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2" name="Line 14"/>
          <p:cNvSpPr>
            <a:spLocks noChangeShapeType="1"/>
          </p:cNvSpPr>
          <p:nvPr/>
        </p:nvSpPr>
        <p:spPr bwMode="auto">
          <a:xfrm flipH="1" flipV="1">
            <a:off x="5943600" y="17986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3" name="Line 15"/>
          <p:cNvSpPr>
            <a:spLocks noChangeShapeType="1"/>
          </p:cNvSpPr>
          <p:nvPr/>
        </p:nvSpPr>
        <p:spPr bwMode="auto">
          <a:xfrm flipH="1">
            <a:off x="2171700" y="1466850"/>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4" name="Line 16"/>
          <p:cNvSpPr>
            <a:spLocks noChangeShapeType="1"/>
          </p:cNvSpPr>
          <p:nvPr/>
        </p:nvSpPr>
        <p:spPr bwMode="auto">
          <a:xfrm flipH="1" flipV="1">
            <a:off x="2525713" y="1798638"/>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5" name="Line 17"/>
          <p:cNvSpPr>
            <a:spLocks noChangeShapeType="1"/>
          </p:cNvSpPr>
          <p:nvPr/>
        </p:nvSpPr>
        <p:spPr bwMode="auto">
          <a:xfrm>
            <a:off x="2525713" y="1798638"/>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6" name="Line 18"/>
          <p:cNvSpPr>
            <a:spLocks noChangeShapeType="1"/>
          </p:cNvSpPr>
          <p:nvPr/>
        </p:nvSpPr>
        <p:spPr bwMode="auto">
          <a:xfrm>
            <a:off x="5864225" y="21986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7" name="Line 19"/>
          <p:cNvSpPr>
            <a:spLocks noChangeShapeType="1"/>
          </p:cNvSpPr>
          <p:nvPr/>
        </p:nvSpPr>
        <p:spPr bwMode="auto">
          <a:xfrm>
            <a:off x="6286500" y="2141538"/>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8" name="Line 20"/>
          <p:cNvSpPr>
            <a:spLocks noChangeShapeType="1"/>
          </p:cNvSpPr>
          <p:nvPr/>
        </p:nvSpPr>
        <p:spPr bwMode="auto">
          <a:xfrm flipV="1">
            <a:off x="6743700" y="2141538"/>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49" name="Line 21"/>
          <p:cNvSpPr>
            <a:spLocks noChangeShapeType="1"/>
          </p:cNvSpPr>
          <p:nvPr/>
        </p:nvSpPr>
        <p:spPr bwMode="auto">
          <a:xfrm>
            <a:off x="7372350" y="2141538"/>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0" name="Line 22"/>
          <p:cNvSpPr>
            <a:spLocks noChangeShapeType="1"/>
          </p:cNvSpPr>
          <p:nvPr/>
        </p:nvSpPr>
        <p:spPr bwMode="auto">
          <a:xfrm>
            <a:off x="1039813" y="2198688"/>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1" name="Line 23"/>
          <p:cNvSpPr>
            <a:spLocks noChangeShapeType="1"/>
          </p:cNvSpPr>
          <p:nvPr/>
        </p:nvSpPr>
        <p:spPr bwMode="auto">
          <a:xfrm flipV="1">
            <a:off x="1543050" y="2198688"/>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2" name="Line 24"/>
          <p:cNvSpPr>
            <a:spLocks noChangeShapeType="1"/>
          </p:cNvSpPr>
          <p:nvPr/>
        </p:nvSpPr>
        <p:spPr bwMode="auto">
          <a:xfrm>
            <a:off x="1885950" y="2198688"/>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3" name="Line 25"/>
          <p:cNvSpPr>
            <a:spLocks noChangeShapeType="1"/>
          </p:cNvSpPr>
          <p:nvPr/>
        </p:nvSpPr>
        <p:spPr bwMode="auto">
          <a:xfrm flipV="1">
            <a:off x="2525713" y="22558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4" name="Line 26"/>
          <p:cNvSpPr>
            <a:spLocks noChangeShapeType="1"/>
          </p:cNvSpPr>
          <p:nvPr/>
        </p:nvSpPr>
        <p:spPr bwMode="auto">
          <a:xfrm flipV="1">
            <a:off x="1371600" y="10668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5" name="Line 27"/>
          <p:cNvSpPr>
            <a:spLocks noChangeShapeType="1"/>
          </p:cNvSpPr>
          <p:nvPr/>
        </p:nvSpPr>
        <p:spPr bwMode="auto">
          <a:xfrm flipV="1">
            <a:off x="7200900" y="1066800"/>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6" name="Line 28"/>
          <p:cNvSpPr>
            <a:spLocks noChangeShapeType="1"/>
          </p:cNvSpPr>
          <p:nvPr/>
        </p:nvSpPr>
        <p:spPr bwMode="auto">
          <a:xfrm>
            <a:off x="1371600" y="1066800"/>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57" name="Oval 29"/>
          <p:cNvSpPr>
            <a:spLocks noChangeArrowheads="1"/>
          </p:cNvSpPr>
          <p:nvPr/>
        </p:nvSpPr>
        <p:spPr bwMode="auto">
          <a:xfrm>
            <a:off x="3943350" y="855663"/>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58" name="Text Box 30"/>
          <p:cNvSpPr txBox="1">
            <a:spLocks noChangeArrowheads="1"/>
          </p:cNvSpPr>
          <p:nvPr/>
        </p:nvSpPr>
        <p:spPr bwMode="auto">
          <a:xfrm>
            <a:off x="4057650" y="998538"/>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48159" name="TextBox 31"/>
          <p:cNvSpPr txBox="1">
            <a:spLocks noChangeArrowheads="1"/>
          </p:cNvSpPr>
          <p:nvPr/>
        </p:nvSpPr>
        <p:spPr bwMode="auto">
          <a:xfrm>
            <a:off x="1219200" y="4343400"/>
            <a:ext cx="1447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ZnSO</a:t>
            </a:r>
            <a:r>
              <a:rPr lang="en-US" altLang="en-US" sz="2000" baseline="-25000" dirty="0">
                <a:solidFill>
                  <a:srgbClr val="000000"/>
                </a:solidFill>
                <a:latin typeface="Times New Roman" panose="02020603050405020304" pitchFamily="18" charset="0"/>
                <a:cs typeface="Times New Roman" panose="02020603050405020304" pitchFamily="18" charset="0"/>
              </a:rPr>
              <a:t>4(AQ)</a:t>
            </a:r>
          </a:p>
        </p:txBody>
      </p:sp>
      <p:sp>
        <p:nvSpPr>
          <p:cNvPr id="48160" name="TextBox 33"/>
          <p:cNvSpPr txBox="1">
            <a:spLocks noChangeArrowheads="1"/>
          </p:cNvSpPr>
          <p:nvPr/>
        </p:nvSpPr>
        <p:spPr bwMode="auto">
          <a:xfrm>
            <a:off x="6019800" y="4343400"/>
            <a:ext cx="1447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CuBr</a:t>
            </a:r>
            <a:r>
              <a:rPr lang="en-US" altLang="en-US" sz="2000" baseline="-25000" dirty="0">
                <a:solidFill>
                  <a:srgbClr val="000000"/>
                </a:solidFill>
                <a:latin typeface="Times New Roman" panose="02020603050405020304" pitchFamily="18" charset="0"/>
                <a:cs typeface="Times New Roman" panose="02020603050405020304" pitchFamily="18" charset="0"/>
              </a:rPr>
              <a:t>2(AQ)</a:t>
            </a:r>
          </a:p>
        </p:txBody>
      </p:sp>
      <p:sp>
        <p:nvSpPr>
          <p:cNvPr id="48161" name="TextBox 34"/>
          <p:cNvSpPr txBox="1">
            <a:spLocks noChangeArrowheads="1"/>
          </p:cNvSpPr>
          <p:nvPr/>
        </p:nvSpPr>
        <p:spPr bwMode="auto">
          <a:xfrm>
            <a:off x="1219200" y="2971800"/>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Zn</a:t>
            </a:r>
          </a:p>
        </p:txBody>
      </p:sp>
      <p:sp>
        <p:nvSpPr>
          <p:cNvPr id="48162" name="TextBox 35"/>
          <p:cNvSpPr txBox="1">
            <a:spLocks noChangeArrowheads="1"/>
          </p:cNvSpPr>
          <p:nvPr/>
        </p:nvSpPr>
        <p:spPr bwMode="auto">
          <a:xfrm>
            <a:off x="7010400" y="30480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 Cu</a:t>
            </a:r>
          </a:p>
        </p:txBody>
      </p:sp>
      <p:sp>
        <p:nvSpPr>
          <p:cNvPr id="48164" name="TextBox 37"/>
          <p:cNvSpPr txBox="1">
            <a:spLocks noChangeArrowheads="1"/>
          </p:cNvSpPr>
          <p:nvPr/>
        </p:nvSpPr>
        <p:spPr bwMode="auto">
          <a:xfrm>
            <a:off x="3276600" y="14478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err="1">
                <a:solidFill>
                  <a:srgbClr val="FF0000"/>
                </a:solidFill>
                <a:latin typeface="Times New Roman" panose="02020603050405020304" pitchFamily="18" charset="0"/>
                <a:cs typeface="Times New Roman" panose="02020603050405020304" pitchFamily="18" charset="0"/>
              </a:rPr>
              <a:t>KCl</a:t>
            </a:r>
            <a:r>
              <a:rPr lang="en-US" altLang="en-US" sz="1800" b="1" baseline="-25000" dirty="0">
                <a:solidFill>
                  <a:srgbClr val="FF0000"/>
                </a:solidFill>
                <a:latin typeface="Times New Roman" panose="02020603050405020304" pitchFamily="18" charset="0"/>
                <a:cs typeface="Times New Roman" panose="02020603050405020304" pitchFamily="18" charset="0"/>
              </a:rPr>
              <a:t>(AQ</a:t>
            </a:r>
            <a:r>
              <a:rPr lang="en-US" altLang="en-US" sz="1800" baseline="-25000" dirty="0">
                <a:solidFill>
                  <a:srgbClr val="FF0000"/>
                </a:solidFill>
                <a:latin typeface="Times New Roman" panose="02020603050405020304" pitchFamily="18" charset="0"/>
                <a:cs typeface="Times New Roman" panose="02020603050405020304" pitchFamily="18" charset="0"/>
              </a:rPr>
              <a:t>)</a:t>
            </a:r>
          </a:p>
        </p:txBody>
      </p:sp>
      <p:sp>
        <p:nvSpPr>
          <p:cNvPr id="48165" name="TextBox 38"/>
          <p:cNvSpPr txBox="1">
            <a:spLocks noChangeArrowheads="1"/>
          </p:cNvSpPr>
          <p:nvPr/>
        </p:nvSpPr>
        <p:spPr bwMode="auto">
          <a:xfrm>
            <a:off x="0" y="5257800"/>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dirty="0">
                <a:solidFill>
                  <a:schemeClr val="tx1">
                    <a:lumMod val="95000"/>
                    <a:lumOff val="5000"/>
                  </a:schemeClr>
                </a:solidFill>
                <a:latin typeface="Times New Roman" panose="02020603050405020304" pitchFamily="18" charset="0"/>
                <a:cs typeface="Times New Roman" panose="02020603050405020304" pitchFamily="18" charset="0"/>
              </a:rPr>
              <a:t>39.  We need to decide which metal, zinc or copper will oxidize.  The one “higher up” on table J is more reactive, that one will oxidize.  Label the beakers </a:t>
            </a:r>
            <a:r>
              <a:rPr lang="en-US" altLang="en-US" sz="2800" b="1" dirty="0">
                <a:solidFill>
                  <a:srgbClr val="FF0000"/>
                </a:solidFill>
                <a:latin typeface="Times New Roman" panose="02020603050405020304" pitchFamily="18" charset="0"/>
                <a:cs typeface="Times New Roman" panose="02020603050405020304" pitchFamily="18" charset="0"/>
              </a:rPr>
              <a:t>OX</a:t>
            </a:r>
            <a:r>
              <a:rPr lang="en-US" altLang="en-US" sz="2800" b="1" dirty="0">
                <a:solidFill>
                  <a:schemeClr val="tx1">
                    <a:lumMod val="95000"/>
                    <a:lumOff val="5000"/>
                  </a:schemeClr>
                </a:solidFill>
                <a:latin typeface="Times New Roman" panose="02020603050405020304" pitchFamily="18" charset="0"/>
                <a:cs typeface="Times New Roman" panose="02020603050405020304" pitchFamily="18" charset="0"/>
              </a:rPr>
              <a:t> and </a:t>
            </a:r>
            <a:r>
              <a:rPr lang="en-US" altLang="en-US" sz="2800" b="1" dirty="0">
                <a:solidFill>
                  <a:srgbClr val="000099"/>
                </a:solidFill>
                <a:latin typeface="Times New Roman" panose="02020603050405020304" pitchFamily="18" charset="0"/>
                <a:cs typeface="Times New Roman" panose="02020603050405020304" pitchFamily="18" charset="0"/>
              </a:rPr>
              <a:t>RED</a:t>
            </a:r>
            <a:r>
              <a:rPr lang="en-US" alt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cxnSp>
        <p:nvCxnSpPr>
          <p:cNvPr id="44" name="Straight Arrow Connector 43"/>
          <p:cNvCxnSpPr/>
          <p:nvPr/>
        </p:nvCxnSpPr>
        <p:spPr>
          <a:xfrm rot="5400000" flipH="1" flipV="1">
            <a:off x="1752600" y="40386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962400"/>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8168" name="Oval 10"/>
          <p:cNvSpPr>
            <a:spLocks noChangeArrowheads="1"/>
          </p:cNvSpPr>
          <p:nvPr/>
        </p:nvSpPr>
        <p:spPr bwMode="auto">
          <a:xfrm>
            <a:off x="2171700" y="24272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69" name="Oval 11"/>
          <p:cNvSpPr>
            <a:spLocks noChangeArrowheads="1"/>
          </p:cNvSpPr>
          <p:nvPr/>
        </p:nvSpPr>
        <p:spPr bwMode="auto">
          <a:xfrm>
            <a:off x="5943600" y="2427288"/>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8170" name="Line 18"/>
          <p:cNvSpPr>
            <a:spLocks noChangeShapeType="1"/>
          </p:cNvSpPr>
          <p:nvPr/>
        </p:nvSpPr>
        <p:spPr bwMode="auto">
          <a:xfrm>
            <a:off x="5864225" y="2198688"/>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8171" name="Line 25"/>
          <p:cNvSpPr>
            <a:spLocks noChangeShapeType="1"/>
          </p:cNvSpPr>
          <p:nvPr/>
        </p:nvSpPr>
        <p:spPr bwMode="auto">
          <a:xfrm flipV="1">
            <a:off x="2525713" y="2255838"/>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 name="Cloud Callout 45"/>
          <p:cNvSpPr/>
          <p:nvPr/>
        </p:nvSpPr>
        <p:spPr>
          <a:xfrm rot="15260498">
            <a:off x="2172493" y="2132807"/>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Cloud Callout 46"/>
          <p:cNvSpPr/>
          <p:nvPr/>
        </p:nvSpPr>
        <p:spPr>
          <a:xfrm rot="15260498">
            <a:off x="5934869" y="21121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extBox 1">
            <a:extLst>
              <a:ext uri="{FF2B5EF4-FFF2-40B4-BE49-F238E27FC236}">
                <a16:creationId xmlns:a16="http://schemas.microsoft.com/office/drawing/2014/main" id="{E1A3F2F6-AB5A-407E-AA0E-2A8AE6F368CC}"/>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48" name="TextBox 47">
            <a:extLst>
              <a:ext uri="{FF2B5EF4-FFF2-40B4-BE49-F238E27FC236}">
                <a16:creationId xmlns:a16="http://schemas.microsoft.com/office/drawing/2014/main" id="{0C558E33-ADA7-4323-A3B1-2DC9D5D587B2}"/>
              </a:ext>
            </a:extLst>
          </p:cNvPr>
          <p:cNvSpPr txBox="1"/>
          <p:nvPr/>
        </p:nvSpPr>
        <p:spPr>
          <a:xfrm>
            <a:off x="6272858" y="3404000"/>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33928121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78" name="TextBox 35">
            <a:extLst>
              <a:ext uri="{FF2B5EF4-FFF2-40B4-BE49-F238E27FC236}">
                <a16:creationId xmlns:a16="http://schemas.microsoft.com/office/drawing/2014/main" id="{B86895F9-90D1-4F07-B47C-E6158CEE02FD}"/>
              </a:ext>
            </a:extLst>
          </p:cNvPr>
          <p:cNvSpPr txBox="1">
            <a:spLocks noChangeArrowheads="1"/>
          </p:cNvSpPr>
          <p:nvPr/>
        </p:nvSpPr>
        <p:spPr bwMode="auto">
          <a:xfrm>
            <a:off x="7089775" y="27654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 Cu</a:t>
            </a: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1" name="Straight Arrow Connector 80">
            <a:extLst>
              <a:ext uri="{FF2B5EF4-FFF2-40B4-BE49-F238E27FC236}">
                <a16:creationId xmlns:a16="http://schemas.microsoft.com/office/drawing/2014/main" id="{16CBBD3C-E7C9-4E4E-B2C6-0FD03D0C380B}"/>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2" name="Straight Arrow Connector 81">
            <a:extLst>
              <a:ext uri="{FF2B5EF4-FFF2-40B4-BE49-F238E27FC236}">
                <a16:creationId xmlns:a16="http://schemas.microsoft.com/office/drawing/2014/main" id="{0656F696-1804-4225-B4E2-E85D099598A6}"/>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Zinc will oxidize, Copper will be reduced. Show the oxidation half reaction by </a:t>
            </a:r>
            <a:r>
              <a:rPr lang="en-US" sz="2800" dirty="0">
                <a:solidFill>
                  <a:srgbClr val="FF0000"/>
                </a:solidFill>
                <a:latin typeface="Times New Roman" panose="02020603050405020304" pitchFamily="18" charset="0"/>
                <a:cs typeface="Times New Roman" panose="02020603050405020304" pitchFamily="18" charset="0"/>
              </a:rPr>
              <a:t>running an arrow from the zinc metal (higher on table J) into the solution</a:t>
            </a:r>
            <a:r>
              <a:rPr lang="en-US" sz="2800" dirty="0">
                <a:latin typeface="Times New Roman" panose="02020603050405020304" pitchFamily="18" charset="0"/>
                <a:cs typeface="Times New Roman" panose="02020603050405020304" pitchFamily="18" charset="0"/>
              </a:rPr>
              <a:t>, indicating that zinc atoms will LOSE ELECTRONS and jump into the solution.  </a:t>
            </a:r>
          </a:p>
        </p:txBody>
      </p:sp>
      <p:sp>
        <p:nvSpPr>
          <p:cNvPr id="79" name="TextBox 78">
            <a:extLst>
              <a:ext uri="{FF2B5EF4-FFF2-40B4-BE49-F238E27FC236}">
                <a16:creationId xmlns:a16="http://schemas.microsoft.com/office/drawing/2014/main" id="{80D0EB58-4073-4DDD-B04A-63E879D859E6}"/>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86" name="TextBox 85">
            <a:extLst>
              <a:ext uri="{FF2B5EF4-FFF2-40B4-BE49-F238E27FC236}">
                <a16:creationId xmlns:a16="http://schemas.microsoft.com/office/drawing/2014/main" id="{788F7BE6-8295-4CD2-9F1B-091C1DCE36CB}"/>
              </a:ext>
            </a:extLst>
          </p:cNvPr>
          <p:cNvSpPr txBox="1"/>
          <p:nvPr/>
        </p:nvSpPr>
        <p:spPr>
          <a:xfrm>
            <a:off x="6334395" y="3334782"/>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5986037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78" name="TextBox 35">
            <a:extLst>
              <a:ext uri="{FF2B5EF4-FFF2-40B4-BE49-F238E27FC236}">
                <a16:creationId xmlns:a16="http://schemas.microsoft.com/office/drawing/2014/main" id="{B86895F9-90D1-4F07-B47C-E6158CEE02FD}"/>
              </a:ext>
            </a:extLst>
          </p:cNvPr>
          <p:cNvSpPr txBox="1">
            <a:spLocks noChangeArrowheads="1"/>
          </p:cNvSpPr>
          <p:nvPr/>
        </p:nvSpPr>
        <p:spPr bwMode="auto">
          <a:xfrm>
            <a:off x="7089775" y="27654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 Cu</a:t>
            </a: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Now, </a:t>
            </a:r>
            <a:r>
              <a:rPr lang="en-US" sz="2800" dirty="0">
                <a:solidFill>
                  <a:srgbClr val="FF0000"/>
                </a:solidFill>
                <a:latin typeface="Times New Roman" panose="02020603050405020304" pitchFamily="18" charset="0"/>
                <a:cs typeface="Times New Roman" panose="02020603050405020304" pitchFamily="18" charset="0"/>
              </a:rPr>
              <a:t>show the ELECTRONS </a:t>
            </a:r>
            <a:r>
              <a:rPr lang="en-US" sz="2800" dirty="0">
                <a:latin typeface="Times New Roman" panose="02020603050405020304" pitchFamily="18" charset="0"/>
                <a:cs typeface="Times New Roman" panose="02020603050405020304" pitchFamily="18" charset="0"/>
              </a:rPr>
              <a:t>that were just oxidized from the zinc running up the metal, and into the wire (this is electricity).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1" name="TextBox 80">
            <a:extLst>
              <a:ext uri="{FF2B5EF4-FFF2-40B4-BE49-F238E27FC236}">
                <a16:creationId xmlns:a16="http://schemas.microsoft.com/office/drawing/2014/main" id="{043D0198-061F-40BB-BDDA-05B7D7750ADD}"/>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82" name="TextBox 81">
            <a:extLst>
              <a:ext uri="{FF2B5EF4-FFF2-40B4-BE49-F238E27FC236}">
                <a16:creationId xmlns:a16="http://schemas.microsoft.com/office/drawing/2014/main" id="{F83E5D26-57F6-49D9-A6F6-9E7492ECF078}"/>
              </a:ext>
            </a:extLst>
          </p:cNvPr>
          <p:cNvSpPr txBox="1"/>
          <p:nvPr/>
        </p:nvSpPr>
        <p:spPr>
          <a:xfrm>
            <a:off x="6334395" y="3334782"/>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41920619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78" name="TextBox 35">
            <a:extLst>
              <a:ext uri="{FF2B5EF4-FFF2-40B4-BE49-F238E27FC236}">
                <a16:creationId xmlns:a16="http://schemas.microsoft.com/office/drawing/2014/main" id="{B86895F9-90D1-4F07-B47C-E6158CEE02FD}"/>
              </a:ext>
            </a:extLst>
          </p:cNvPr>
          <p:cNvSpPr txBox="1">
            <a:spLocks noChangeArrowheads="1"/>
          </p:cNvSpPr>
          <p:nvPr/>
        </p:nvSpPr>
        <p:spPr bwMode="auto">
          <a:xfrm>
            <a:off x="7089775" y="27654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 Cu</a:t>
            </a: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Now, </a:t>
            </a:r>
            <a:r>
              <a:rPr lang="en-US" sz="2800" dirty="0">
                <a:solidFill>
                  <a:srgbClr val="FF0000"/>
                </a:solidFill>
                <a:latin typeface="Times New Roman" panose="02020603050405020304" pitchFamily="18" charset="0"/>
                <a:cs typeface="Times New Roman" panose="02020603050405020304" pitchFamily="18" charset="0"/>
              </a:rPr>
              <a:t>show the ELECTRONS </a:t>
            </a:r>
            <a:r>
              <a:rPr lang="en-US" sz="2800" dirty="0">
                <a:latin typeface="Times New Roman" panose="02020603050405020304" pitchFamily="18" charset="0"/>
                <a:cs typeface="Times New Roman" panose="02020603050405020304" pitchFamily="18" charset="0"/>
              </a:rPr>
              <a:t>that were just oxidized from the zinc running up the metal, and into the wire (this is electricity).  The Light lights up (showing that electricity is flowing).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8EF6ED5D-1378-46ED-A3EA-11AB17A2E122}"/>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8" name="TextBox 97">
            <a:extLst>
              <a:ext uri="{FF2B5EF4-FFF2-40B4-BE49-F238E27FC236}">
                <a16:creationId xmlns:a16="http://schemas.microsoft.com/office/drawing/2014/main" id="{08969DB0-AAC8-425C-838B-07657BD2EF33}"/>
              </a:ext>
            </a:extLst>
          </p:cNvPr>
          <p:cNvSpPr txBox="1"/>
          <p:nvPr/>
        </p:nvSpPr>
        <p:spPr>
          <a:xfrm>
            <a:off x="6334395" y="3334782"/>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41974847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78" name="TextBox 35">
            <a:extLst>
              <a:ext uri="{FF2B5EF4-FFF2-40B4-BE49-F238E27FC236}">
                <a16:creationId xmlns:a16="http://schemas.microsoft.com/office/drawing/2014/main" id="{B86895F9-90D1-4F07-B47C-E6158CEE02FD}"/>
              </a:ext>
            </a:extLst>
          </p:cNvPr>
          <p:cNvSpPr txBox="1">
            <a:spLocks noChangeArrowheads="1"/>
          </p:cNvSpPr>
          <p:nvPr/>
        </p:nvSpPr>
        <p:spPr bwMode="auto">
          <a:xfrm>
            <a:off x="7089775" y="27654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solidFill>
                  <a:srgbClr val="000000"/>
                </a:solidFill>
              </a:rPr>
              <a:t> Cu</a:t>
            </a: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Electrons are showing up on the copper bar now</a:t>
            </a:r>
            <a:r>
              <a:rPr lang="en-US" sz="2800" dirty="0">
                <a:latin typeface="Times New Roman" panose="02020603050405020304" pitchFamily="18" charset="0"/>
                <a:cs typeface="Times New Roman" panose="02020603050405020304" pitchFamily="18" charset="0"/>
              </a:rPr>
              <a:t>, we need to show the reduction next.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00A8A69F-0CD9-48B9-9F41-A40765447A46}"/>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8" name="TextBox 97">
            <a:extLst>
              <a:ext uri="{FF2B5EF4-FFF2-40B4-BE49-F238E27FC236}">
                <a16:creationId xmlns:a16="http://schemas.microsoft.com/office/drawing/2014/main" id="{0AA5F1DC-6BD4-4F25-AC05-3E8B94B01D20}"/>
              </a:ext>
            </a:extLst>
          </p:cNvPr>
          <p:cNvSpPr txBox="1"/>
          <p:nvPr/>
        </p:nvSpPr>
        <p:spPr>
          <a:xfrm>
            <a:off x="6334395" y="3334782"/>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1952720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0" y="228600"/>
            <a:ext cx="91440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514350" indent="-514350" eaLnBrk="1" hangingPunct="1">
              <a:spcBef>
                <a:spcPct val="0"/>
              </a:spcBef>
              <a:buFontTx/>
              <a:buAutoNum type="arabicPeriod" startAt="7"/>
            </a:pPr>
            <a:r>
              <a:rPr lang="en-US" altLang="en-US" sz="2800" dirty="0">
                <a:solidFill>
                  <a:srgbClr val="000099"/>
                </a:solidFill>
              </a:rPr>
              <a:t>To remember this we’ll say LEO the lion goes GER!</a:t>
            </a:r>
          </a:p>
          <a:p>
            <a:pPr marL="514350" indent="-514350" eaLnBrk="1" hangingPunct="1">
              <a:spcBef>
                <a:spcPct val="0"/>
              </a:spcBef>
              <a:buFontTx/>
              <a:buAutoNum type="arabicPeriod" startAt="7"/>
            </a:pPr>
            <a:endParaRPr lang="en-US" altLang="en-US" sz="2800" dirty="0">
              <a:solidFill>
                <a:srgbClr val="000099"/>
              </a:solidFill>
            </a:endParaRPr>
          </a:p>
          <a:p>
            <a:pPr eaLnBrk="1" hangingPunct="1">
              <a:spcBef>
                <a:spcPct val="0"/>
              </a:spcBef>
              <a:buNone/>
            </a:pPr>
            <a:r>
              <a:rPr lang="en-US" altLang="en-US" sz="4400" b="1" u="sng" dirty="0">
                <a:solidFill>
                  <a:srgbClr val="000099"/>
                </a:solidFill>
              </a:rPr>
              <a:t>LEO</a:t>
            </a:r>
            <a:r>
              <a:rPr lang="en-US" altLang="en-US" sz="4400" b="1" dirty="0">
                <a:solidFill>
                  <a:srgbClr val="000099"/>
                </a:solidFill>
              </a:rPr>
              <a:t> = </a:t>
            </a:r>
            <a:r>
              <a:rPr lang="en-US" altLang="en-US" sz="4400" b="1" u="sng" dirty="0">
                <a:solidFill>
                  <a:srgbClr val="000099"/>
                </a:solidFill>
              </a:rPr>
              <a:t>L</a:t>
            </a:r>
            <a:r>
              <a:rPr lang="en-US" altLang="en-US" sz="4400" b="1" dirty="0">
                <a:solidFill>
                  <a:srgbClr val="000099"/>
                </a:solidFill>
              </a:rPr>
              <a:t>OSS of </a:t>
            </a:r>
            <a:r>
              <a:rPr lang="en-US" altLang="en-US" sz="4400" b="1" u="sng" dirty="0">
                <a:solidFill>
                  <a:srgbClr val="000099"/>
                </a:solidFill>
              </a:rPr>
              <a:t>E</a:t>
            </a:r>
            <a:r>
              <a:rPr lang="en-US" altLang="en-US" sz="4400" b="1" dirty="0">
                <a:solidFill>
                  <a:srgbClr val="000099"/>
                </a:solidFill>
              </a:rPr>
              <a:t>lectrons is </a:t>
            </a:r>
            <a:r>
              <a:rPr lang="en-US" altLang="en-US" sz="4400" b="1" u="sng" dirty="0">
                <a:solidFill>
                  <a:srgbClr val="000099"/>
                </a:solidFill>
              </a:rPr>
              <a:t>O</a:t>
            </a:r>
            <a:r>
              <a:rPr lang="en-US" altLang="en-US" sz="4400" b="1" dirty="0">
                <a:solidFill>
                  <a:srgbClr val="000099"/>
                </a:solidFill>
              </a:rPr>
              <a:t>xidation</a:t>
            </a:r>
          </a:p>
          <a:p>
            <a:pPr eaLnBrk="1" hangingPunct="1">
              <a:spcBef>
                <a:spcPct val="0"/>
              </a:spcBef>
              <a:buNone/>
            </a:pPr>
            <a:endParaRPr lang="en-US" altLang="en-US" sz="4400" b="1" dirty="0">
              <a:solidFill>
                <a:srgbClr val="000099"/>
              </a:solidFill>
            </a:endParaRPr>
          </a:p>
          <a:p>
            <a:pPr eaLnBrk="1" hangingPunct="1">
              <a:spcBef>
                <a:spcPct val="0"/>
              </a:spcBef>
              <a:buNone/>
            </a:pPr>
            <a:r>
              <a:rPr lang="en-US" altLang="en-US" sz="4400" b="1" dirty="0">
                <a:solidFill>
                  <a:srgbClr val="000099"/>
                </a:solidFill>
              </a:rPr>
              <a:t>                            LEO</a:t>
            </a:r>
          </a:p>
          <a:p>
            <a:pPr eaLnBrk="1" hangingPunct="1">
              <a:spcBef>
                <a:spcPct val="0"/>
              </a:spcBef>
              <a:buNone/>
            </a:pPr>
            <a:endParaRPr lang="en-US" altLang="en-US" sz="4400" b="1" dirty="0">
              <a:solidFill>
                <a:srgbClr val="000099"/>
              </a:solidFill>
            </a:endParaRPr>
          </a:p>
          <a:p>
            <a:pPr eaLnBrk="1" hangingPunct="1">
              <a:spcBef>
                <a:spcPct val="0"/>
              </a:spcBef>
              <a:buNone/>
            </a:pPr>
            <a:r>
              <a:rPr lang="en-US" altLang="en-US" sz="4400" b="1" u="sng" dirty="0">
                <a:solidFill>
                  <a:srgbClr val="FF0000"/>
                </a:solidFill>
              </a:rPr>
              <a:t>GER</a:t>
            </a:r>
            <a:r>
              <a:rPr lang="en-US" altLang="en-US" sz="4400" b="1" dirty="0">
                <a:solidFill>
                  <a:srgbClr val="FF0000"/>
                </a:solidFill>
              </a:rPr>
              <a:t> = </a:t>
            </a:r>
            <a:r>
              <a:rPr lang="en-US" altLang="en-US" sz="4400" b="1" u="sng" dirty="0">
                <a:solidFill>
                  <a:srgbClr val="FF0000"/>
                </a:solidFill>
              </a:rPr>
              <a:t>G</a:t>
            </a:r>
            <a:r>
              <a:rPr lang="en-US" altLang="en-US" sz="4400" b="1" dirty="0">
                <a:solidFill>
                  <a:srgbClr val="FF0000"/>
                </a:solidFill>
              </a:rPr>
              <a:t>AIN of </a:t>
            </a:r>
            <a:r>
              <a:rPr lang="en-US" altLang="en-US" sz="4400" b="1" u="sng" dirty="0">
                <a:solidFill>
                  <a:srgbClr val="FF0000"/>
                </a:solidFill>
              </a:rPr>
              <a:t>E</a:t>
            </a:r>
            <a:r>
              <a:rPr lang="en-US" altLang="en-US" sz="4400" b="1" dirty="0">
                <a:solidFill>
                  <a:srgbClr val="FF0000"/>
                </a:solidFill>
              </a:rPr>
              <a:t>lectrons is </a:t>
            </a:r>
            <a:r>
              <a:rPr lang="en-US" altLang="en-US" sz="4400" b="1" u="sng" dirty="0">
                <a:solidFill>
                  <a:srgbClr val="FF0000"/>
                </a:solidFill>
              </a:rPr>
              <a:t>R</a:t>
            </a:r>
            <a:r>
              <a:rPr lang="en-US" altLang="en-US" sz="4400" b="1" dirty="0">
                <a:solidFill>
                  <a:srgbClr val="FF0000"/>
                </a:solidFill>
              </a:rPr>
              <a:t>eduction</a:t>
            </a:r>
          </a:p>
          <a:p>
            <a:pPr eaLnBrk="1" hangingPunct="1">
              <a:spcBef>
                <a:spcPct val="0"/>
              </a:spcBef>
              <a:buNone/>
            </a:pPr>
            <a:endParaRPr lang="en-US" altLang="en-US" sz="4400" b="1" dirty="0">
              <a:solidFill>
                <a:srgbClr val="FF0000"/>
              </a:solidFill>
            </a:endParaRPr>
          </a:p>
          <a:p>
            <a:pPr eaLnBrk="1" hangingPunct="1">
              <a:spcBef>
                <a:spcPct val="0"/>
              </a:spcBef>
              <a:buNone/>
            </a:pPr>
            <a:r>
              <a:rPr lang="en-US" altLang="en-US" sz="4400" b="1" dirty="0">
                <a:solidFill>
                  <a:srgbClr val="FF0000"/>
                </a:solidFill>
              </a:rPr>
              <a:t>                            GER</a:t>
            </a:r>
          </a:p>
        </p:txBody>
      </p:sp>
      <p:cxnSp>
        <p:nvCxnSpPr>
          <p:cNvPr id="3" name="Straight Arrow Connector 2">
            <a:extLst>
              <a:ext uri="{FF2B5EF4-FFF2-40B4-BE49-F238E27FC236}">
                <a16:creationId xmlns:a16="http://schemas.microsoft.com/office/drawing/2014/main" id="{77B0EB2D-3747-4672-839E-CD73EC36A0FC}"/>
              </a:ext>
            </a:extLst>
          </p:cNvPr>
          <p:cNvCxnSpPr>
            <a:cxnSpLocks/>
          </p:cNvCxnSpPr>
          <p:nvPr/>
        </p:nvCxnSpPr>
        <p:spPr>
          <a:xfrm flipH="1" flipV="1">
            <a:off x="1752600" y="1905000"/>
            <a:ext cx="1752600" cy="76200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8869B6D5-F076-4062-A158-F16FF45CB180}"/>
              </a:ext>
            </a:extLst>
          </p:cNvPr>
          <p:cNvCxnSpPr>
            <a:cxnSpLocks/>
          </p:cNvCxnSpPr>
          <p:nvPr/>
        </p:nvCxnSpPr>
        <p:spPr>
          <a:xfrm flipH="1" flipV="1">
            <a:off x="3505200" y="1905000"/>
            <a:ext cx="457200" cy="60960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DA7A2F7B-F7BF-4DD3-838C-CDB8F8300736}"/>
              </a:ext>
            </a:extLst>
          </p:cNvPr>
          <p:cNvCxnSpPr>
            <a:cxnSpLocks/>
          </p:cNvCxnSpPr>
          <p:nvPr/>
        </p:nvCxnSpPr>
        <p:spPr>
          <a:xfrm flipV="1">
            <a:off x="4572000" y="1828800"/>
            <a:ext cx="1676400" cy="83820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7469FAA-6A2B-4095-B69E-62014078A872}"/>
              </a:ext>
            </a:extLst>
          </p:cNvPr>
          <p:cNvCxnSpPr>
            <a:cxnSpLocks/>
          </p:cNvCxnSpPr>
          <p:nvPr/>
        </p:nvCxnSpPr>
        <p:spPr>
          <a:xfrm flipH="1" flipV="1">
            <a:off x="1905000" y="4572000"/>
            <a:ext cx="1752600" cy="7620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A5B7D13-123A-41E3-B8F5-8CDFB226730F}"/>
              </a:ext>
            </a:extLst>
          </p:cNvPr>
          <p:cNvCxnSpPr>
            <a:cxnSpLocks/>
          </p:cNvCxnSpPr>
          <p:nvPr/>
        </p:nvCxnSpPr>
        <p:spPr>
          <a:xfrm flipH="1" flipV="1">
            <a:off x="3657600" y="4495800"/>
            <a:ext cx="457200" cy="7620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C4E0597-848A-45B2-BCDB-4FAF9FC57861}"/>
              </a:ext>
            </a:extLst>
          </p:cNvPr>
          <p:cNvCxnSpPr>
            <a:cxnSpLocks/>
          </p:cNvCxnSpPr>
          <p:nvPr/>
        </p:nvCxnSpPr>
        <p:spPr>
          <a:xfrm flipV="1">
            <a:off x="4595446" y="4495800"/>
            <a:ext cx="1676400" cy="838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9771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815882"/>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The copper ions in solution “feel” all those electrons on the copper bar and are attracted onto the bar.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On the bar the copper cations gain these electrons, and turn into copper atoms.  This is the reduction.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TextBox 35">
            <a:extLst>
              <a:ext uri="{FF2B5EF4-FFF2-40B4-BE49-F238E27FC236}">
                <a16:creationId xmlns:a16="http://schemas.microsoft.com/office/drawing/2014/main" id="{12E37167-4A34-409A-A8AB-CB0CC9F080B3}"/>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99" name="Straight Arrow Connector 98">
            <a:extLst>
              <a:ext uri="{FF2B5EF4-FFF2-40B4-BE49-F238E27FC236}">
                <a16:creationId xmlns:a16="http://schemas.microsoft.com/office/drawing/2014/main" id="{65B49579-ADE5-4D21-8992-9102276464AF}"/>
              </a:ext>
            </a:extLst>
          </p:cNvPr>
          <p:cNvCxnSpPr>
            <a:cxnSpLocks/>
          </p:cNvCxnSpPr>
          <p:nvPr/>
        </p:nvCxnSpPr>
        <p:spPr>
          <a:xfrm flipV="1">
            <a:off x="6431769" y="2773312"/>
            <a:ext cx="819150" cy="3915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8B657DE9-8389-4617-997C-5C6DE4B9437E}"/>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4C106100-2202-4CC6-BFB1-A4C6AA893FEF}"/>
              </a:ext>
            </a:extLst>
          </p:cNvPr>
          <p:cNvSpPr txBox="1"/>
          <p:nvPr/>
        </p:nvSpPr>
        <p:spPr>
          <a:xfrm>
            <a:off x="6203502" y="3266447"/>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18381367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4" name="TextBox 45">
            <a:extLst>
              <a:ext uri="{FF2B5EF4-FFF2-40B4-BE49-F238E27FC236}">
                <a16:creationId xmlns:a16="http://schemas.microsoft.com/office/drawing/2014/main" id="{FB1EE9CF-FDE0-4C6A-9759-AB07A58558AC}"/>
              </a:ext>
            </a:extLst>
          </p:cNvPr>
          <p:cNvSpPr txBox="1">
            <a:spLocks noChangeArrowheads="1"/>
          </p:cNvSpPr>
          <p:nvPr/>
        </p:nvSpPr>
        <p:spPr bwMode="auto">
          <a:xfrm>
            <a:off x="2060575" y="31734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000000"/>
                </a:solidFill>
                <a:latin typeface="Arial" charset="0"/>
              </a:rPr>
              <a:t>n</a:t>
            </a:r>
            <a:r>
              <a:rPr lang="en-US" altLang="en-US" sz="1800" baseline="30000" dirty="0">
                <a:solidFill>
                  <a:srgbClr val="000000"/>
                </a:solidFill>
                <a:latin typeface="Arial" charset="0"/>
              </a:rPr>
              <a:t>+2</a:t>
            </a:r>
          </a:p>
        </p:txBody>
      </p: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815882"/>
          </a:xfrm>
          <a:prstGeom prst="rect">
            <a:avLst/>
          </a:prstGeom>
          <a:noFill/>
        </p:spPr>
        <p:txBody>
          <a:bodyPr wrap="square" rtlCol="0">
            <a:spAutoFit/>
          </a:bodyPr>
          <a:lstStyle/>
          <a:p>
            <a:r>
              <a:rPr lang="en-US" sz="2800" dirty="0">
                <a:solidFill>
                  <a:srgbClr val="3333CC"/>
                </a:solidFill>
                <a:latin typeface="Times New Roman" panose="02020603050405020304" pitchFamily="18" charset="0"/>
                <a:cs typeface="Times New Roman" panose="02020603050405020304" pitchFamily="18" charset="0"/>
              </a:rPr>
              <a:t>Adding cations to the solution at left makes the solution turn POSITIVE.  </a:t>
            </a:r>
            <a:r>
              <a:rPr lang="en-US" sz="2800" dirty="0">
                <a:solidFill>
                  <a:srgbClr val="006600"/>
                </a:solidFill>
                <a:latin typeface="Times New Roman" panose="02020603050405020304" pitchFamily="18" charset="0"/>
                <a:cs typeface="Times New Roman" panose="02020603050405020304" pitchFamily="18" charset="0"/>
              </a:rPr>
              <a:t>Losing cations on the right makes that solution become NEGATIVE.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This immediately stops the flow of electrons.  This is BAD for the battery.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114" name="TextBox 35">
            <a:extLst>
              <a:ext uri="{FF2B5EF4-FFF2-40B4-BE49-F238E27FC236}">
                <a16:creationId xmlns:a16="http://schemas.microsoft.com/office/drawing/2014/main" id="{7D45804E-F9D5-48D2-A7E8-6CC97B814063}"/>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115" name="Straight Arrow Connector 114">
            <a:extLst>
              <a:ext uri="{FF2B5EF4-FFF2-40B4-BE49-F238E27FC236}">
                <a16:creationId xmlns:a16="http://schemas.microsoft.com/office/drawing/2014/main" id="{9A55A73A-2A77-46BA-B611-54E7CC025FB2}"/>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D445DB43-FA3E-47E9-8DA1-1E12786F30BC}"/>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934D6B7E-B528-4901-ACB4-35C45C94733C}"/>
              </a:ext>
            </a:extLst>
          </p:cNvPr>
          <p:cNvSpPr txBox="1"/>
          <p:nvPr/>
        </p:nvSpPr>
        <p:spPr>
          <a:xfrm>
            <a:off x="6224415" y="3266608"/>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7683931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384995"/>
          </a:xfrm>
          <a:prstGeom prst="rect">
            <a:avLst/>
          </a:prstGeom>
          <a:noFill/>
        </p:spPr>
        <p:txBody>
          <a:bodyPr wrap="square" rtlCol="0">
            <a:spAutoFit/>
          </a:bodyPr>
          <a:lstStyle/>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The positive solution at left is attracted to the electrons, and will not let them leave.  On the right, the negative solution will repel any electrons trying to get in.  This is bad for the battery.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35">
            <a:extLst>
              <a:ext uri="{FF2B5EF4-FFF2-40B4-BE49-F238E27FC236}">
                <a16:creationId xmlns:a16="http://schemas.microsoft.com/office/drawing/2014/main" id="{D90A4A50-6C44-4402-BE44-9C7B06BB4688}"/>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99" name="Straight Arrow Connector 98">
            <a:extLst>
              <a:ext uri="{FF2B5EF4-FFF2-40B4-BE49-F238E27FC236}">
                <a16:creationId xmlns:a16="http://schemas.microsoft.com/office/drawing/2014/main" id="{D7DB925A-A448-469F-8455-19D4FCB1CE87}"/>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E8ACF3FC-657E-404F-B0B7-D592FA4789F5}"/>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86A2BCC5-E237-4131-A1C1-65D8A2834CAE}"/>
              </a:ext>
            </a:extLst>
          </p:cNvPr>
          <p:cNvSpPr txBox="1"/>
          <p:nvPr/>
        </p:nvSpPr>
        <p:spPr>
          <a:xfrm>
            <a:off x="6223794" y="3266608"/>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17707700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815882"/>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This is why there is a salt bridge.  The positive solution at left attracts Cl</a:t>
            </a:r>
            <a:r>
              <a:rPr lang="en-US" sz="2800" baseline="30000" dirty="0">
                <a:solidFill>
                  <a:srgbClr val="FF0000"/>
                </a:solidFill>
                <a:latin typeface="Times New Roman" panose="02020603050405020304" pitchFamily="18" charset="0"/>
                <a:cs typeface="Times New Roman" panose="02020603050405020304" pitchFamily="18" charset="0"/>
              </a:rPr>
              <a:t>-1</a:t>
            </a:r>
            <a:r>
              <a:rPr lang="en-US" sz="2800" dirty="0">
                <a:solidFill>
                  <a:srgbClr val="FF0000"/>
                </a:solidFill>
                <a:latin typeface="Times New Roman" panose="02020603050405020304" pitchFamily="18" charset="0"/>
                <a:cs typeface="Times New Roman" panose="02020603050405020304" pitchFamily="18" charset="0"/>
              </a:rPr>
              <a:t> anions, keeping the left solution neutral.  </a:t>
            </a:r>
            <a:r>
              <a:rPr lang="en-US" sz="2800" dirty="0">
                <a:solidFill>
                  <a:srgbClr val="3333CC"/>
                </a:solidFill>
                <a:latin typeface="Times New Roman" panose="02020603050405020304" pitchFamily="18" charset="0"/>
                <a:cs typeface="Times New Roman" panose="02020603050405020304" pitchFamily="18" charset="0"/>
              </a:rPr>
              <a:t>The negative solution at right attracts K</a:t>
            </a:r>
            <a:r>
              <a:rPr lang="en-US" sz="2800" baseline="30000" dirty="0">
                <a:solidFill>
                  <a:srgbClr val="3333CC"/>
                </a:solidFill>
                <a:latin typeface="Times New Roman" panose="02020603050405020304" pitchFamily="18" charset="0"/>
                <a:cs typeface="Times New Roman" panose="02020603050405020304" pitchFamily="18" charset="0"/>
              </a:rPr>
              <a:t>+1</a:t>
            </a:r>
            <a:r>
              <a:rPr lang="en-US" sz="2800" dirty="0">
                <a:solidFill>
                  <a:srgbClr val="3333CC"/>
                </a:solidFill>
                <a:latin typeface="Times New Roman" panose="02020603050405020304" pitchFamily="18" charset="0"/>
                <a:cs typeface="Times New Roman" panose="02020603050405020304" pitchFamily="18" charset="0"/>
              </a:rPr>
              <a:t> cations, keeping that solution neutral as well.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This is good.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97">
            <a:extLst>
              <a:ext uri="{FF2B5EF4-FFF2-40B4-BE49-F238E27FC236}">
                <a16:creationId xmlns:a16="http://schemas.microsoft.com/office/drawing/2014/main" id="{0BA09105-3D20-4B4E-A667-F344F80C72AA}"/>
              </a:ext>
            </a:extLst>
          </p:cNvPr>
          <p:cNvSpPr txBox="1"/>
          <p:nvPr/>
        </p:nvSpPr>
        <p:spPr>
          <a:xfrm>
            <a:off x="2216551" y="1206785"/>
            <a:ext cx="577058" cy="369332"/>
          </a:xfrm>
          <a:prstGeom prst="rect">
            <a:avLst/>
          </a:prstGeom>
          <a:noFill/>
        </p:spPr>
        <p:txBody>
          <a:bodyPr wrap="square" rtlCol="0">
            <a:spAutoFit/>
          </a:bodyPr>
          <a:lstStyle/>
          <a:p>
            <a:r>
              <a:rPr lang="en-US" dirty="0">
                <a:solidFill>
                  <a:srgbClr val="FF0000"/>
                </a:solidFill>
              </a:rPr>
              <a:t>Cl</a:t>
            </a:r>
            <a:r>
              <a:rPr lang="en-US" baseline="30000" dirty="0">
                <a:solidFill>
                  <a:srgbClr val="FF0000"/>
                </a:solidFill>
              </a:rPr>
              <a:t>-1</a:t>
            </a:r>
          </a:p>
        </p:txBody>
      </p:sp>
      <p:cxnSp>
        <p:nvCxnSpPr>
          <p:cNvPr id="6" name="Straight Arrow Connector 5">
            <a:extLst>
              <a:ext uri="{FF2B5EF4-FFF2-40B4-BE49-F238E27FC236}">
                <a16:creationId xmlns:a16="http://schemas.microsoft.com/office/drawing/2014/main" id="{2C8B3398-70AB-4EFB-8A63-2AF07F6E177E}"/>
              </a:ext>
            </a:extLst>
          </p:cNvPr>
          <p:cNvCxnSpPr>
            <a:cxnSpLocks/>
          </p:cNvCxnSpPr>
          <p:nvPr/>
        </p:nvCxnSpPr>
        <p:spPr>
          <a:xfrm>
            <a:off x="2388394" y="1606835"/>
            <a:ext cx="45242" cy="90524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03FB59-20CC-4EA0-AED4-9D2FE8B29FEF}"/>
              </a:ext>
            </a:extLst>
          </p:cNvPr>
          <p:cNvCxnSpPr/>
          <p:nvPr/>
        </p:nvCxnSpPr>
        <p:spPr>
          <a:xfrm>
            <a:off x="2108200" y="2562225"/>
            <a:ext cx="638175" cy="3571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EE574B-75E0-4D85-9690-4931AFD1C945}"/>
              </a:ext>
            </a:extLst>
          </p:cNvPr>
          <p:cNvCxnSpPr>
            <a:cxnSpLocks/>
          </p:cNvCxnSpPr>
          <p:nvPr/>
        </p:nvCxnSpPr>
        <p:spPr>
          <a:xfrm flipV="1">
            <a:off x="2191460" y="2574132"/>
            <a:ext cx="566821" cy="37623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2" name="TextBox 67">
            <a:extLst>
              <a:ext uri="{FF2B5EF4-FFF2-40B4-BE49-F238E27FC236}">
                <a16:creationId xmlns:a16="http://schemas.microsoft.com/office/drawing/2014/main" id="{F6E8E7A7-272F-496E-8173-699994DBF534}"/>
              </a:ext>
            </a:extLst>
          </p:cNvPr>
          <p:cNvSpPr txBox="1">
            <a:spLocks noChangeArrowheads="1"/>
          </p:cNvSpPr>
          <p:nvPr/>
        </p:nvSpPr>
        <p:spPr bwMode="auto">
          <a:xfrm>
            <a:off x="5900347" y="1239191"/>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rgbClr val="3333CC"/>
                </a:solidFill>
                <a:latin typeface="Arial" charset="0"/>
              </a:rPr>
              <a:t>K</a:t>
            </a:r>
            <a:r>
              <a:rPr lang="en-US" altLang="en-US" sz="1800" baseline="30000" dirty="0">
                <a:solidFill>
                  <a:srgbClr val="3333CC"/>
                </a:solidFill>
                <a:latin typeface="Arial" charset="0"/>
              </a:rPr>
              <a:t>+1</a:t>
            </a:r>
          </a:p>
        </p:txBody>
      </p:sp>
      <p:cxnSp>
        <p:nvCxnSpPr>
          <p:cNvPr id="103" name="Straight Arrow Connector 102">
            <a:extLst>
              <a:ext uri="{FF2B5EF4-FFF2-40B4-BE49-F238E27FC236}">
                <a16:creationId xmlns:a16="http://schemas.microsoft.com/office/drawing/2014/main" id="{BBA66C39-2BCD-4781-B832-153305A10B68}"/>
              </a:ext>
            </a:extLst>
          </p:cNvPr>
          <p:cNvCxnSpPr>
            <a:cxnSpLocks/>
          </p:cNvCxnSpPr>
          <p:nvPr/>
        </p:nvCxnSpPr>
        <p:spPr>
          <a:xfrm>
            <a:off x="6217840" y="1515042"/>
            <a:ext cx="15657" cy="975337"/>
          </a:xfrm>
          <a:prstGeom prst="straightConnector1">
            <a:avLst/>
          </a:prstGeom>
          <a:ln w="38100">
            <a:solidFill>
              <a:srgbClr val="3333CC"/>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454DB4A-E074-40EB-BD2A-D0E02E938A3F}"/>
              </a:ext>
            </a:extLst>
          </p:cNvPr>
          <p:cNvCxnSpPr/>
          <p:nvPr/>
        </p:nvCxnSpPr>
        <p:spPr>
          <a:xfrm>
            <a:off x="5943600" y="2524935"/>
            <a:ext cx="638175" cy="3571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34845F4-4FDA-4078-BD16-52B08F5F94CE}"/>
              </a:ext>
            </a:extLst>
          </p:cNvPr>
          <p:cNvCxnSpPr>
            <a:cxnSpLocks/>
          </p:cNvCxnSpPr>
          <p:nvPr/>
        </p:nvCxnSpPr>
        <p:spPr>
          <a:xfrm flipV="1">
            <a:off x="6007809" y="2546536"/>
            <a:ext cx="566821" cy="37623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15" name="TextBox 35">
            <a:extLst>
              <a:ext uri="{FF2B5EF4-FFF2-40B4-BE49-F238E27FC236}">
                <a16:creationId xmlns:a16="http://schemas.microsoft.com/office/drawing/2014/main" id="{950A511E-0B56-4C83-8767-A0C7B169C7E0}"/>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116" name="Straight Arrow Connector 115">
            <a:extLst>
              <a:ext uri="{FF2B5EF4-FFF2-40B4-BE49-F238E27FC236}">
                <a16:creationId xmlns:a16="http://schemas.microsoft.com/office/drawing/2014/main" id="{E4E6E9E1-DFB9-44E7-A680-F652E6639FA5}"/>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1E107F46-9C8B-434B-86E5-7E263FC98396}"/>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7220EEA5-F920-4420-BADB-CB41B95AA43C}"/>
              </a:ext>
            </a:extLst>
          </p:cNvPr>
          <p:cNvSpPr txBox="1"/>
          <p:nvPr/>
        </p:nvSpPr>
        <p:spPr>
          <a:xfrm>
            <a:off x="6263480" y="3276931"/>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33228272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Label the ANODE, </a:t>
            </a:r>
            <a:r>
              <a:rPr lang="en-US" sz="2800" dirty="0">
                <a:solidFill>
                  <a:srgbClr val="3333CC"/>
                </a:solidFill>
                <a:latin typeface="Times New Roman" panose="02020603050405020304" pitchFamily="18" charset="0"/>
                <a:cs typeface="Times New Roman" panose="02020603050405020304" pitchFamily="18" charset="0"/>
              </a:rPr>
              <a:t>Label the CATHODE</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Remember that LEO is a REDCAT.  (reduction happens on the cathode)</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97">
            <a:extLst>
              <a:ext uri="{FF2B5EF4-FFF2-40B4-BE49-F238E27FC236}">
                <a16:creationId xmlns:a16="http://schemas.microsoft.com/office/drawing/2014/main" id="{0BA09105-3D20-4B4E-A667-F344F80C72AA}"/>
              </a:ext>
            </a:extLst>
          </p:cNvPr>
          <p:cNvSpPr txBox="1"/>
          <p:nvPr/>
        </p:nvSpPr>
        <p:spPr>
          <a:xfrm>
            <a:off x="2216551" y="1206785"/>
            <a:ext cx="577058" cy="369332"/>
          </a:xfrm>
          <a:prstGeom prst="rect">
            <a:avLst/>
          </a:prstGeom>
          <a:noFill/>
        </p:spPr>
        <p:txBody>
          <a:bodyPr wrap="square" rtlCol="0">
            <a:spAutoFit/>
          </a:bodyPr>
          <a:lstStyle/>
          <a:p>
            <a:r>
              <a:rPr lang="en-US" dirty="0">
                <a:solidFill>
                  <a:schemeClr val="tx1">
                    <a:lumMod val="95000"/>
                    <a:lumOff val="5000"/>
                  </a:schemeClr>
                </a:solidFill>
              </a:rPr>
              <a:t>Cl</a:t>
            </a:r>
            <a:r>
              <a:rPr lang="en-US" baseline="30000" dirty="0">
                <a:solidFill>
                  <a:schemeClr val="tx1">
                    <a:lumMod val="95000"/>
                    <a:lumOff val="5000"/>
                  </a:schemeClr>
                </a:solidFill>
              </a:rPr>
              <a:t>-1</a:t>
            </a:r>
          </a:p>
        </p:txBody>
      </p:sp>
      <p:cxnSp>
        <p:nvCxnSpPr>
          <p:cNvPr id="6" name="Straight Arrow Connector 5">
            <a:extLst>
              <a:ext uri="{FF2B5EF4-FFF2-40B4-BE49-F238E27FC236}">
                <a16:creationId xmlns:a16="http://schemas.microsoft.com/office/drawing/2014/main" id="{2C8B3398-70AB-4EFB-8A63-2AF07F6E177E}"/>
              </a:ext>
            </a:extLst>
          </p:cNvPr>
          <p:cNvCxnSpPr>
            <a:cxnSpLocks/>
          </p:cNvCxnSpPr>
          <p:nvPr/>
        </p:nvCxnSpPr>
        <p:spPr>
          <a:xfrm>
            <a:off x="2388394" y="1606835"/>
            <a:ext cx="45242" cy="9052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03FB59-20CC-4EA0-AED4-9D2FE8B29FEF}"/>
              </a:ext>
            </a:extLst>
          </p:cNvPr>
          <p:cNvCxnSpPr/>
          <p:nvPr/>
        </p:nvCxnSpPr>
        <p:spPr>
          <a:xfrm>
            <a:off x="2108200" y="256222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EE574B-75E0-4D85-9690-4931AFD1C945}"/>
              </a:ext>
            </a:extLst>
          </p:cNvPr>
          <p:cNvCxnSpPr>
            <a:cxnSpLocks/>
          </p:cNvCxnSpPr>
          <p:nvPr/>
        </p:nvCxnSpPr>
        <p:spPr>
          <a:xfrm flipV="1">
            <a:off x="2191460" y="2574132"/>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67">
            <a:extLst>
              <a:ext uri="{FF2B5EF4-FFF2-40B4-BE49-F238E27FC236}">
                <a16:creationId xmlns:a16="http://schemas.microsoft.com/office/drawing/2014/main" id="{F6E8E7A7-272F-496E-8173-699994DBF534}"/>
              </a:ext>
            </a:extLst>
          </p:cNvPr>
          <p:cNvSpPr txBox="1">
            <a:spLocks noChangeArrowheads="1"/>
          </p:cNvSpPr>
          <p:nvPr/>
        </p:nvSpPr>
        <p:spPr bwMode="auto">
          <a:xfrm>
            <a:off x="5900347" y="1239191"/>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chemeClr val="tx1">
                    <a:lumMod val="95000"/>
                    <a:lumOff val="5000"/>
                  </a:schemeClr>
                </a:solidFill>
                <a:latin typeface="Arial" charset="0"/>
              </a:rPr>
              <a:t>K</a:t>
            </a:r>
            <a:r>
              <a:rPr lang="en-US" altLang="en-US" sz="1800" baseline="30000" dirty="0">
                <a:solidFill>
                  <a:schemeClr val="tx1">
                    <a:lumMod val="95000"/>
                    <a:lumOff val="5000"/>
                  </a:schemeClr>
                </a:solidFill>
                <a:latin typeface="Arial" charset="0"/>
              </a:rPr>
              <a:t>+1</a:t>
            </a:r>
          </a:p>
        </p:txBody>
      </p:sp>
      <p:cxnSp>
        <p:nvCxnSpPr>
          <p:cNvPr id="103" name="Straight Arrow Connector 102">
            <a:extLst>
              <a:ext uri="{FF2B5EF4-FFF2-40B4-BE49-F238E27FC236}">
                <a16:creationId xmlns:a16="http://schemas.microsoft.com/office/drawing/2014/main" id="{BBA66C39-2BCD-4781-B832-153305A10B68}"/>
              </a:ext>
            </a:extLst>
          </p:cNvPr>
          <p:cNvCxnSpPr>
            <a:cxnSpLocks/>
          </p:cNvCxnSpPr>
          <p:nvPr/>
        </p:nvCxnSpPr>
        <p:spPr>
          <a:xfrm>
            <a:off x="6217840" y="1515042"/>
            <a:ext cx="15657" cy="9753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454DB4A-E074-40EB-BD2A-D0E02E938A3F}"/>
              </a:ext>
            </a:extLst>
          </p:cNvPr>
          <p:cNvCxnSpPr/>
          <p:nvPr/>
        </p:nvCxnSpPr>
        <p:spPr>
          <a:xfrm>
            <a:off x="5943600" y="252493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34845F4-4FDA-4078-BD16-52B08F5F94CE}"/>
              </a:ext>
            </a:extLst>
          </p:cNvPr>
          <p:cNvCxnSpPr>
            <a:cxnSpLocks/>
          </p:cNvCxnSpPr>
          <p:nvPr/>
        </p:nvCxnSpPr>
        <p:spPr>
          <a:xfrm flipV="1">
            <a:off x="6007809" y="2546536"/>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3FD14FC6-6300-4931-A581-0506D669B294}"/>
              </a:ext>
            </a:extLst>
          </p:cNvPr>
          <p:cNvSpPr txBox="1"/>
          <p:nvPr/>
        </p:nvSpPr>
        <p:spPr>
          <a:xfrm>
            <a:off x="7701720" y="600619"/>
            <a:ext cx="1442279" cy="369332"/>
          </a:xfrm>
          <a:prstGeom prst="rect">
            <a:avLst/>
          </a:prstGeom>
          <a:noFill/>
        </p:spPr>
        <p:txBody>
          <a:bodyPr wrap="square" rtlCol="0">
            <a:spAutoFit/>
          </a:bodyPr>
          <a:lstStyle/>
          <a:p>
            <a:r>
              <a:rPr lang="en-US" b="1" dirty="0">
                <a:solidFill>
                  <a:srgbClr val="000099"/>
                </a:solidFill>
              </a:rPr>
              <a:t>CATHODE</a:t>
            </a:r>
          </a:p>
        </p:txBody>
      </p:sp>
      <p:cxnSp>
        <p:nvCxnSpPr>
          <p:cNvPr id="7" name="Straight Arrow Connector 6">
            <a:extLst>
              <a:ext uri="{FF2B5EF4-FFF2-40B4-BE49-F238E27FC236}">
                <a16:creationId xmlns:a16="http://schemas.microsoft.com/office/drawing/2014/main" id="{BD3AD806-E8A0-4937-B228-152313417E09}"/>
              </a:ext>
            </a:extLst>
          </p:cNvPr>
          <p:cNvCxnSpPr/>
          <p:nvPr/>
        </p:nvCxnSpPr>
        <p:spPr>
          <a:xfrm flipH="1">
            <a:off x="7356487" y="944563"/>
            <a:ext cx="873113" cy="590550"/>
          </a:xfrm>
          <a:prstGeom prst="straightConnector1">
            <a:avLst/>
          </a:prstGeom>
          <a:ln w="38100">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AFFA952A-9FFE-4037-9F34-FAA0A79A4D5E}"/>
              </a:ext>
            </a:extLst>
          </p:cNvPr>
          <p:cNvSpPr txBox="1"/>
          <p:nvPr/>
        </p:nvSpPr>
        <p:spPr>
          <a:xfrm>
            <a:off x="95252" y="754439"/>
            <a:ext cx="1282148" cy="369332"/>
          </a:xfrm>
          <a:prstGeom prst="rect">
            <a:avLst/>
          </a:prstGeom>
          <a:noFill/>
        </p:spPr>
        <p:txBody>
          <a:bodyPr wrap="square" rtlCol="0">
            <a:spAutoFit/>
          </a:bodyPr>
          <a:lstStyle/>
          <a:p>
            <a:r>
              <a:rPr lang="en-US" b="1" dirty="0">
                <a:solidFill>
                  <a:srgbClr val="FF0000"/>
                </a:solidFill>
              </a:rPr>
              <a:t>ANODE</a:t>
            </a:r>
          </a:p>
        </p:txBody>
      </p:sp>
      <p:cxnSp>
        <p:nvCxnSpPr>
          <p:cNvPr id="117" name="Straight Arrow Connector 116">
            <a:extLst>
              <a:ext uri="{FF2B5EF4-FFF2-40B4-BE49-F238E27FC236}">
                <a16:creationId xmlns:a16="http://schemas.microsoft.com/office/drawing/2014/main" id="{A6C6473C-31FF-44FB-9B1B-C411E8CCB580}"/>
              </a:ext>
            </a:extLst>
          </p:cNvPr>
          <p:cNvCxnSpPr>
            <a:cxnSpLocks/>
          </p:cNvCxnSpPr>
          <p:nvPr/>
        </p:nvCxnSpPr>
        <p:spPr>
          <a:xfrm>
            <a:off x="520300" y="1103293"/>
            <a:ext cx="957076" cy="6985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35">
            <a:extLst>
              <a:ext uri="{FF2B5EF4-FFF2-40B4-BE49-F238E27FC236}">
                <a16:creationId xmlns:a16="http://schemas.microsoft.com/office/drawing/2014/main" id="{C0098C68-F35B-4196-B37A-6BEC8A778C9F}"/>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119" name="Straight Arrow Connector 118">
            <a:extLst>
              <a:ext uri="{FF2B5EF4-FFF2-40B4-BE49-F238E27FC236}">
                <a16:creationId xmlns:a16="http://schemas.microsoft.com/office/drawing/2014/main" id="{7195F0DD-281C-4714-B2C8-7F6DBA652EA6}"/>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531288C0-7E9C-4FBB-8665-8803D4248A56}"/>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A418D980-939A-4EB6-9A0E-3516F8C7D9AA}"/>
              </a:ext>
            </a:extLst>
          </p:cNvPr>
          <p:cNvSpPr txBox="1"/>
          <p:nvPr/>
        </p:nvSpPr>
        <p:spPr>
          <a:xfrm>
            <a:off x="6199981" y="3222529"/>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15603793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384995"/>
          </a:xfrm>
          <a:prstGeom prst="rect">
            <a:avLst/>
          </a:prstGeom>
          <a:noFill/>
        </p:spPr>
        <p:txBody>
          <a:bodyPr wrap="square" rtlCol="0">
            <a:spAutoFit/>
          </a:bodyPr>
          <a:lstStyle/>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Once all this is set up and connected, the battery will run and run, producing electricity until it “dies”.  All batteries die for the same 3 reasons.  Always it’s one of three things.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97">
            <a:extLst>
              <a:ext uri="{FF2B5EF4-FFF2-40B4-BE49-F238E27FC236}">
                <a16:creationId xmlns:a16="http://schemas.microsoft.com/office/drawing/2014/main" id="{0BA09105-3D20-4B4E-A667-F344F80C72AA}"/>
              </a:ext>
            </a:extLst>
          </p:cNvPr>
          <p:cNvSpPr txBox="1"/>
          <p:nvPr/>
        </p:nvSpPr>
        <p:spPr>
          <a:xfrm>
            <a:off x="2216551" y="1206785"/>
            <a:ext cx="577058" cy="369332"/>
          </a:xfrm>
          <a:prstGeom prst="rect">
            <a:avLst/>
          </a:prstGeom>
          <a:noFill/>
        </p:spPr>
        <p:txBody>
          <a:bodyPr wrap="square" rtlCol="0">
            <a:spAutoFit/>
          </a:bodyPr>
          <a:lstStyle/>
          <a:p>
            <a:r>
              <a:rPr lang="en-US" dirty="0">
                <a:solidFill>
                  <a:schemeClr val="tx1">
                    <a:lumMod val="95000"/>
                    <a:lumOff val="5000"/>
                  </a:schemeClr>
                </a:solidFill>
              </a:rPr>
              <a:t>Cl</a:t>
            </a:r>
            <a:r>
              <a:rPr lang="en-US" baseline="30000" dirty="0">
                <a:solidFill>
                  <a:schemeClr val="tx1">
                    <a:lumMod val="95000"/>
                    <a:lumOff val="5000"/>
                  </a:schemeClr>
                </a:solidFill>
              </a:rPr>
              <a:t>-1</a:t>
            </a:r>
          </a:p>
        </p:txBody>
      </p:sp>
      <p:cxnSp>
        <p:nvCxnSpPr>
          <p:cNvPr id="6" name="Straight Arrow Connector 5">
            <a:extLst>
              <a:ext uri="{FF2B5EF4-FFF2-40B4-BE49-F238E27FC236}">
                <a16:creationId xmlns:a16="http://schemas.microsoft.com/office/drawing/2014/main" id="{2C8B3398-70AB-4EFB-8A63-2AF07F6E177E}"/>
              </a:ext>
            </a:extLst>
          </p:cNvPr>
          <p:cNvCxnSpPr>
            <a:cxnSpLocks/>
          </p:cNvCxnSpPr>
          <p:nvPr/>
        </p:nvCxnSpPr>
        <p:spPr>
          <a:xfrm>
            <a:off x="2388394" y="1606835"/>
            <a:ext cx="45242" cy="9052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03FB59-20CC-4EA0-AED4-9D2FE8B29FEF}"/>
              </a:ext>
            </a:extLst>
          </p:cNvPr>
          <p:cNvCxnSpPr/>
          <p:nvPr/>
        </p:nvCxnSpPr>
        <p:spPr>
          <a:xfrm>
            <a:off x="2108200" y="256222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EE574B-75E0-4D85-9690-4931AFD1C945}"/>
              </a:ext>
            </a:extLst>
          </p:cNvPr>
          <p:cNvCxnSpPr>
            <a:cxnSpLocks/>
          </p:cNvCxnSpPr>
          <p:nvPr/>
        </p:nvCxnSpPr>
        <p:spPr>
          <a:xfrm flipV="1">
            <a:off x="2191460" y="2574132"/>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67">
            <a:extLst>
              <a:ext uri="{FF2B5EF4-FFF2-40B4-BE49-F238E27FC236}">
                <a16:creationId xmlns:a16="http://schemas.microsoft.com/office/drawing/2014/main" id="{F6E8E7A7-272F-496E-8173-699994DBF534}"/>
              </a:ext>
            </a:extLst>
          </p:cNvPr>
          <p:cNvSpPr txBox="1">
            <a:spLocks noChangeArrowheads="1"/>
          </p:cNvSpPr>
          <p:nvPr/>
        </p:nvSpPr>
        <p:spPr bwMode="auto">
          <a:xfrm>
            <a:off x="5900347" y="1239191"/>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chemeClr val="tx1">
                    <a:lumMod val="95000"/>
                    <a:lumOff val="5000"/>
                  </a:schemeClr>
                </a:solidFill>
                <a:latin typeface="Arial" charset="0"/>
              </a:rPr>
              <a:t>K</a:t>
            </a:r>
            <a:r>
              <a:rPr lang="en-US" altLang="en-US" sz="1800" baseline="30000" dirty="0">
                <a:solidFill>
                  <a:schemeClr val="tx1">
                    <a:lumMod val="95000"/>
                    <a:lumOff val="5000"/>
                  </a:schemeClr>
                </a:solidFill>
                <a:latin typeface="Arial" charset="0"/>
              </a:rPr>
              <a:t>+1</a:t>
            </a:r>
          </a:p>
        </p:txBody>
      </p:sp>
      <p:cxnSp>
        <p:nvCxnSpPr>
          <p:cNvPr id="103" name="Straight Arrow Connector 102">
            <a:extLst>
              <a:ext uri="{FF2B5EF4-FFF2-40B4-BE49-F238E27FC236}">
                <a16:creationId xmlns:a16="http://schemas.microsoft.com/office/drawing/2014/main" id="{BBA66C39-2BCD-4781-B832-153305A10B68}"/>
              </a:ext>
            </a:extLst>
          </p:cNvPr>
          <p:cNvCxnSpPr>
            <a:cxnSpLocks/>
          </p:cNvCxnSpPr>
          <p:nvPr/>
        </p:nvCxnSpPr>
        <p:spPr>
          <a:xfrm>
            <a:off x="6217840" y="1515042"/>
            <a:ext cx="15657" cy="9753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454DB4A-E074-40EB-BD2A-D0E02E938A3F}"/>
              </a:ext>
            </a:extLst>
          </p:cNvPr>
          <p:cNvCxnSpPr/>
          <p:nvPr/>
        </p:nvCxnSpPr>
        <p:spPr>
          <a:xfrm>
            <a:off x="5943600" y="252493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34845F4-4FDA-4078-BD16-52B08F5F94CE}"/>
              </a:ext>
            </a:extLst>
          </p:cNvPr>
          <p:cNvCxnSpPr>
            <a:cxnSpLocks/>
          </p:cNvCxnSpPr>
          <p:nvPr/>
        </p:nvCxnSpPr>
        <p:spPr>
          <a:xfrm flipV="1">
            <a:off x="6007809" y="2546536"/>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3FD14FC6-6300-4931-A581-0506D669B294}"/>
              </a:ext>
            </a:extLst>
          </p:cNvPr>
          <p:cNvSpPr txBox="1"/>
          <p:nvPr/>
        </p:nvSpPr>
        <p:spPr>
          <a:xfrm>
            <a:off x="7701720" y="600619"/>
            <a:ext cx="1442279" cy="369332"/>
          </a:xfrm>
          <a:prstGeom prst="rect">
            <a:avLst/>
          </a:prstGeom>
          <a:noFill/>
        </p:spPr>
        <p:txBody>
          <a:bodyPr wrap="square" rtlCol="0">
            <a:spAutoFit/>
          </a:bodyPr>
          <a:lstStyle/>
          <a:p>
            <a:r>
              <a:rPr lang="en-US" b="1" dirty="0">
                <a:solidFill>
                  <a:srgbClr val="000099"/>
                </a:solidFill>
              </a:rPr>
              <a:t>CATHODE</a:t>
            </a:r>
          </a:p>
        </p:txBody>
      </p:sp>
      <p:cxnSp>
        <p:nvCxnSpPr>
          <p:cNvPr id="7" name="Straight Arrow Connector 6">
            <a:extLst>
              <a:ext uri="{FF2B5EF4-FFF2-40B4-BE49-F238E27FC236}">
                <a16:creationId xmlns:a16="http://schemas.microsoft.com/office/drawing/2014/main" id="{BD3AD806-E8A0-4937-B228-152313417E09}"/>
              </a:ext>
            </a:extLst>
          </p:cNvPr>
          <p:cNvCxnSpPr/>
          <p:nvPr/>
        </p:nvCxnSpPr>
        <p:spPr>
          <a:xfrm flipH="1">
            <a:off x="7356487" y="944563"/>
            <a:ext cx="873113" cy="590550"/>
          </a:xfrm>
          <a:prstGeom prst="straightConnector1">
            <a:avLst/>
          </a:prstGeom>
          <a:ln w="38100">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AFFA952A-9FFE-4037-9F34-FAA0A79A4D5E}"/>
              </a:ext>
            </a:extLst>
          </p:cNvPr>
          <p:cNvSpPr txBox="1"/>
          <p:nvPr/>
        </p:nvSpPr>
        <p:spPr>
          <a:xfrm>
            <a:off x="95252" y="754439"/>
            <a:ext cx="1282148" cy="369332"/>
          </a:xfrm>
          <a:prstGeom prst="rect">
            <a:avLst/>
          </a:prstGeom>
          <a:noFill/>
        </p:spPr>
        <p:txBody>
          <a:bodyPr wrap="square" rtlCol="0">
            <a:spAutoFit/>
          </a:bodyPr>
          <a:lstStyle/>
          <a:p>
            <a:r>
              <a:rPr lang="en-US" b="1" dirty="0">
                <a:solidFill>
                  <a:srgbClr val="FF0000"/>
                </a:solidFill>
              </a:rPr>
              <a:t>ANODE</a:t>
            </a:r>
          </a:p>
        </p:txBody>
      </p:sp>
      <p:cxnSp>
        <p:nvCxnSpPr>
          <p:cNvPr id="117" name="Straight Arrow Connector 116">
            <a:extLst>
              <a:ext uri="{FF2B5EF4-FFF2-40B4-BE49-F238E27FC236}">
                <a16:creationId xmlns:a16="http://schemas.microsoft.com/office/drawing/2014/main" id="{A6C6473C-31FF-44FB-9B1B-C411E8CCB580}"/>
              </a:ext>
            </a:extLst>
          </p:cNvPr>
          <p:cNvCxnSpPr>
            <a:cxnSpLocks/>
          </p:cNvCxnSpPr>
          <p:nvPr/>
        </p:nvCxnSpPr>
        <p:spPr>
          <a:xfrm>
            <a:off x="520300" y="1103293"/>
            <a:ext cx="957076" cy="6985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35">
            <a:extLst>
              <a:ext uri="{FF2B5EF4-FFF2-40B4-BE49-F238E27FC236}">
                <a16:creationId xmlns:a16="http://schemas.microsoft.com/office/drawing/2014/main" id="{163AD80E-B0FE-4ED1-897C-E9D57E63638A}"/>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119" name="Straight Arrow Connector 118">
            <a:extLst>
              <a:ext uri="{FF2B5EF4-FFF2-40B4-BE49-F238E27FC236}">
                <a16:creationId xmlns:a16="http://schemas.microsoft.com/office/drawing/2014/main" id="{B5E29886-48F7-4BE1-B858-BF3D1699B6EC}"/>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BE2701A0-121C-47F2-9102-81E6FB88CECA}"/>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09646FBC-E177-4656-8F23-E2BCC82788BA}"/>
              </a:ext>
            </a:extLst>
          </p:cNvPr>
          <p:cNvSpPr txBox="1"/>
          <p:nvPr/>
        </p:nvSpPr>
        <p:spPr>
          <a:xfrm>
            <a:off x="6233497" y="3249943"/>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34288378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815882"/>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1.  You could run out of ANODE.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Once all of the zinc atoms oxidize and jump into solution, and all of their electrons light the bulb, there are no more zinc atoms to make anymore electrons, the battery dies.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97">
            <a:extLst>
              <a:ext uri="{FF2B5EF4-FFF2-40B4-BE49-F238E27FC236}">
                <a16:creationId xmlns:a16="http://schemas.microsoft.com/office/drawing/2014/main" id="{0BA09105-3D20-4B4E-A667-F344F80C72AA}"/>
              </a:ext>
            </a:extLst>
          </p:cNvPr>
          <p:cNvSpPr txBox="1"/>
          <p:nvPr/>
        </p:nvSpPr>
        <p:spPr>
          <a:xfrm>
            <a:off x="2216551" y="1206785"/>
            <a:ext cx="577058" cy="369332"/>
          </a:xfrm>
          <a:prstGeom prst="rect">
            <a:avLst/>
          </a:prstGeom>
          <a:noFill/>
        </p:spPr>
        <p:txBody>
          <a:bodyPr wrap="square" rtlCol="0">
            <a:spAutoFit/>
          </a:bodyPr>
          <a:lstStyle/>
          <a:p>
            <a:r>
              <a:rPr lang="en-US" dirty="0">
                <a:solidFill>
                  <a:schemeClr val="tx1">
                    <a:lumMod val="95000"/>
                    <a:lumOff val="5000"/>
                  </a:schemeClr>
                </a:solidFill>
              </a:rPr>
              <a:t>Cl</a:t>
            </a:r>
            <a:r>
              <a:rPr lang="en-US" baseline="30000" dirty="0">
                <a:solidFill>
                  <a:schemeClr val="tx1">
                    <a:lumMod val="95000"/>
                    <a:lumOff val="5000"/>
                  </a:schemeClr>
                </a:solidFill>
              </a:rPr>
              <a:t>-1</a:t>
            </a:r>
          </a:p>
        </p:txBody>
      </p:sp>
      <p:cxnSp>
        <p:nvCxnSpPr>
          <p:cNvPr id="6" name="Straight Arrow Connector 5">
            <a:extLst>
              <a:ext uri="{FF2B5EF4-FFF2-40B4-BE49-F238E27FC236}">
                <a16:creationId xmlns:a16="http://schemas.microsoft.com/office/drawing/2014/main" id="{2C8B3398-70AB-4EFB-8A63-2AF07F6E177E}"/>
              </a:ext>
            </a:extLst>
          </p:cNvPr>
          <p:cNvCxnSpPr>
            <a:cxnSpLocks/>
          </p:cNvCxnSpPr>
          <p:nvPr/>
        </p:nvCxnSpPr>
        <p:spPr>
          <a:xfrm>
            <a:off x="2388394" y="1606835"/>
            <a:ext cx="45242" cy="9052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03FB59-20CC-4EA0-AED4-9D2FE8B29FEF}"/>
              </a:ext>
            </a:extLst>
          </p:cNvPr>
          <p:cNvCxnSpPr/>
          <p:nvPr/>
        </p:nvCxnSpPr>
        <p:spPr>
          <a:xfrm>
            <a:off x="2108200" y="256222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EE574B-75E0-4D85-9690-4931AFD1C945}"/>
              </a:ext>
            </a:extLst>
          </p:cNvPr>
          <p:cNvCxnSpPr>
            <a:cxnSpLocks/>
          </p:cNvCxnSpPr>
          <p:nvPr/>
        </p:nvCxnSpPr>
        <p:spPr>
          <a:xfrm flipV="1">
            <a:off x="2191460" y="2574132"/>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67">
            <a:extLst>
              <a:ext uri="{FF2B5EF4-FFF2-40B4-BE49-F238E27FC236}">
                <a16:creationId xmlns:a16="http://schemas.microsoft.com/office/drawing/2014/main" id="{F6E8E7A7-272F-496E-8173-699994DBF534}"/>
              </a:ext>
            </a:extLst>
          </p:cNvPr>
          <p:cNvSpPr txBox="1">
            <a:spLocks noChangeArrowheads="1"/>
          </p:cNvSpPr>
          <p:nvPr/>
        </p:nvSpPr>
        <p:spPr bwMode="auto">
          <a:xfrm>
            <a:off x="5900347" y="1239191"/>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chemeClr val="tx1">
                    <a:lumMod val="95000"/>
                    <a:lumOff val="5000"/>
                  </a:schemeClr>
                </a:solidFill>
                <a:latin typeface="Arial" charset="0"/>
              </a:rPr>
              <a:t>K</a:t>
            </a:r>
            <a:r>
              <a:rPr lang="en-US" altLang="en-US" sz="1800" baseline="30000" dirty="0">
                <a:solidFill>
                  <a:schemeClr val="tx1">
                    <a:lumMod val="95000"/>
                    <a:lumOff val="5000"/>
                  </a:schemeClr>
                </a:solidFill>
                <a:latin typeface="Arial" charset="0"/>
              </a:rPr>
              <a:t>+1</a:t>
            </a:r>
          </a:p>
        </p:txBody>
      </p:sp>
      <p:cxnSp>
        <p:nvCxnSpPr>
          <p:cNvPr id="103" name="Straight Arrow Connector 102">
            <a:extLst>
              <a:ext uri="{FF2B5EF4-FFF2-40B4-BE49-F238E27FC236}">
                <a16:creationId xmlns:a16="http://schemas.microsoft.com/office/drawing/2014/main" id="{BBA66C39-2BCD-4781-B832-153305A10B68}"/>
              </a:ext>
            </a:extLst>
          </p:cNvPr>
          <p:cNvCxnSpPr>
            <a:cxnSpLocks/>
          </p:cNvCxnSpPr>
          <p:nvPr/>
        </p:nvCxnSpPr>
        <p:spPr>
          <a:xfrm>
            <a:off x="6217840" y="1515042"/>
            <a:ext cx="15657" cy="9753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454DB4A-E074-40EB-BD2A-D0E02E938A3F}"/>
              </a:ext>
            </a:extLst>
          </p:cNvPr>
          <p:cNvCxnSpPr/>
          <p:nvPr/>
        </p:nvCxnSpPr>
        <p:spPr>
          <a:xfrm>
            <a:off x="5943600" y="252493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34845F4-4FDA-4078-BD16-52B08F5F94CE}"/>
              </a:ext>
            </a:extLst>
          </p:cNvPr>
          <p:cNvCxnSpPr>
            <a:cxnSpLocks/>
          </p:cNvCxnSpPr>
          <p:nvPr/>
        </p:nvCxnSpPr>
        <p:spPr>
          <a:xfrm flipV="1">
            <a:off x="6007809" y="2546536"/>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3FD14FC6-6300-4931-A581-0506D669B294}"/>
              </a:ext>
            </a:extLst>
          </p:cNvPr>
          <p:cNvSpPr txBox="1"/>
          <p:nvPr/>
        </p:nvSpPr>
        <p:spPr>
          <a:xfrm>
            <a:off x="7701720" y="600619"/>
            <a:ext cx="1442279" cy="369332"/>
          </a:xfrm>
          <a:prstGeom prst="rect">
            <a:avLst/>
          </a:prstGeom>
          <a:noFill/>
        </p:spPr>
        <p:txBody>
          <a:bodyPr wrap="square" rtlCol="0">
            <a:spAutoFit/>
          </a:bodyPr>
          <a:lstStyle/>
          <a:p>
            <a:r>
              <a:rPr lang="en-US" b="1" dirty="0">
                <a:solidFill>
                  <a:srgbClr val="000099"/>
                </a:solidFill>
              </a:rPr>
              <a:t>CATHODE</a:t>
            </a:r>
          </a:p>
        </p:txBody>
      </p:sp>
      <p:cxnSp>
        <p:nvCxnSpPr>
          <p:cNvPr id="7" name="Straight Arrow Connector 6">
            <a:extLst>
              <a:ext uri="{FF2B5EF4-FFF2-40B4-BE49-F238E27FC236}">
                <a16:creationId xmlns:a16="http://schemas.microsoft.com/office/drawing/2014/main" id="{BD3AD806-E8A0-4937-B228-152313417E09}"/>
              </a:ext>
            </a:extLst>
          </p:cNvPr>
          <p:cNvCxnSpPr/>
          <p:nvPr/>
        </p:nvCxnSpPr>
        <p:spPr>
          <a:xfrm flipH="1">
            <a:off x="7356487" y="944563"/>
            <a:ext cx="873113" cy="590550"/>
          </a:xfrm>
          <a:prstGeom prst="straightConnector1">
            <a:avLst/>
          </a:prstGeom>
          <a:ln w="38100">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AFFA952A-9FFE-4037-9F34-FAA0A79A4D5E}"/>
              </a:ext>
            </a:extLst>
          </p:cNvPr>
          <p:cNvSpPr txBox="1"/>
          <p:nvPr/>
        </p:nvSpPr>
        <p:spPr>
          <a:xfrm>
            <a:off x="95252" y="754439"/>
            <a:ext cx="1282148" cy="369332"/>
          </a:xfrm>
          <a:prstGeom prst="rect">
            <a:avLst/>
          </a:prstGeom>
          <a:noFill/>
        </p:spPr>
        <p:txBody>
          <a:bodyPr wrap="square" rtlCol="0">
            <a:spAutoFit/>
          </a:bodyPr>
          <a:lstStyle/>
          <a:p>
            <a:r>
              <a:rPr lang="en-US" b="1" dirty="0">
                <a:solidFill>
                  <a:srgbClr val="FF0000"/>
                </a:solidFill>
              </a:rPr>
              <a:t>ANODE</a:t>
            </a:r>
          </a:p>
        </p:txBody>
      </p:sp>
      <p:cxnSp>
        <p:nvCxnSpPr>
          <p:cNvPr id="117" name="Straight Arrow Connector 116">
            <a:extLst>
              <a:ext uri="{FF2B5EF4-FFF2-40B4-BE49-F238E27FC236}">
                <a16:creationId xmlns:a16="http://schemas.microsoft.com/office/drawing/2014/main" id="{A6C6473C-31FF-44FB-9B1B-C411E8CCB580}"/>
              </a:ext>
            </a:extLst>
          </p:cNvPr>
          <p:cNvCxnSpPr>
            <a:cxnSpLocks/>
          </p:cNvCxnSpPr>
          <p:nvPr/>
        </p:nvCxnSpPr>
        <p:spPr>
          <a:xfrm>
            <a:off x="520300" y="1103293"/>
            <a:ext cx="957076" cy="6985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35">
            <a:extLst>
              <a:ext uri="{FF2B5EF4-FFF2-40B4-BE49-F238E27FC236}">
                <a16:creationId xmlns:a16="http://schemas.microsoft.com/office/drawing/2014/main" id="{09A96EE9-0A77-4237-9CBB-723E8C692A98}"/>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119" name="Straight Arrow Connector 118">
            <a:extLst>
              <a:ext uri="{FF2B5EF4-FFF2-40B4-BE49-F238E27FC236}">
                <a16:creationId xmlns:a16="http://schemas.microsoft.com/office/drawing/2014/main" id="{9F23B7E6-05BC-4DA4-98CC-37E89EBE8D1E}"/>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D1045C85-3995-4ED4-BE21-91A83CBF2277}"/>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113F40FB-2421-4814-B769-DC4B280B9A46}"/>
              </a:ext>
            </a:extLst>
          </p:cNvPr>
          <p:cNvSpPr txBox="1"/>
          <p:nvPr/>
        </p:nvSpPr>
        <p:spPr>
          <a:xfrm>
            <a:off x="6223794" y="3263339"/>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30965496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2000548"/>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2. You could run out of SALT SOLUTION.  </a:t>
            </a:r>
            <a:br>
              <a:rPr lang="en-US" sz="2800" dirty="0">
                <a:solidFill>
                  <a:srgbClr val="FF0000"/>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Once all of the Cl</a:t>
            </a:r>
            <a:r>
              <a:rPr lang="en-US" sz="2400" baseline="30000" dirty="0">
                <a:solidFill>
                  <a:schemeClr val="tx1">
                    <a:lumMod val="95000"/>
                    <a:lumOff val="5000"/>
                  </a:schemeClr>
                </a:solidFill>
                <a:latin typeface="Times New Roman" panose="02020603050405020304" pitchFamily="18" charset="0"/>
                <a:cs typeface="Times New Roman" panose="02020603050405020304" pitchFamily="18" charset="0"/>
              </a:rPr>
              <a:t>-1</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anions end up in the left side beaker, and all of the K</a:t>
            </a:r>
            <a:r>
              <a:rPr lang="en-US" sz="2400" baseline="300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1 cations end up in the right side beaker, no ions are left.  Any more oxidation/reduction means the solutions get charged and electricity would halt.  </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97">
            <a:extLst>
              <a:ext uri="{FF2B5EF4-FFF2-40B4-BE49-F238E27FC236}">
                <a16:creationId xmlns:a16="http://schemas.microsoft.com/office/drawing/2014/main" id="{0BA09105-3D20-4B4E-A667-F344F80C72AA}"/>
              </a:ext>
            </a:extLst>
          </p:cNvPr>
          <p:cNvSpPr txBox="1"/>
          <p:nvPr/>
        </p:nvSpPr>
        <p:spPr>
          <a:xfrm>
            <a:off x="2216551" y="1206785"/>
            <a:ext cx="577058" cy="369332"/>
          </a:xfrm>
          <a:prstGeom prst="rect">
            <a:avLst/>
          </a:prstGeom>
          <a:noFill/>
        </p:spPr>
        <p:txBody>
          <a:bodyPr wrap="square" rtlCol="0">
            <a:spAutoFit/>
          </a:bodyPr>
          <a:lstStyle/>
          <a:p>
            <a:r>
              <a:rPr lang="en-US" dirty="0">
                <a:solidFill>
                  <a:schemeClr val="tx1">
                    <a:lumMod val="95000"/>
                    <a:lumOff val="5000"/>
                  </a:schemeClr>
                </a:solidFill>
              </a:rPr>
              <a:t>Cl</a:t>
            </a:r>
            <a:r>
              <a:rPr lang="en-US" baseline="30000" dirty="0">
                <a:solidFill>
                  <a:schemeClr val="tx1">
                    <a:lumMod val="95000"/>
                    <a:lumOff val="5000"/>
                  </a:schemeClr>
                </a:solidFill>
              </a:rPr>
              <a:t>-1</a:t>
            </a:r>
          </a:p>
        </p:txBody>
      </p:sp>
      <p:cxnSp>
        <p:nvCxnSpPr>
          <p:cNvPr id="6" name="Straight Arrow Connector 5">
            <a:extLst>
              <a:ext uri="{FF2B5EF4-FFF2-40B4-BE49-F238E27FC236}">
                <a16:creationId xmlns:a16="http://schemas.microsoft.com/office/drawing/2014/main" id="{2C8B3398-70AB-4EFB-8A63-2AF07F6E177E}"/>
              </a:ext>
            </a:extLst>
          </p:cNvPr>
          <p:cNvCxnSpPr>
            <a:cxnSpLocks/>
          </p:cNvCxnSpPr>
          <p:nvPr/>
        </p:nvCxnSpPr>
        <p:spPr>
          <a:xfrm>
            <a:off x="2388394" y="1606835"/>
            <a:ext cx="45242" cy="9052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03FB59-20CC-4EA0-AED4-9D2FE8B29FEF}"/>
              </a:ext>
            </a:extLst>
          </p:cNvPr>
          <p:cNvCxnSpPr/>
          <p:nvPr/>
        </p:nvCxnSpPr>
        <p:spPr>
          <a:xfrm>
            <a:off x="2108200" y="256222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EE574B-75E0-4D85-9690-4931AFD1C945}"/>
              </a:ext>
            </a:extLst>
          </p:cNvPr>
          <p:cNvCxnSpPr>
            <a:cxnSpLocks/>
          </p:cNvCxnSpPr>
          <p:nvPr/>
        </p:nvCxnSpPr>
        <p:spPr>
          <a:xfrm flipV="1">
            <a:off x="2191460" y="2574132"/>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67">
            <a:extLst>
              <a:ext uri="{FF2B5EF4-FFF2-40B4-BE49-F238E27FC236}">
                <a16:creationId xmlns:a16="http://schemas.microsoft.com/office/drawing/2014/main" id="{F6E8E7A7-272F-496E-8173-699994DBF534}"/>
              </a:ext>
            </a:extLst>
          </p:cNvPr>
          <p:cNvSpPr txBox="1">
            <a:spLocks noChangeArrowheads="1"/>
          </p:cNvSpPr>
          <p:nvPr/>
        </p:nvSpPr>
        <p:spPr bwMode="auto">
          <a:xfrm>
            <a:off x="5900347" y="1239191"/>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chemeClr val="tx1">
                    <a:lumMod val="95000"/>
                    <a:lumOff val="5000"/>
                  </a:schemeClr>
                </a:solidFill>
                <a:latin typeface="Arial" charset="0"/>
              </a:rPr>
              <a:t>K</a:t>
            </a:r>
            <a:r>
              <a:rPr lang="en-US" altLang="en-US" sz="1800" baseline="30000" dirty="0">
                <a:solidFill>
                  <a:schemeClr val="tx1">
                    <a:lumMod val="95000"/>
                    <a:lumOff val="5000"/>
                  </a:schemeClr>
                </a:solidFill>
                <a:latin typeface="Arial" charset="0"/>
              </a:rPr>
              <a:t>+1</a:t>
            </a:r>
          </a:p>
        </p:txBody>
      </p:sp>
      <p:cxnSp>
        <p:nvCxnSpPr>
          <p:cNvPr id="103" name="Straight Arrow Connector 102">
            <a:extLst>
              <a:ext uri="{FF2B5EF4-FFF2-40B4-BE49-F238E27FC236}">
                <a16:creationId xmlns:a16="http://schemas.microsoft.com/office/drawing/2014/main" id="{BBA66C39-2BCD-4781-B832-153305A10B68}"/>
              </a:ext>
            </a:extLst>
          </p:cNvPr>
          <p:cNvCxnSpPr>
            <a:cxnSpLocks/>
          </p:cNvCxnSpPr>
          <p:nvPr/>
        </p:nvCxnSpPr>
        <p:spPr>
          <a:xfrm>
            <a:off x="6217840" y="1515042"/>
            <a:ext cx="15657" cy="9753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454DB4A-E074-40EB-BD2A-D0E02E938A3F}"/>
              </a:ext>
            </a:extLst>
          </p:cNvPr>
          <p:cNvCxnSpPr/>
          <p:nvPr/>
        </p:nvCxnSpPr>
        <p:spPr>
          <a:xfrm>
            <a:off x="5943600" y="252493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34845F4-4FDA-4078-BD16-52B08F5F94CE}"/>
              </a:ext>
            </a:extLst>
          </p:cNvPr>
          <p:cNvCxnSpPr>
            <a:cxnSpLocks/>
          </p:cNvCxnSpPr>
          <p:nvPr/>
        </p:nvCxnSpPr>
        <p:spPr>
          <a:xfrm flipV="1">
            <a:off x="6007809" y="2546536"/>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3FD14FC6-6300-4931-A581-0506D669B294}"/>
              </a:ext>
            </a:extLst>
          </p:cNvPr>
          <p:cNvSpPr txBox="1"/>
          <p:nvPr/>
        </p:nvSpPr>
        <p:spPr>
          <a:xfrm>
            <a:off x="7701720" y="600619"/>
            <a:ext cx="1442279" cy="369332"/>
          </a:xfrm>
          <a:prstGeom prst="rect">
            <a:avLst/>
          </a:prstGeom>
          <a:noFill/>
        </p:spPr>
        <p:txBody>
          <a:bodyPr wrap="square" rtlCol="0">
            <a:spAutoFit/>
          </a:bodyPr>
          <a:lstStyle/>
          <a:p>
            <a:r>
              <a:rPr lang="en-US" b="1" dirty="0">
                <a:solidFill>
                  <a:srgbClr val="000099"/>
                </a:solidFill>
              </a:rPr>
              <a:t>CATHODE</a:t>
            </a:r>
          </a:p>
        </p:txBody>
      </p:sp>
      <p:cxnSp>
        <p:nvCxnSpPr>
          <p:cNvPr id="7" name="Straight Arrow Connector 6">
            <a:extLst>
              <a:ext uri="{FF2B5EF4-FFF2-40B4-BE49-F238E27FC236}">
                <a16:creationId xmlns:a16="http://schemas.microsoft.com/office/drawing/2014/main" id="{BD3AD806-E8A0-4937-B228-152313417E09}"/>
              </a:ext>
            </a:extLst>
          </p:cNvPr>
          <p:cNvCxnSpPr/>
          <p:nvPr/>
        </p:nvCxnSpPr>
        <p:spPr>
          <a:xfrm flipH="1">
            <a:off x="7356487" y="944563"/>
            <a:ext cx="873113" cy="590550"/>
          </a:xfrm>
          <a:prstGeom prst="straightConnector1">
            <a:avLst/>
          </a:prstGeom>
          <a:ln w="38100">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AFFA952A-9FFE-4037-9F34-FAA0A79A4D5E}"/>
              </a:ext>
            </a:extLst>
          </p:cNvPr>
          <p:cNvSpPr txBox="1"/>
          <p:nvPr/>
        </p:nvSpPr>
        <p:spPr>
          <a:xfrm>
            <a:off x="95252" y="754439"/>
            <a:ext cx="1282148" cy="369332"/>
          </a:xfrm>
          <a:prstGeom prst="rect">
            <a:avLst/>
          </a:prstGeom>
          <a:noFill/>
        </p:spPr>
        <p:txBody>
          <a:bodyPr wrap="square" rtlCol="0">
            <a:spAutoFit/>
          </a:bodyPr>
          <a:lstStyle/>
          <a:p>
            <a:r>
              <a:rPr lang="en-US" b="1" dirty="0">
                <a:solidFill>
                  <a:srgbClr val="FF0000"/>
                </a:solidFill>
              </a:rPr>
              <a:t>ANODE</a:t>
            </a:r>
          </a:p>
        </p:txBody>
      </p:sp>
      <p:cxnSp>
        <p:nvCxnSpPr>
          <p:cNvPr id="117" name="Straight Arrow Connector 116">
            <a:extLst>
              <a:ext uri="{FF2B5EF4-FFF2-40B4-BE49-F238E27FC236}">
                <a16:creationId xmlns:a16="http://schemas.microsoft.com/office/drawing/2014/main" id="{A6C6473C-31FF-44FB-9B1B-C411E8CCB580}"/>
              </a:ext>
            </a:extLst>
          </p:cNvPr>
          <p:cNvCxnSpPr>
            <a:cxnSpLocks/>
          </p:cNvCxnSpPr>
          <p:nvPr/>
        </p:nvCxnSpPr>
        <p:spPr>
          <a:xfrm>
            <a:off x="520300" y="1103293"/>
            <a:ext cx="957076" cy="6985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35">
            <a:extLst>
              <a:ext uri="{FF2B5EF4-FFF2-40B4-BE49-F238E27FC236}">
                <a16:creationId xmlns:a16="http://schemas.microsoft.com/office/drawing/2014/main" id="{EC7B7F7D-820E-4174-BFDD-37E75DC8A8B9}"/>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119" name="Straight Arrow Connector 118">
            <a:extLst>
              <a:ext uri="{FF2B5EF4-FFF2-40B4-BE49-F238E27FC236}">
                <a16:creationId xmlns:a16="http://schemas.microsoft.com/office/drawing/2014/main" id="{AD4BA410-9B4C-4E56-B3C3-CE3A59D97930}"/>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C97E8883-E91E-4569-B447-0650B7565EA2}"/>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CF197681-991C-4F88-B4C3-C6EFE75F9581}"/>
              </a:ext>
            </a:extLst>
          </p:cNvPr>
          <p:cNvSpPr txBox="1"/>
          <p:nvPr/>
        </p:nvSpPr>
        <p:spPr>
          <a:xfrm>
            <a:off x="6167047" y="3165787"/>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20154823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87743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3.  You could run out of cathode side cations (Cu</a:t>
            </a:r>
            <a:r>
              <a:rPr lang="en-US" sz="2800" baseline="30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t>
            </a:r>
            <a:br>
              <a:rPr lang="en-US" sz="2800" dirty="0">
                <a:solidFill>
                  <a:srgbClr val="FF0000"/>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The copper cations get reduced by gaining electrons.  If you run out of cations on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the right, electrons build up on the copper bar, and electricity stops.  This is bad.  </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You NEVER run out of cathode.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Dead batteries have bigger cathodes than they started with, cathodes get bigger as a battery runs out.  </a:t>
            </a: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97">
            <a:extLst>
              <a:ext uri="{FF2B5EF4-FFF2-40B4-BE49-F238E27FC236}">
                <a16:creationId xmlns:a16="http://schemas.microsoft.com/office/drawing/2014/main" id="{0BA09105-3D20-4B4E-A667-F344F80C72AA}"/>
              </a:ext>
            </a:extLst>
          </p:cNvPr>
          <p:cNvSpPr txBox="1"/>
          <p:nvPr/>
        </p:nvSpPr>
        <p:spPr>
          <a:xfrm>
            <a:off x="2216551" y="1206785"/>
            <a:ext cx="577058" cy="369332"/>
          </a:xfrm>
          <a:prstGeom prst="rect">
            <a:avLst/>
          </a:prstGeom>
          <a:noFill/>
        </p:spPr>
        <p:txBody>
          <a:bodyPr wrap="square" rtlCol="0">
            <a:spAutoFit/>
          </a:bodyPr>
          <a:lstStyle/>
          <a:p>
            <a:r>
              <a:rPr lang="en-US" dirty="0">
                <a:solidFill>
                  <a:schemeClr val="tx1">
                    <a:lumMod val="95000"/>
                    <a:lumOff val="5000"/>
                  </a:schemeClr>
                </a:solidFill>
              </a:rPr>
              <a:t>Cl</a:t>
            </a:r>
            <a:r>
              <a:rPr lang="en-US" baseline="30000" dirty="0">
                <a:solidFill>
                  <a:schemeClr val="tx1">
                    <a:lumMod val="95000"/>
                    <a:lumOff val="5000"/>
                  </a:schemeClr>
                </a:solidFill>
              </a:rPr>
              <a:t>-1</a:t>
            </a:r>
          </a:p>
        </p:txBody>
      </p:sp>
      <p:cxnSp>
        <p:nvCxnSpPr>
          <p:cNvPr id="6" name="Straight Arrow Connector 5">
            <a:extLst>
              <a:ext uri="{FF2B5EF4-FFF2-40B4-BE49-F238E27FC236}">
                <a16:creationId xmlns:a16="http://schemas.microsoft.com/office/drawing/2014/main" id="{2C8B3398-70AB-4EFB-8A63-2AF07F6E177E}"/>
              </a:ext>
            </a:extLst>
          </p:cNvPr>
          <p:cNvCxnSpPr>
            <a:cxnSpLocks/>
          </p:cNvCxnSpPr>
          <p:nvPr/>
        </p:nvCxnSpPr>
        <p:spPr>
          <a:xfrm>
            <a:off x="2388394" y="1606835"/>
            <a:ext cx="45242" cy="9052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03FB59-20CC-4EA0-AED4-9D2FE8B29FEF}"/>
              </a:ext>
            </a:extLst>
          </p:cNvPr>
          <p:cNvCxnSpPr/>
          <p:nvPr/>
        </p:nvCxnSpPr>
        <p:spPr>
          <a:xfrm>
            <a:off x="2108200" y="256222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EE574B-75E0-4D85-9690-4931AFD1C945}"/>
              </a:ext>
            </a:extLst>
          </p:cNvPr>
          <p:cNvCxnSpPr>
            <a:cxnSpLocks/>
          </p:cNvCxnSpPr>
          <p:nvPr/>
        </p:nvCxnSpPr>
        <p:spPr>
          <a:xfrm flipV="1">
            <a:off x="2191460" y="2574132"/>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67">
            <a:extLst>
              <a:ext uri="{FF2B5EF4-FFF2-40B4-BE49-F238E27FC236}">
                <a16:creationId xmlns:a16="http://schemas.microsoft.com/office/drawing/2014/main" id="{F6E8E7A7-272F-496E-8173-699994DBF534}"/>
              </a:ext>
            </a:extLst>
          </p:cNvPr>
          <p:cNvSpPr txBox="1">
            <a:spLocks noChangeArrowheads="1"/>
          </p:cNvSpPr>
          <p:nvPr/>
        </p:nvSpPr>
        <p:spPr bwMode="auto">
          <a:xfrm>
            <a:off x="5900347" y="1239191"/>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chemeClr val="tx1">
                    <a:lumMod val="95000"/>
                    <a:lumOff val="5000"/>
                  </a:schemeClr>
                </a:solidFill>
                <a:latin typeface="Arial" charset="0"/>
              </a:rPr>
              <a:t>K</a:t>
            </a:r>
            <a:r>
              <a:rPr lang="en-US" altLang="en-US" sz="1800" baseline="30000" dirty="0">
                <a:solidFill>
                  <a:schemeClr val="tx1">
                    <a:lumMod val="95000"/>
                    <a:lumOff val="5000"/>
                  </a:schemeClr>
                </a:solidFill>
                <a:latin typeface="Arial" charset="0"/>
              </a:rPr>
              <a:t>+1</a:t>
            </a:r>
          </a:p>
        </p:txBody>
      </p:sp>
      <p:cxnSp>
        <p:nvCxnSpPr>
          <p:cNvPr id="103" name="Straight Arrow Connector 102">
            <a:extLst>
              <a:ext uri="{FF2B5EF4-FFF2-40B4-BE49-F238E27FC236}">
                <a16:creationId xmlns:a16="http://schemas.microsoft.com/office/drawing/2014/main" id="{BBA66C39-2BCD-4781-B832-153305A10B68}"/>
              </a:ext>
            </a:extLst>
          </p:cNvPr>
          <p:cNvCxnSpPr>
            <a:cxnSpLocks/>
          </p:cNvCxnSpPr>
          <p:nvPr/>
        </p:nvCxnSpPr>
        <p:spPr>
          <a:xfrm>
            <a:off x="6217840" y="1515042"/>
            <a:ext cx="15657" cy="9753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454DB4A-E074-40EB-BD2A-D0E02E938A3F}"/>
              </a:ext>
            </a:extLst>
          </p:cNvPr>
          <p:cNvCxnSpPr/>
          <p:nvPr/>
        </p:nvCxnSpPr>
        <p:spPr>
          <a:xfrm>
            <a:off x="5943600" y="252493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34845F4-4FDA-4078-BD16-52B08F5F94CE}"/>
              </a:ext>
            </a:extLst>
          </p:cNvPr>
          <p:cNvCxnSpPr>
            <a:cxnSpLocks/>
          </p:cNvCxnSpPr>
          <p:nvPr/>
        </p:nvCxnSpPr>
        <p:spPr>
          <a:xfrm flipV="1">
            <a:off x="6007809" y="2546536"/>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3FD14FC6-6300-4931-A581-0506D669B294}"/>
              </a:ext>
            </a:extLst>
          </p:cNvPr>
          <p:cNvSpPr txBox="1"/>
          <p:nvPr/>
        </p:nvSpPr>
        <p:spPr>
          <a:xfrm>
            <a:off x="7701720" y="600619"/>
            <a:ext cx="1442279" cy="369332"/>
          </a:xfrm>
          <a:prstGeom prst="rect">
            <a:avLst/>
          </a:prstGeom>
          <a:noFill/>
        </p:spPr>
        <p:txBody>
          <a:bodyPr wrap="square" rtlCol="0">
            <a:spAutoFit/>
          </a:bodyPr>
          <a:lstStyle/>
          <a:p>
            <a:r>
              <a:rPr lang="en-US" b="1" dirty="0">
                <a:solidFill>
                  <a:srgbClr val="000099"/>
                </a:solidFill>
              </a:rPr>
              <a:t>CATHODE</a:t>
            </a:r>
          </a:p>
        </p:txBody>
      </p:sp>
      <p:cxnSp>
        <p:nvCxnSpPr>
          <p:cNvPr id="7" name="Straight Arrow Connector 6">
            <a:extLst>
              <a:ext uri="{FF2B5EF4-FFF2-40B4-BE49-F238E27FC236}">
                <a16:creationId xmlns:a16="http://schemas.microsoft.com/office/drawing/2014/main" id="{BD3AD806-E8A0-4937-B228-152313417E09}"/>
              </a:ext>
            </a:extLst>
          </p:cNvPr>
          <p:cNvCxnSpPr/>
          <p:nvPr/>
        </p:nvCxnSpPr>
        <p:spPr>
          <a:xfrm flipH="1">
            <a:off x="7356487" y="944563"/>
            <a:ext cx="873113" cy="590550"/>
          </a:xfrm>
          <a:prstGeom prst="straightConnector1">
            <a:avLst/>
          </a:prstGeom>
          <a:ln w="38100">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AFFA952A-9FFE-4037-9F34-FAA0A79A4D5E}"/>
              </a:ext>
            </a:extLst>
          </p:cNvPr>
          <p:cNvSpPr txBox="1"/>
          <p:nvPr/>
        </p:nvSpPr>
        <p:spPr>
          <a:xfrm>
            <a:off x="95252" y="754439"/>
            <a:ext cx="1282148" cy="369332"/>
          </a:xfrm>
          <a:prstGeom prst="rect">
            <a:avLst/>
          </a:prstGeom>
          <a:noFill/>
        </p:spPr>
        <p:txBody>
          <a:bodyPr wrap="square" rtlCol="0">
            <a:spAutoFit/>
          </a:bodyPr>
          <a:lstStyle/>
          <a:p>
            <a:r>
              <a:rPr lang="en-US" b="1" dirty="0">
                <a:solidFill>
                  <a:srgbClr val="FF0000"/>
                </a:solidFill>
              </a:rPr>
              <a:t>ANODE</a:t>
            </a:r>
          </a:p>
        </p:txBody>
      </p:sp>
      <p:cxnSp>
        <p:nvCxnSpPr>
          <p:cNvPr id="117" name="Straight Arrow Connector 116">
            <a:extLst>
              <a:ext uri="{FF2B5EF4-FFF2-40B4-BE49-F238E27FC236}">
                <a16:creationId xmlns:a16="http://schemas.microsoft.com/office/drawing/2014/main" id="{A6C6473C-31FF-44FB-9B1B-C411E8CCB580}"/>
              </a:ext>
            </a:extLst>
          </p:cNvPr>
          <p:cNvCxnSpPr>
            <a:cxnSpLocks/>
          </p:cNvCxnSpPr>
          <p:nvPr/>
        </p:nvCxnSpPr>
        <p:spPr>
          <a:xfrm>
            <a:off x="520300" y="1103293"/>
            <a:ext cx="957076" cy="6985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35">
            <a:extLst>
              <a:ext uri="{FF2B5EF4-FFF2-40B4-BE49-F238E27FC236}">
                <a16:creationId xmlns:a16="http://schemas.microsoft.com/office/drawing/2014/main" id="{075CCA9A-8E13-4826-8AAD-969E18B36705}"/>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119" name="Straight Arrow Connector 118">
            <a:extLst>
              <a:ext uri="{FF2B5EF4-FFF2-40B4-BE49-F238E27FC236}">
                <a16:creationId xmlns:a16="http://schemas.microsoft.com/office/drawing/2014/main" id="{64EE4992-4B52-44A0-886E-8E0E06AD4306}"/>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CFF6BC2-67B6-45FC-BD37-70551CC903BC}"/>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038DE70B-0DDE-4BAF-A34F-5DCE7DABAF1E}"/>
              </a:ext>
            </a:extLst>
          </p:cNvPr>
          <p:cNvSpPr txBox="1"/>
          <p:nvPr/>
        </p:nvSpPr>
        <p:spPr>
          <a:xfrm>
            <a:off x="6199981" y="3249943"/>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31284267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2062103"/>
          </a:xfrm>
          <a:prstGeom prst="rect">
            <a:avLst/>
          </a:prstGeom>
          <a:noFill/>
        </p:spPr>
        <p:txBody>
          <a:bodyPr wrap="square" rtlCol="0">
            <a:spAutoFit/>
          </a:bodyPr>
          <a:lstStyle/>
          <a:p>
            <a:r>
              <a:rPr lang="en-US" sz="3200" dirty="0">
                <a:solidFill>
                  <a:srgbClr val="3333CC"/>
                </a:solidFill>
                <a:latin typeface="Times New Roman" panose="02020603050405020304" pitchFamily="18" charset="0"/>
                <a:cs typeface="Times New Roman" panose="02020603050405020304" pitchFamily="18" charset="0"/>
              </a:rPr>
              <a:t>Every voltaic cell (battery) has an oxidation side, and a reduction side.  Look at table J first.  If you guess wrong, you will put “OX” on the wrong side and you are just totally wrong.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97">
            <a:extLst>
              <a:ext uri="{FF2B5EF4-FFF2-40B4-BE49-F238E27FC236}">
                <a16:creationId xmlns:a16="http://schemas.microsoft.com/office/drawing/2014/main" id="{0BA09105-3D20-4B4E-A667-F344F80C72AA}"/>
              </a:ext>
            </a:extLst>
          </p:cNvPr>
          <p:cNvSpPr txBox="1"/>
          <p:nvPr/>
        </p:nvSpPr>
        <p:spPr>
          <a:xfrm>
            <a:off x="2216551" y="1206785"/>
            <a:ext cx="577058" cy="369332"/>
          </a:xfrm>
          <a:prstGeom prst="rect">
            <a:avLst/>
          </a:prstGeom>
          <a:noFill/>
        </p:spPr>
        <p:txBody>
          <a:bodyPr wrap="square" rtlCol="0">
            <a:spAutoFit/>
          </a:bodyPr>
          <a:lstStyle/>
          <a:p>
            <a:r>
              <a:rPr lang="en-US" dirty="0">
                <a:solidFill>
                  <a:schemeClr val="tx1">
                    <a:lumMod val="95000"/>
                    <a:lumOff val="5000"/>
                  </a:schemeClr>
                </a:solidFill>
              </a:rPr>
              <a:t>Cl</a:t>
            </a:r>
            <a:r>
              <a:rPr lang="en-US" baseline="30000" dirty="0">
                <a:solidFill>
                  <a:schemeClr val="tx1">
                    <a:lumMod val="95000"/>
                    <a:lumOff val="5000"/>
                  </a:schemeClr>
                </a:solidFill>
              </a:rPr>
              <a:t>-1</a:t>
            </a:r>
          </a:p>
        </p:txBody>
      </p:sp>
      <p:cxnSp>
        <p:nvCxnSpPr>
          <p:cNvPr id="6" name="Straight Arrow Connector 5">
            <a:extLst>
              <a:ext uri="{FF2B5EF4-FFF2-40B4-BE49-F238E27FC236}">
                <a16:creationId xmlns:a16="http://schemas.microsoft.com/office/drawing/2014/main" id="{2C8B3398-70AB-4EFB-8A63-2AF07F6E177E}"/>
              </a:ext>
            </a:extLst>
          </p:cNvPr>
          <p:cNvCxnSpPr>
            <a:cxnSpLocks/>
          </p:cNvCxnSpPr>
          <p:nvPr/>
        </p:nvCxnSpPr>
        <p:spPr>
          <a:xfrm>
            <a:off x="2388394" y="1606835"/>
            <a:ext cx="45242" cy="9052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03FB59-20CC-4EA0-AED4-9D2FE8B29FEF}"/>
              </a:ext>
            </a:extLst>
          </p:cNvPr>
          <p:cNvCxnSpPr/>
          <p:nvPr/>
        </p:nvCxnSpPr>
        <p:spPr>
          <a:xfrm>
            <a:off x="2108200" y="256222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EE574B-75E0-4D85-9690-4931AFD1C945}"/>
              </a:ext>
            </a:extLst>
          </p:cNvPr>
          <p:cNvCxnSpPr>
            <a:cxnSpLocks/>
          </p:cNvCxnSpPr>
          <p:nvPr/>
        </p:nvCxnSpPr>
        <p:spPr>
          <a:xfrm flipV="1">
            <a:off x="2191460" y="2574132"/>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67">
            <a:extLst>
              <a:ext uri="{FF2B5EF4-FFF2-40B4-BE49-F238E27FC236}">
                <a16:creationId xmlns:a16="http://schemas.microsoft.com/office/drawing/2014/main" id="{F6E8E7A7-272F-496E-8173-699994DBF534}"/>
              </a:ext>
            </a:extLst>
          </p:cNvPr>
          <p:cNvSpPr txBox="1">
            <a:spLocks noChangeArrowheads="1"/>
          </p:cNvSpPr>
          <p:nvPr/>
        </p:nvSpPr>
        <p:spPr bwMode="auto">
          <a:xfrm>
            <a:off x="5900347" y="1239191"/>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chemeClr val="tx1">
                    <a:lumMod val="95000"/>
                    <a:lumOff val="5000"/>
                  </a:schemeClr>
                </a:solidFill>
                <a:latin typeface="Arial" charset="0"/>
              </a:rPr>
              <a:t>K</a:t>
            </a:r>
            <a:r>
              <a:rPr lang="en-US" altLang="en-US" sz="1800" baseline="30000" dirty="0">
                <a:solidFill>
                  <a:schemeClr val="tx1">
                    <a:lumMod val="95000"/>
                    <a:lumOff val="5000"/>
                  </a:schemeClr>
                </a:solidFill>
                <a:latin typeface="Arial" charset="0"/>
              </a:rPr>
              <a:t>+1</a:t>
            </a:r>
          </a:p>
        </p:txBody>
      </p:sp>
      <p:cxnSp>
        <p:nvCxnSpPr>
          <p:cNvPr id="103" name="Straight Arrow Connector 102">
            <a:extLst>
              <a:ext uri="{FF2B5EF4-FFF2-40B4-BE49-F238E27FC236}">
                <a16:creationId xmlns:a16="http://schemas.microsoft.com/office/drawing/2014/main" id="{BBA66C39-2BCD-4781-B832-153305A10B68}"/>
              </a:ext>
            </a:extLst>
          </p:cNvPr>
          <p:cNvCxnSpPr>
            <a:cxnSpLocks/>
          </p:cNvCxnSpPr>
          <p:nvPr/>
        </p:nvCxnSpPr>
        <p:spPr>
          <a:xfrm>
            <a:off x="6217840" y="1515042"/>
            <a:ext cx="15657" cy="9753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454DB4A-E074-40EB-BD2A-D0E02E938A3F}"/>
              </a:ext>
            </a:extLst>
          </p:cNvPr>
          <p:cNvCxnSpPr/>
          <p:nvPr/>
        </p:nvCxnSpPr>
        <p:spPr>
          <a:xfrm>
            <a:off x="5943600" y="252493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34845F4-4FDA-4078-BD16-52B08F5F94CE}"/>
              </a:ext>
            </a:extLst>
          </p:cNvPr>
          <p:cNvCxnSpPr>
            <a:cxnSpLocks/>
          </p:cNvCxnSpPr>
          <p:nvPr/>
        </p:nvCxnSpPr>
        <p:spPr>
          <a:xfrm flipV="1">
            <a:off x="6007809" y="2546536"/>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3FD14FC6-6300-4931-A581-0506D669B294}"/>
              </a:ext>
            </a:extLst>
          </p:cNvPr>
          <p:cNvSpPr txBox="1"/>
          <p:nvPr/>
        </p:nvSpPr>
        <p:spPr>
          <a:xfrm>
            <a:off x="7701720" y="600619"/>
            <a:ext cx="1442279" cy="369332"/>
          </a:xfrm>
          <a:prstGeom prst="rect">
            <a:avLst/>
          </a:prstGeom>
          <a:noFill/>
        </p:spPr>
        <p:txBody>
          <a:bodyPr wrap="square" rtlCol="0">
            <a:spAutoFit/>
          </a:bodyPr>
          <a:lstStyle/>
          <a:p>
            <a:r>
              <a:rPr lang="en-US" b="1" dirty="0">
                <a:solidFill>
                  <a:srgbClr val="000099"/>
                </a:solidFill>
              </a:rPr>
              <a:t>CATHODE</a:t>
            </a:r>
          </a:p>
        </p:txBody>
      </p:sp>
      <p:cxnSp>
        <p:nvCxnSpPr>
          <p:cNvPr id="7" name="Straight Arrow Connector 6">
            <a:extLst>
              <a:ext uri="{FF2B5EF4-FFF2-40B4-BE49-F238E27FC236}">
                <a16:creationId xmlns:a16="http://schemas.microsoft.com/office/drawing/2014/main" id="{BD3AD806-E8A0-4937-B228-152313417E09}"/>
              </a:ext>
            </a:extLst>
          </p:cNvPr>
          <p:cNvCxnSpPr/>
          <p:nvPr/>
        </p:nvCxnSpPr>
        <p:spPr>
          <a:xfrm flipH="1">
            <a:off x="7356487" y="944563"/>
            <a:ext cx="873113" cy="590550"/>
          </a:xfrm>
          <a:prstGeom prst="straightConnector1">
            <a:avLst/>
          </a:prstGeom>
          <a:ln w="38100">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AFFA952A-9FFE-4037-9F34-FAA0A79A4D5E}"/>
              </a:ext>
            </a:extLst>
          </p:cNvPr>
          <p:cNvSpPr txBox="1"/>
          <p:nvPr/>
        </p:nvSpPr>
        <p:spPr>
          <a:xfrm>
            <a:off x="95252" y="754439"/>
            <a:ext cx="1282148" cy="369332"/>
          </a:xfrm>
          <a:prstGeom prst="rect">
            <a:avLst/>
          </a:prstGeom>
          <a:noFill/>
        </p:spPr>
        <p:txBody>
          <a:bodyPr wrap="square" rtlCol="0">
            <a:spAutoFit/>
          </a:bodyPr>
          <a:lstStyle/>
          <a:p>
            <a:r>
              <a:rPr lang="en-US" b="1" dirty="0">
                <a:solidFill>
                  <a:srgbClr val="FF0000"/>
                </a:solidFill>
              </a:rPr>
              <a:t>ANODE</a:t>
            </a:r>
          </a:p>
        </p:txBody>
      </p:sp>
      <p:cxnSp>
        <p:nvCxnSpPr>
          <p:cNvPr id="117" name="Straight Arrow Connector 116">
            <a:extLst>
              <a:ext uri="{FF2B5EF4-FFF2-40B4-BE49-F238E27FC236}">
                <a16:creationId xmlns:a16="http://schemas.microsoft.com/office/drawing/2014/main" id="{A6C6473C-31FF-44FB-9B1B-C411E8CCB580}"/>
              </a:ext>
            </a:extLst>
          </p:cNvPr>
          <p:cNvCxnSpPr>
            <a:cxnSpLocks/>
          </p:cNvCxnSpPr>
          <p:nvPr/>
        </p:nvCxnSpPr>
        <p:spPr>
          <a:xfrm>
            <a:off x="520300" y="1103293"/>
            <a:ext cx="957076" cy="6985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35">
            <a:extLst>
              <a:ext uri="{FF2B5EF4-FFF2-40B4-BE49-F238E27FC236}">
                <a16:creationId xmlns:a16="http://schemas.microsoft.com/office/drawing/2014/main" id="{762CC4FF-BC35-4F04-BB0E-C48CFD730EDB}"/>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119" name="Straight Arrow Connector 118">
            <a:extLst>
              <a:ext uri="{FF2B5EF4-FFF2-40B4-BE49-F238E27FC236}">
                <a16:creationId xmlns:a16="http://schemas.microsoft.com/office/drawing/2014/main" id="{3B1EF797-AD5B-4C32-A392-902D93511FE3}"/>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B79A0BA7-D1BB-4891-8EEE-D2C36806FF19}"/>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019B045A-19FF-463A-BC69-24EBF9811006}"/>
              </a:ext>
            </a:extLst>
          </p:cNvPr>
          <p:cNvSpPr txBox="1"/>
          <p:nvPr/>
        </p:nvSpPr>
        <p:spPr>
          <a:xfrm>
            <a:off x="6223794" y="3179790"/>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356506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22274" y="98639"/>
            <a:ext cx="914400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8</a:t>
            </a:r>
            <a:endParaRPr lang="en-US" altLang="en-US" sz="1800" dirty="0"/>
          </a:p>
          <a:p>
            <a:pPr algn="ctr" eaLnBrk="1" hangingPunct="1">
              <a:spcBef>
                <a:spcPct val="0"/>
              </a:spcBef>
              <a:buFontTx/>
              <a:buNone/>
            </a:pPr>
            <a:r>
              <a:rPr lang="en-US" altLang="en-US" sz="2800" dirty="0">
                <a:latin typeface="Times New Roman" panose="02020603050405020304" pitchFamily="18" charset="0"/>
                <a:cs typeface="Times New Roman" panose="02020603050405020304" pitchFamily="18" charset="0"/>
              </a:rPr>
              <a:t>Magnesium and sulfur form magnesium sulfide    (synthesis)</a:t>
            </a:r>
          </a:p>
          <a:p>
            <a:pPr algn="ctr" eaLnBrk="1" hangingPunct="1">
              <a:spcBef>
                <a:spcPct val="0"/>
              </a:spcBef>
              <a:buFontTx/>
              <a:buNone/>
            </a:pPr>
            <a:endParaRPr lang="en-US" altLang="en-US" sz="28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7200" dirty="0">
                <a:latin typeface="Times New Roman" panose="02020603050405020304" pitchFamily="18" charset="0"/>
                <a:cs typeface="Times New Roman" panose="02020603050405020304" pitchFamily="18" charset="0"/>
              </a:rPr>
              <a:t>Mg  +  S →   </a:t>
            </a:r>
            <a:r>
              <a:rPr lang="en-US" altLang="en-US" sz="7200" dirty="0" err="1">
                <a:latin typeface="Times New Roman" panose="02020603050405020304" pitchFamily="18" charset="0"/>
                <a:cs typeface="Times New Roman" panose="02020603050405020304" pitchFamily="18" charset="0"/>
              </a:rPr>
              <a:t>MgS</a:t>
            </a:r>
            <a:endParaRPr lang="en-US" altLang="en-US" sz="72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Magnesium atom + sulfur atom make ionic magnesium sulfide</a:t>
            </a:r>
          </a:p>
          <a:p>
            <a:pPr algn="ctr" eaLnBrk="1" hangingPunct="1">
              <a:spcBef>
                <a:spcPct val="0"/>
              </a:spcBef>
              <a:buFontTx/>
              <a:buNone/>
            </a:pPr>
            <a:endParaRPr lang="en-US" altLang="en-US" sz="2400"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2400" dirty="0">
                <a:solidFill>
                  <a:srgbClr val="000099"/>
                </a:solidFill>
                <a:latin typeface="Times New Roman" panose="02020603050405020304" pitchFamily="18" charset="0"/>
                <a:cs typeface="Times New Roman" panose="02020603050405020304" pitchFamily="18" charset="0"/>
              </a:rPr>
              <a:t>All atoms are neutral so we can ADD to our drawing like this:</a:t>
            </a:r>
          </a:p>
          <a:p>
            <a:pPr algn="ctr" eaLnBrk="1" hangingPunct="1">
              <a:spcBef>
                <a:spcPct val="0"/>
              </a:spcBef>
              <a:buFontTx/>
              <a:buNone/>
            </a:pPr>
            <a:endParaRPr lang="en-US" altLang="en-US" sz="2400" dirty="0">
              <a:solidFill>
                <a:srgbClr val="000099"/>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7200" dirty="0">
                <a:solidFill>
                  <a:srgbClr val="000099"/>
                </a:solidFill>
                <a:latin typeface="Times New Roman" panose="02020603050405020304" pitchFamily="18" charset="0"/>
                <a:cs typeface="Times New Roman" panose="02020603050405020304" pitchFamily="18" charset="0"/>
              </a:rPr>
              <a:t>Mg°  +  S° →   </a:t>
            </a:r>
            <a:r>
              <a:rPr lang="en-US" altLang="en-US" sz="7200" dirty="0" err="1">
                <a:solidFill>
                  <a:srgbClr val="000099"/>
                </a:solidFill>
                <a:latin typeface="Times New Roman" panose="02020603050405020304" pitchFamily="18" charset="0"/>
                <a:cs typeface="Times New Roman" panose="02020603050405020304" pitchFamily="18" charset="0"/>
              </a:rPr>
              <a:t>MgS</a:t>
            </a:r>
            <a:endParaRPr lang="en-US" altLang="en-US" sz="7200" dirty="0">
              <a:solidFill>
                <a:srgbClr val="000099"/>
              </a:solidFill>
              <a:latin typeface="Times New Roman" panose="02020603050405020304" pitchFamily="18" charset="0"/>
              <a:cs typeface="Times New Roman" panose="02020603050405020304" pitchFamily="18" charset="0"/>
            </a:endParaRPr>
          </a:p>
          <a:p>
            <a:pPr algn="ctr" eaLnBrk="1" hangingPunct="1">
              <a:spcBef>
                <a:spcPct val="0"/>
              </a:spcBef>
              <a:buFontTx/>
              <a:buNone/>
            </a:pPr>
            <a:br>
              <a:rPr lang="en-US" altLang="en-US" sz="4000" dirty="0">
                <a:solidFill>
                  <a:srgbClr val="FF0000"/>
                </a:solidFill>
                <a:latin typeface="Times New Roman" panose="02020603050405020304" pitchFamily="18" charset="0"/>
                <a:cs typeface="Times New Roman" panose="02020603050405020304" pitchFamily="18" charset="0"/>
              </a:rPr>
            </a:br>
            <a:r>
              <a:rPr lang="en-US" altLang="en-US" sz="4000" dirty="0">
                <a:solidFill>
                  <a:srgbClr val="4A7EBB"/>
                </a:solidFill>
                <a:latin typeface="Times New Roman" panose="02020603050405020304" pitchFamily="18" charset="0"/>
                <a:cs typeface="Times New Roman" panose="02020603050405020304" pitchFamily="18" charset="0"/>
              </a:rPr>
              <a:t>9.  Those little circles mean neutral</a:t>
            </a:r>
            <a:endParaRPr lang="en-US" altLang="en-US" sz="2400" dirty="0">
              <a:solidFill>
                <a:srgbClr val="4A7EBB"/>
              </a:solidFill>
              <a:latin typeface="Times New Roman" panose="02020603050405020304" pitchFamily="18" charset="0"/>
              <a:cs typeface="Times New Roman" panose="02020603050405020304" pitchFamily="18" charset="0"/>
            </a:endParaRPr>
          </a:p>
        </p:txBody>
      </p:sp>
      <p:cxnSp>
        <p:nvCxnSpPr>
          <p:cNvPr id="3" name="Straight Arrow Connector 2">
            <a:extLst>
              <a:ext uri="{FF2B5EF4-FFF2-40B4-BE49-F238E27FC236}">
                <a16:creationId xmlns:a16="http://schemas.microsoft.com/office/drawing/2014/main" id="{F02A95E3-B5FB-4FFC-8A59-3C57D3CA32D9}"/>
              </a:ext>
            </a:extLst>
          </p:cNvPr>
          <p:cNvCxnSpPr>
            <a:cxnSpLocks/>
          </p:cNvCxnSpPr>
          <p:nvPr/>
        </p:nvCxnSpPr>
        <p:spPr>
          <a:xfrm flipH="1">
            <a:off x="2514600" y="3733800"/>
            <a:ext cx="2209800" cy="6858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3F6A1131-9D57-4F3C-B71C-3445325E92FF}"/>
              </a:ext>
            </a:extLst>
          </p:cNvPr>
          <p:cNvCxnSpPr/>
          <p:nvPr/>
        </p:nvCxnSpPr>
        <p:spPr>
          <a:xfrm flipH="1">
            <a:off x="4724400" y="3733800"/>
            <a:ext cx="228600" cy="533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446550"/>
          </a:xfrm>
          <a:prstGeom prst="rect">
            <a:avLst/>
          </a:prstGeom>
          <a:noFill/>
        </p:spPr>
        <p:txBody>
          <a:bodyPr wrap="square" rtlCol="0">
            <a:spAutoFit/>
          </a:bodyPr>
          <a:lstStyle/>
          <a:p>
            <a:r>
              <a:rPr lang="en-US" sz="4400" dirty="0">
                <a:solidFill>
                  <a:schemeClr val="tx1">
                    <a:lumMod val="95000"/>
                    <a:lumOff val="5000"/>
                  </a:schemeClr>
                </a:solidFill>
                <a:latin typeface="Times New Roman" panose="02020603050405020304" pitchFamily="18" charset="0"/>
                <a:cs typeface="Times New Roman" panose="02020603050405020304" pitchFamily="18" charset="0"/>
              </a:rPr>
              <a:t>Now we will write out the half reactions and the net ionic equations.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97">
            <a:extLst>
              <a:ext uri="{FF2B5EF4-FFF2-40B4-BE49-F238E27FC236}">
                <a16:creationId xmlns:a16="http://schemas.microsoft.com/office/drawing/2014/main" id="{0BA09105-3D20-4B4E-A667-F344F80C72AA}"/>
              </a:ext>
            </a:extLst>
          </p:cNvPr>
          <p:cNvSpPr txBox="1"/>
          <p:nvPr/>
        </p:nvSpPr>
        <p:spPr>
          <a:xfrm>
            <a:off x="2216551" y="1206785"/>
            <a:ext cx="577058" cy="369332"/>
          </a:xfrm>
          <a:prstGeom prst="rect">
            <a:avLst/>
          </a:prstGeom>
          <a:noFill/>
        </p:spPr>
        <p:txBody>
          <a:bodyPr wrap="square" rtlCol="0">
            <a:spAutoFit/>
          </a:bodyPr>
          <a:lstStyle/>
          <a:p>
            <a:r>
              <a:rPr lang="en-US" dirty="0">
                <a:solidFill>
                  <a:schemeClr val="tx1">
                    <a:lumMod val="95000"/>
                    <a:lumOff val="5000"/>
                  </a:schemeClr>
                </a:solidFill>
              </a:rPr>
              <a:t>Cl</a:t>
            </a:r>
            <a:r>
              <a:rPr lang="en-US" baseline="30000" dirty="0">
                <a:solidFill>
                  <a:schemeClr val="tx1">
                    <a:lumMod val="95000"/>
                    <a:lumOff val="5000"/>
                  </a:schemeClr>
                </a:solidFill>
              </a:rPr>
              <a:t>-1</a:t>
            </a:r>
          </a:p>
        </p:txBody>
      </p:sp>
      <p:cxnSp>
        <p:nvCxnSpPr>
          <p:cNvPr id="6" name="Straight Arrow Connector 5">
            <a:extLst>
              <a:ext uri="{FF2B5EF4-FFF2-40B4-BE49-F238E27FC236}">
                <a16:creationId xmlns:a16="http://schemas.microsoft.com/office/drawing/2014/main" id="{2C8B3398-70AB-4EFB-8A63-2AF07F6E177E}"/>
              </a:ext>
            </a:extLst>
          </p:cNvPr>
          <p:cNvCxnSpPr>
            <a:cxnSpLocks/>
          </p:cNvCxnSpPr>
          <p:nvPr/>
        </p:nvCxnSpPr>
        <p:spPr>
          <a:xfrm>
            <a:off x="2388394" y="1606835"/>
            <a:ext cx="45242" cy="9052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03FB59-20CC-4EA0-AED4-9D2FE8B29FEF}"/>
              </a:ext>
            </a:extLst>
          </p:cNvPr>
          <p:cNvCxnSpPr/>
          <p:nvPr/>
        </p:nvCxnSpPr>
        <p:spPr>
          <a:xfrm>
            <a:off x="2108200" y="256222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EE574B-75E0-4D85-9690-4931AFD1C945}"/>
              </a:ext>
            </a:extLst>
          </p:cNvPr>
          <p:cNvCxnSpPr>
            <a:cxnSpLocks/>
          </p:cNvCxnSpPr>
          <p:nvPr/>
        </p:nvCxnSpPr>
        <p:spPr>
          <a:xfrm flipV="1">
            <a:off x="2191460" y="2574132"/>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67">
            <a:extLst>
              <a:ext uri="{FF2B5EF4-FFF2-40B4-BE49-F238E27FC236}">
                <a16:creationId xmlns:a16="http://schemas.microsoft.com/office/drawing/2014/main" id="{F6E8E7A7-272F-496E-8173-699994DBF534}"/>
              </a:ext>
            </a:extLst>
          </p:cNvPr>
          <p:cNvSpPr txBox="1">
            <a:spLocks noChangeArrowheads="1"/>
          </p:cNvSpPr>
          <p:nvPr/>
        </p:nvSpPr>
        <p:spPr bwMode="auto">
          <a:xfrm>
            <a:off x="5900347" y="1239191"/>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chemeClr val="tx1">
                    <a:lumMod val="95000"/>
                    <a:lumOff val="5000"/>
                  </a:schemeClr>
                </a:solidFill>
                <a:latin typeface="Arial" charset="0"/>
              </a:rPr>
              <a:t>K</a:t>
            </a:r>
            <a:r>
              <a:rPr lang="en-US" altLang="en-US" sz="1800" baseline="30000" dirty="0">
                <a:solidFill>
                  <a:schemeClr val="tx1">
                    <a:lumMod val="95000"/>
                    <a:lumOff val="5000"/>
                  </a:schemeClr>
                </a:solidFill>
                <a:latin typeface="Arial" charset="0"/>
              </a:rPr>
              <a:t>+1</a:t>
            </a:r>
          </a:p>
        </p:txBody>
      </p:sp>
      <p:cxnSp>
        <p:nvCxnSpPr>
          <p:cNvPr id="103" name="Straight Arrow Connector 102">
            <a:extLst>
              <a:ext uri="{FF2B5EF4-FFF2-40B4-BE49-F238E27FC236}">
                <a16:creationId xmlns:a16="http://schemas.microsoft.com/office/drawing/2014/main" id="{BBA66C39-2BCD-4781-B832-153305A10B68}"/>
              </a:ext>
            </a:extLst>
          </p:cNvPr>
          <p:cNvCxnSpPr>
            <a:cxnSpLocks/>
          </p:cNvCxnSpPr>
          <p:nvPr/>
        </p:nvCxnSpPr>
        <p:spPr>
          <a:xfrm>
            <a:off x="6217840" y="1515042"/>
            <a:ext cx="15657" cy="9753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454DB4A-E074-40EB-BD2A-D0E02E938A3F}"/>
              </a:ext>
            </a:extLst>
          </p:cNvPr>
          <p:cNvCxnSpPr/>
          <p:nvPr/>
        </p:nvCxnSpPr>
        <p:spPr>
          <a:xfrm>
            <a:off x="5943600" y="252493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34845F4-4FDA-4078-BD16-52B08F5F94CE}"/>
              </a:ext>
            </a:extLst>
          </p:cNvPr>
          <p:cNvCxnSpPr>
            <a:cxnSpLocks/>
          </p:cNvCxnSpPr>
          <p:nvPr/>
        </p:nvCxnSpPr>
        <p:spPr>
          <a:xfrm flipV="1">
            <a:off x="6007809" y="2546536"/>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3FD14FC6-6300-4931-A581-0506D669B294}"/>
              </a:ext>
            </a:extLst>
          </p:cNvPr>
          <p:cNvSpPr txBox="1"/>
          <p:nvPr/>
        </p:nvSpPr>
        <p:spPr>
          <a:xfrm>
            <a:off x="7701720" y="600619"/>
            <a:ext cx="1442279" cy="369332"/>
          </a:xfrm>
          <a:prstGeom prst="rect">
            <a:avLst/>
          </a:prstGeom>
          <a:noFill/>
        </p:spPr>
        <p:txBody>
          <a:bodyPr wrap="square" rtlCol="0">
            <a:spAutoFit/>
          </a:bodyPr>
          <a:lstStyle/>
          <a:p>
            <a:r>
              <a:rPr lang="en-US" b="1" dirty="0">
                <a:solidFill>
                  <a:srgbClr val="000099"/>
                </a:solidFill>
              </a:rPr>
              <a:t>CATHODE</a:t>
            </a:r>
          </a:p>
        </p:txBody>
      </p:sp>
      <p:cxnSp>
        <p:nvCxnSpPr>
          <p:cNvPr id="7" name="Straight Arrow Connector 6">
            <a:extLst>
              <a:ext uri="{FF2B5EF4-FFF2-40B4-BE49-F238E27FC236}">
                <a16:creationId xmlns:a16="http://schemas.microsoft.com/office/drawing/2014/main" id="{BD3AD806-E8A0-4937-B228-152313417E09}"/>
              </a:ext>
            </a:extLst>
          </p:cNvPr>
          <p:cNvCxnSpPr/>
          <p:nvPr/>
        </p:nvCxnSpPr>
        <p:spPr>
          <a:xfrm flipH="1">
            <a:off x="7356487" y="944563"/>
            <a:ext cx="873113" cy="590550"/>
          </a:xfrm>
          <a:prstGeom prst="straightConnector1">
            <a:avLst/>
          </a:prstGeom>
          <a:ln w="38100">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AFFA952A-9FFE-4037-9F34-FAA0A79A4D5E}"/>
              </a:ext>
            </a:extLst>
          </p:cNvPr>
          <p:cNvSpPr txBox="1"/>
          <p:nvPr/>
        </p:nvSpPr>
        <p:spPr>
          <a:xfrm>
            <a:off x="95252" y="754439"/>
            <a:ext cx="1282148" cy="369332"/>
          </a:xfrm>
          <a:prstGeom prst="rect">
            <a:avLst/>
          </a:prstGeom>
          <a:noFill/>
        </p:spPr>
        <p:txBody>
          <a:bodyPr wrap="square" rtlCol="0">
            <a:spAutoFit/>
          </a:bodyPr>
          <a:lstStyle/>
          <a:p>
            <a:r>
              <a:rPr lang="en-US" b="1" dirty="0">
                <a:solidFill>
                  <a:srgbClr val="FF0000"/>
                </a:solidFill>
              </a:rPr>
              <a:t>ANODE</a:t>
            </a:r>
          </a:p>
        </p:txBody>
      </p:sp>
      <p:cxnSp>
        <p:nvCxnSpPr>
          <p:cNvPr id="117" name="Straight Arrow Connector 116">
            <a:extLst>
              <a:ext uri="{FF2B5EF4-FFF2-40B4-BE49-F238E27FC236}">
                <a16:creationId xmlns:a16="http://schemas.microsoft.com/office/drawing/2014/main" id="{A6C6473C-31FF-44FB-9B1B-C411E8CCB580}"/>
              </a:ext>
            </a:extLst>
          </p:cNvPr>
          <p:cNvCxnSpPr>
            <a:cxnSpLocks/>
          </p:cNvCxnSpPr>
          <p:nvPr/>
        </p:nvCxnSpPr>
        <p:spPr>
          <a:xfrm>
            <a:off x="520300" y="1103293"/>
            <a:ext cx="957076" cy="6985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8" name="TextBox 35">
            <a:extLst>
              <a:ext uri="{FF2B5EF4-FFF2-40B4-BE49-F238E27FC236}">
                <a16:creationId xmlns:a16="http://schemas.microsoft.com/office/drawing/2014/main" id="{3B87DABB-7630-4604-AB06-27B99C68FC94}"/>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cxnSp>
        <p:nvCxnSpPr>
          <p:cNvPr id="119" name="Straight Arrow Connector 118">
            <a:extLst>
              <a:ext uri="{FF2B5EF4-FFF2-40B4-BE49-F238E27FC236}">
                <a16:creationId xmlns:a16="http://schemas.microsoft.com/office/drawing/2014/main" id="{0AE1BA66-42DB-4BFF-B992-0C79A0AB2829}"/>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124DB0DB-32FF-4340-A7F4-3AB517C858BB}"/>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
        <p:nvSpPr>
          <p:cNvPr id="97" name="TextBox 96">
            <a:extLst>
              <a:ext uri="{FF2B5EF4-FFF2-40B4-BE49-F238E27FC236}">
                <a16:creationId xmlns:a16="http://schemas.microsoft.com/office/drawing/2014/main" id="{B6B5BFC9-C25B-4302-9BD2-5822D59078A8}"/>
              </a:ext>
            </a:extLst>
          </p:cNvPr>
          <p:cNvSpPr txBox="1"/>
          <p:nvPr/>
        </p:nvSpPr>
        <p:spPr>
          <a:xfrm>
            <a:off x="6194347" y="3222772"/>
            <a:ext cx="960439" cy="369332"/>
          </a:xfrm>
          <a:prstGeom prst="rect">
            <a:avLst/>
          </a:prstGeom>
          <a:noFill/>
        </p:spPr>
        <p:txBody>
          <a:bodyPr wrap="square" rtlCol="0">
            <a:spAutoFit/>
          </a:bodyPr>
          <a:lstStyle/>
          <a:p>
            <a:r>
              <a:rPr lang="en-US" dirty="0"/>
              <a:t>Cu</a:t>
            </a:r>
            <a:r>
              <a:rPr lang="en-US" baseline="30000" dirty="0"/>
              <a:t>+2</a:t>
            </a:r>
            <a:r>
              <a:rPr lang="en-US" dirty="0"/>
              <a:t> </a:t>
            </a:r>
            <a:r>
              <a:rPr lang="en-US" baseline="-25000" dirty="0"/>
              <a:t>AQ</a:t>
            </a:r>
          </a:p>
        </p:txBody>
      </p:sp>
    </p:spTree>
    <p:extLst>
      <p:ext uri="{BB962C8B-B14F-4D97-AF65-F5344CB8AC3E}">
        <p14:creationId xmlns:p14="http://schemas.microsoft.com/office/powerpoint/2010/main" val="11962835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2">
            <a:extLst>
              <a:ext uri="{FF2B5EF4-FFF2-40B4-BE49-F238E27FC236}">
                <a16:creationId xmlns:a16="http://schemas.microsoft.com/office/drawing/2014/main" id="{372CA829-A51E-4204-9CAC-CC4F1EE6836F}"/>
              </a:ext>
            </a:extLst>
          </p:cNvPr>
          <p:cNvSpPr>
            <a:spLocks noChangeShapeType="1"/>
          </p:cNvSpPr>
          <p:nvPr/>
        </p:nvSpPr>
        <p:spPr bwMode="auto">
          <a:xfrm>
            <a:off x="1119188" y="1801813"/>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 name="Line 3">
            <a:extLst>
              <a:ext uri="{FF2B5EF4-FFF2-40B4-BE49-F238E27FC236}">
                <a16:creationId xmlns:a16="http://schemas.microsoft.com/office/drawing/2014/main" id="{F7768462-372D-484C-83EF-2109EBBFB68B}"/>
              </a:ext>
            </a:extLst>
          </p:cNvPr>
          <p:cNvSpPr>
            <a:spLocks noChangeShapeType="1"/>
          </p:cNvSpPr>
          <p:nvPr/>
        </p:nvSpPr>
        <p:spPr bwMode="auto">
          <a:xfrm>
            <a:off x="2787650" y="1801813"/>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0" name="Line 4">
            <a:extLst>
              <a:ext uri="{FF2B5EF4-FFF2-40B4-BE49-F238E27FC236}">
                <a16:creationId xmlns:a16="http://schemas.microsoft.com/office/drawing/2014/main" id="{8E77A8C1-6790-4B73-8CDB-051923C3AE98}"/>
              </a:ext>
            </a:extLst>
          </p:cNvPr>
          <p:cNvSpPr>
            <a:spLocks noChangeShapeType="1"/>
          </p:cNvSpPr>
          <p:nvPr/>
        </p:nvSpPr>
        <p:spPr bwMode="auto">
          <a:xfrm>
            <a:off x="5943600" y="1801813"/>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1" name="Line 5">
            <a:extLst>
              <a:ext uri="{FF2B5EF4-FFF2-40B4-BE49-F238E27FC236}">
                <a16:creationId xmlns:a16="http://schemas.microsoft.com/office/drawing/2014/main" id="{87ADD544-C64A-4D0B-8271-3666FD4845D1}"/>
              </a:ext>
            </a:extLst>
          </p:cNvPr>
          <p:cNvSpPr>
            <a:spLocks noChangeShapeType="1"/>
          </p:cNvSpPr>
          <p:nvPr/>
        </p:nvSpPr>
        <p:spPr bwMode="auto">
          <a:xfrm>
            <a:off x="7612063" y="1801813"/>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2" name="Line 6">
            <a:extLst>
              <a:ext uri="{FF2B5EF4-FFF2-40B4-BE49-F238E27FC236}">
                <a16:creationId xmlns:a16="http://schemas.microsoft.com/office/drawing/2014/main" id="{D349A488-6437-4FAC-8EF9-9240850F009C}"/>
              </a:ext>
            </a:extLst>
          </p:cNvPr>
          <p:cNvSpPr>
            <a:spLocks noChangeShapeType="1"/>
          </p:cNvSpPr>
          <p:nvPr/>
        </p:nvSpPr>
        <p:spPr bwMode="auto">
          <a:xfrm>
            <a:off x="1146175" y="3984625"/>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3" name="Line 7">
            <a:extLst>
              <a:ext uri="{FF2B5EF4-FFF2-40B4-BE49-F238E27FC236}">
                <a16:creationId xmlns:a16="http://schemas.microsoft.com/office/drawing/2014/main" id="{008C4D47-D7C5-4EBA-9C35-EDC7B7B96195}"/>
              </a:ext>
            </a:extLst>
          </p:cNvPr>
          <p:cNvSpPr>
            <a:spLocks noChangeShapeType="1"/>
          </p:cNvSpPr>
          <p:nvPr/>
        </p:nvSpPr>
        <p:spPr bwMode="auto">
          <a:xfrm>
            <a:off x="5946775" y="3984625"/>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 name="Rectangle 8">
            <a:extLst>
              <a:ext uri="{FF2B5EF4-FFF2-40B4-BE49-F238E27FC236}">
                <a16:creationId xmlns:a16="http://schemas.microsoft.com/office/drawing/2014/main" id="{9757D037-FDDD-4349-A6D1-0A878ECE6AAA}"/>
              </a:ext>
            </a:extLst>
          </p:cNvPr>
          <p:cNvSpPr>
            <a:spLocks noChangeArrowheads="1"/>
          </p:cNvSpPr>
          <p:nvPr/>
        </p:nvSpPr>
        <p:spPr bwMode="auto">
          <a:xfrm>
            <a:off x="13366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5" name="Rectangle 9">
            <a:extLst>
              <a:ext uri="{FF2B5EF4-FFF2-40B4-BE49-F238E27FC236}">
                <a16:creationId xmlns:a16="http://schemas.microsoft.com/office/drawing/2014/main" id="{40DA8146-823E-45F2-90C9-5DBA33A8F78F}"/>
              </a:ext>
            </a:extLst>
          </p:cNvPr>
          <p:cNvSpPr>
            <a:spLocks noChangeArrowheads="1"/>
          </p:cNvSpPr>
          <p:nvPr/>
        </p:nvSpPr>
        <p:spPr bwMode="auto">
          <a:xfrm>
            <a:off x="7165975" y="1184275"/>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6" name="Oval 10">
            <a:extLst>
              <a:ext uri="{FF2B5EF4-FFF2-40B4-BE49-F238E27FC236}">
                <a16:creationId xmlns:a16="http://schemas.microsoft.com/office/drawing/2014/main" id="{6B0368EE-9BAD-4D7C-B765-032858E6E4F4}"/>
              </a:ext>
            </a:extLst>
          </p:cNvPr>
          <p:cNvSpPr>
            <a:spLocks noChangeArrowheads="1"/>
          </p:cNvSpPr>
          <p:nvPr/>
        </p:nvSpPr>
        <p:spPr bwMode="auto">
          <a:xfrm>
            <a:off x="22510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7" name="Oval 11">
            <a:extLst>
              <a:ext uri="{FF2B5EF4-FFF2-40B4-BE49-F238E27FC236}">
                <a16:creationId xmlns:a16="http://schemas.microsoft.com/office/drawing/2014/main" id="{AB4962DB-B519-45E1-A98B-AD29DBEFDC7D}"/>
              </a:ext>
            </a:extLst>
          </p:cNvPr>
          <p:cNvSpPr>
            <a:spLocks noChangeArrowheads="1"/>
          </p:cNvSpPr>
          <p:nvPr/>
        </p:nvSpPr>
        <p:spPr bwMode="auto">
          <a:xfrm>
            <a:off x="6022975" y="2144713"/>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8" name="Line 12">
            <a:extLst>
              <a:ext uri="{FF2B5EF4-FFF2-40B4-BE49-F238E27FC236}">
                <a16:creationId xmlns:a16="http://schemas.microsoft.com/office/drawing/2014/main" id="{9A5B8B2C-4A3B-4C99-8370-7E5B478A10B9}"/>
              </a:ext>
            </a:extLst>
          </p:cNvPr>
          <p:cNvSpPr>
            <a:spLocks noChangeShapeType="1"/>
          </p:cNvSpPr>
          <p:nvPr/>
        </p:nvSpPr>
        <p:spPr bwMode="auto">
          <a:xfrm flipV="1">
            <a:off x="22510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9" name="Line 13">
            <a:extLst>
              <a:ext uri="{FF2B5EF4-FFF2-40B4-BE49-F238E27FC236}">
                <a16:creationId xmlns:a16="http://schemas.microsoft.com/office/drawing/2014/main" id="{E4F9EE01-950F-4244-8043-23E00B0F0BBC}"/>
              </a:ext>
            </a:extLst>
          </p:cNvPr>
          <p:cNvSpPr>
            <a:spLocks noChangeShapeType="1"/>
          </p:cNvSpPr>
          <p:nvPr/>
        </p:nvSpPr>
        <p:spPr bwMode="auto">
          <a:xfrm flipV="1">
            <a:off x="6365875" y="1184275"/>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0" name="Line 14">
            <a:extLst>
              <a:ext uri="{FF2B5EF4-FFF2-40B4-BE49-F238E27FC236}">
                <a16:creationId xmlns:a16="http://schemas.microsoft.com/office/drawing/2014/main" id="{101360E4-6222-47CD-8197-6351EC3BF22F}"/>
              </a:ext>
            </a:extLst>
          </p:cNvPr>
          <p:cNvSpPr>
            <a:spLocks noChangeShapeType="1"/>
          </p:cNvSpPr>
          <p:nvPr/>
        </p:nvSpPr>
        <p:spPr bwMode="auto">
          <a:xfrm flipH="1" flipV="1">
            <a:off x="6022975"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1" name="Line 15">
            <a:extLst>
              <a:ext uri="{FF2B5EF4-FFF2-40B4-BE49-F238E27FC236}">
                <a16:creationId xmlns:a16="http://schemas.microsoft.com/office/drawing/2014/main" id="{95A67FAE-1014-426F-BF3C-CA844DBF63A6}"/>
              </a:ext>
            </a:extLst>
          </p:cNvPr>
          <p:cNvSpPr>
            <a:spLocks noChangeShapeType="1"/>
          </p:cNvSpPr>
          <p:nvPr/>
        </p:nvSpPr>
        <p:spPr bwMode="auto">
          <a:xfrm flipH="1">
            <a:off x="2251075" y="1184275"/>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2" name="Line 16">
            <a:extLst>
              <a:ext uri="{FF2B5EF4-FFF2-40B4-BE49-F238E27FC236}">
                <a16:creationId xmlns:a16="http://schemas.microsoft.com/office/drawing/2014/main" id="{1E218709-CA34-4B12-8B11-3A3E594CF4FD}"/>
              </a:ext>
            </a:extLst>
          </p:cNvPr>
          <p:cNvSpPr>
            <a:spLocks noChangeShapeType="1"/>
          </p:cNvSpPr>
          <p:nvPr/>
        </p:nvSpPr>
        <p:spPr bwMode="auto">
          <a:xfrm flipH="1" flipV="1">
            <a:off x="2605088" y="1516063"/>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3" name="Line 17">
            <a:extLst>
              <a:ext uri="{FF2B5EF4-FFF2-40B4-BE49-F238E27FC236}">
                <a16:creationId xmlns:a16="http://schemas.microsoft.com/office/drawing/2014/main" id="{129FCD51-C779-4E5C-AD46-447C7FB528DB}"/>
              </a:ext>
            </a:extLst>
          </p:cNvPr>
          <p:cNvSpPr>
            <a:spLocks noChangeShapeType="1"/>
          </p:cNvSpPr>
          <p:nvPr/>
        </p:nvSpPr>
        <p:spPr bwMode="auto">
          <a:xfrm>
            <a:off x="2605088" y="1516063"/>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4" name="Line 18">
            <a:extLst>
              <a:ext uri="{FF2B5EF4-FFF2-40B4-BE49-F238E27FC236}">
                <a16:creationId xmlns:a16="http://schemas.microsoft.com/office/drawing/2014/main" id="{1A13CB4F-911E-4F5D-8B5F-082722AA6F86}"/>
              </a:ext>
            </a:extLst>
          </p:cNvPr>
          <p:cNvSpPr>
            <a:spLocks noChangeShapeType="1"/>
          </p:cNvSpPr>
          <p:nvPr/>
        </p:nvSpPr>
        <p:spPr bwMode="auto">
          <a:xfrm>
            <a:off x="5943600" y="1916113"/>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5" name="Line 19">
            <a:extLst>
              <a:ext uri="{FF2B5EF4-FFF2-40B4-BE49-F238E27FC236}">
                <a16:creationId xmlns:a16="http://schemas.microsoft.com/office/drawing/2014/main" id="{B82DFC81-40F4-4229-942F-243738B72650}"/>
              </a:ext>
            </a:extLst>
          </p:cNvPr>
          <p:cNvSpPr>
            <a:spLocks noChangeShapeType="1"/>
          </p:cNvSpPr>
          <p:nvPr/>
        </p:nvSpPr>
        <p:spPr bwMode="auto">
          <a:xfrm>
            <a:off x="6365875" y="1858963"/>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6" name="Line 20">
            <a:extLst>
              <a:ext uri="{FF2B5EF4-FFF2-40B4-BE49-F238E27FC236}">
                <a16:creationId xmlns:a16="http://schemas.microsoft.com/office/drawing/2014/main" id="{0407AFA5-52BD-4495-A098-FB2CE2B17AC4}"/>
              </a:ext>
            </a:extLst>
          </p:cNvPr>
          <p:cNvSpPr>
            <a:spLocks noChangeShapeType="1"/>
          </p:cNvSpPr>
          <p:nvPr/>
        </p:nvSpPr>
        <p:spPr bwMode="auto">
          <a:xfrm flipV="1">
            <a:off x="6823075" y="1858963"/>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7" name="Line 21">
            <a:extLst>
              <a:ext uri="{FF2B5EF4-FFF2-40B4-BE49-F238E27FC236}">
                <a16:creationId xmlns:a16="http://schemas.microsoft.com/office/drawing/2014/main" id="{DD7BD569-083E-4AD3-B3EC-9A506FC7F04E}"/>
              </a:ext>
            </a:extLst>
          </p:cNvPr>
          <p:cNvSpPr>
            <a:spLocks noChangeShapeType="1"/>
          </p:cNvSpPr>
          <p:nvPr/>
        </p:nvSpPr>
        <p:spPr bwMode="auto">
          <a:xfrm>
            <a:off x="7451725" y="1858963"/>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8" name="Line 22">
            <a:extLst>
              <a:ext uri="{FF2B5EF4-FFF2-40B4-BE49-F238E27FC236}">
                <a16:creationId xmlns:a16="http://schemas.microsoft.com/office/drawing/2014/main" id="{F6725AC1-A3D1-4770-B954-29FF0F262B54}"/>
              </a:ext>
            </a:extLst>
          </p:cNvPr>
          <p:cNvSpPr>
            <a:spLocks noChangeShapeType="1"/>
          </p:cNvSpPr>
          <p:nvPr/>
        </p:nvSpPr>
        <p:spPr bwMode="auto">
          <a:xfrm>
            <a:off x="1119188" y="1916113"/>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69" name="Line 23">
            <a:extLst>
              <a:ext uri="{FF2B5EF4-FFF2-40B4-BE49-F238E27FC236}">
                <a16:creationId xmlns:a16="http://schemas.microsoft.com/office/drawing/2014/main" id="{6DFDE379-6706-4F68-81AB-E843150569FC}"/>
              </a:ext>
            </a:extLst>
          </p:cNvPr>
          <p:cNvSpPr>
            <a:spLocks noChangeShapeType="1"/>
          </p:cNvSpPr>
          <p:nvPr/>
        </p:nvSpPr>
        <p:spPr bwMode="auto">
          <a:xfrm flipV="1">
            <a:off x="1622425" y="1916113"/>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0" name="Line 24">
            <a:extLst>
              <a:ext uri="{FF2B5EF4-FFF2-40B4-BE49-F238E27FC236}">
                <a16:creationId xmlns:a16="http://schemas.microsoft.com/office/drawing/2014/main" id="{F678C272-CE79-4C2A-AB1F-F64A843C96C9}"/>
              </a:ext>
            </a:extLst>
          </p:cNvPr>
          <p:cNvSpPr>
            <a:spLocks noChangeShapeType="1"/>
          </p:cNvSpPr>
          <p:nvPr/>
        </p:nvSpPr>
        <p:spPr bwMode="auto">
          <a:xfrm>
            <a:off x="1965325" y="1916113"/>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1" name="Line 25">
            <a:extLst>
              <a:ext uri="{FF2B5EF4-FFF2-40B4-BE49-F238E27FC236}">
                <a16:creationId xmlns:a16="http://schemas.microsoft.com/office/drawing/2014/main" id="{5D268242-90D6-45EA-9632-1E27DD2D42E0}"/>
              </a:ext>
            </a:extLst>
          </p:cNvPr>
          <p:cNvSpPr>
            <a:spLocks noChangeShapeType="1"/>
          </p:cNvSpPr>
          <p:nvPr/>
        </p:nvSpPr>
        <p:spPr bwMode="auto">
          <a:xfrm flipV="1">
            <a:off x="2605088" y="1973263"/>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2" name="Line 26">
            <a:extLst>
              <a:ext uri="{FF2B5EF4-FFF2-40B4-BE49-F238E27FC236}">
                <a16:creationId xmlns:a16="http://schemas.microsoft.com/office/drawing/2014/main" id="{3A5AD4BA-23DE-4DC9-B9E4-C5FD808B2DA4}"/>
              </a:ext>
            </a:extLst>
          </p:cNvPr>
          <p:cNvSpPr>
            <a:spLocks noChangeShapeType="1"/>
          </p:cNvSpPr>
          <p:nvPr/>
        </p:nvSpPr>
        <p:spPr bwMode="auto">
          <a:xfrm flipV="1">
            <a:off x="14509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3" name="Line 27">
            <a:extLst>
              <a:ext uri="{FF2B5EF4-FFF2-40B4-BE49-F238E27FC236}">
                <a16:creationId xmlns:a16="http://schemas.microsoft.com/office/drawing/2014/main" id="{12EE450F-08CF-4727-A037-962631AD7EE2}"/>
              </a:ext>
            </a:extLst>
          </p:cNvPr>
          <p:cNvSpPr>
            <a:spLocks noChangeShapeType="1"/>
          </p:cNvSpPr>
          <p:nvPr/>
        </p:nvSpPr>
        <p:spPr bwMode="auto">
          <a:xfrm flipV="1">
            <a:off x="7280275" y="784225"/>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4" name="Line 28">
            <a:extLst>
              <a:ext uri="{FF2B5EF4-FFF2-40B4-BE49-F238E27FC236}">
                <a16:creationId xmlns:a16="http://schemas.microsoft.com/office/drawing/2014/main" id="{12D4A836-433D-4756-B710-03BA7775EE35}"/>
              </a:ext>
            </a:extLst>
          </p:cNvPr>
          <p:cNvSpPr>
            <a:spLocks noChangeShapeType="1"/>
          </p:cNvSpPr>
          <p:nvPr/>
        </p:nvSpPr>
        <p:spPr bwMode="auto">
          <a:xfrm>
            <a:off x="1450975" y="784225"/>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75" name="Oval 29">
            <a:extLst>
              <a:ext uri="{FF2B5EF4-FFF2-40B4-BE49-F238E27FC236}">
                <a16:creationId xmlns:a16="http://schemas.microsoft.com/office/drawing/2014/main" id="{E38F9FEE-ED35-4DA0-813E-CDF8D975DC01}"/>
              </a:ext>
            </a:extLst>
          </p:cNvPr>
          <p:cNvSpPr>
            <a:spLocks noChangeArrowheads="1"/>
          </p:cNvSpPr>
          <p:nvPr/>
        </p:nvSpPr>
        <p:spPr bwMode="auto">
          <a:xfrm>
            <a:off x="4022725" y="573088"/>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76" name="Text Box 30">
            <a:extLst>
              <a:ext uri="{FF2B5EF4-FFF2-40B4-BE49-F238E27FC236}">
                <a16:creationId xmlns:a16="http://schemas.microsoft.com/office/drawing/2014/main" id="{1A029DB2-B46D-408F-BBC9-AD4B8BFEC2F6}"/>
              </a:ext>
            </a:extLst>
          </p:cNvPr>
          <p:cNvSpPr txBox="1">
            <a:spLocks noChangeArrowheads="1"/>
          </p:cNvSpPr>
          <p:nvPr/>
        </p:nvSpPr>
        <p:spPr bwMode="auto">
          <a:xfrm>
            <a:off x="4137025" y="715963"/>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77" name="TextBox 34">
            <a:extLst>
              <a:ext uri="{FF2B5EF4-FFF2-40B4-BE49-F238E27FC236}">
                <a16:creationId xmlns:a16="http://schemas.microsoft.com/office/drawing/2014/main" id="{288CDA12-098E-47D5-BD97-D6B286ED2EF7}"/>
              </a:ext>
            </a:extLst>
          </p:cNvPr>
          <p:cNvSpPr txBox="1">
            <a:spLocks noChangeArrowheads="1"/>
          </p:cNvSpPr>
          <p:nvPr/>
        </p:nvSpPr>
        <p:spPr bwMode="auto">
          <a:xfrm>
            <a:off x="1268425" y="2681884"/>
            <a:ext cx="4571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Zn</a:t>
            </a:r>
            <a:r>
              <a:rPr lang="en-US" altLang="en-US" sz="1400" baseline="30000" dirty="0">
                <a:solidFill>
                  <a:srgbClr val="000000"/>
                </a:solidFill>
                <a:latin typeface="Verdana" panose="020B0604030504040204" pitchFamily="34" charset="0"/>
                <a:ea typeface="Verdana" panose="020B0604030504040204" pitchFamily="34" charset="0"/>
              </a:rPr>
              <a:t>°</a:t>
            </a:r>
            <a:endParaRPr lang="en-US" altLang="en-US" sz="1400" baseline="30000" dirty="0">
              <a:solidFill>
                <a:srgbClr val="000000"/>
              </a:solidFill>
            </a:endParaRPr>
          </a:p>
        </p:txBody>
      </p:sp>
      <p:sp>
        <p:nvSpPr>
          <p:cNvPr id="78" name="TextBox 35">
            <a:extLst>
              <a:ext uri="{FF2B5EF4-FFF2-40B4-BE49-F238E27FC236}">
                <a16:creationId xmlns:a16="http://schemas.microsoft.com/office/drawing/2014/main" id="{B86895F9-90D1-4F07-B47C-E6158CEE02FD}"/>
              </a:ext>
            </a:extLst>
          </p:cNvPr>
          <p:cNvSpPr txBox="1">
            <a:spLocks noChangeArrowheads="1"/>
          </p:cNvSpPr>
          <p:nvPr/>
        </p:nvSpPr>
        <p:spPr bwMode="auto">
          <a:xfrm>
            <a:off x="7048512" y="253094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Cu</a:t>
            </a:r>
            <a:r>
              <a:rPr lang="en-US" altLang="en-US" sz="1400" baseline="30000" dirty="0">
                <a:solidFill>
                  <a:schemeClr val="tx1">
                    <a:lumMod val="95000"/>
                    <a:lumOff val="5000"/>
                  </a:schemeClr>
                </a:solidFill>
                <a:latin typeface="Verdana" panose="020B0604030504040204" pitchFamily="34" charset="0"/>
                <a:ea typeface="Verdana" panose="020B0604030504040204" pitchFamily="34" charset="0"/>
              </a:rPr>
              <a:t>°</a:t>
            </a:r>
            <a:endParaRPr lang="en-US" altLang="en-US" sz="1400" baseline="30000" dirty="0">
              <a:solidFill>
                <a:schemeClr val="tx1">
                  <a:lumMod val="95000"/>
                  <a:lumOff val="5000"/>
                </a:schemeClr>
              </a:solidFill>
            </a:endParaRPr>
          </a:p>
        </p:txBody>
      </p:sp>
      <p:sp>
        <p:nvSpPr>
          <p:cNvPr id="80" name="TextBox 37">
            <a:extLst>
              <a:ext uri="{FF2B5EF4-FFF2-40B4-BE49-F238E27FC236}">
                <a16:creationId xmlns:a16="http://schemas.microsoft.com/office/drawing/2014/main" id="{2A11005D-A015-4478-A1C0-E2ADADD9B3A1}"/>
              </a:ext>
            </a:extLst>
          </p:cNvPr>
          <p:cNvSpPr txBox="1">
            <a:spLocks noChangeArrowheads="1"/>
          </p:cNvSpPr>
          <p:nvPr/>
        </p:nvSpPr>
        <p:spPr bwMode="auto">
          <a:xfrm>
            <a:off x="3355975" y="1165225"/>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83" name="Straight Arrow Connector 82">
            <a:extLst>
              <a:ext uri="{FF2B5EF4-FFF2-40B4-BE49-F238E27FC236}">
                <a16:creationId xmlns:a16="http://schemas.microsoft.com/office/drawing/2014/main" id="{F67C3FEB-6709-46D9-B6AC-545ED2292340}"/>
              </a:ext>
            </a:extLst>
          </p:cNvPr>
          <p:cNvCxnSpPr>
            <a:cxnSpLocks/>
          </p:cNvCxnSpPr>
          <p:nvPr/>
        </p:nvCxnSpPr>
        <p:spPr>
          <a:xfrm>
            <a:off x="1554166" y="2989660"/>
            <a:ext cx="563556" cy="36869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85" name="TextBox 46">
            <a:extLst>
              <a:ext uri="{FF2B5EF4-FFF2-40B4-BE49-F238E27FC236}">
                <a16:creationId xmlns:a16="http://schemas.microsoft.com/office/drawing/2014/main" id="{7541BB40-6DDF-472C-A547-2A2769E17064}"/>
              </a:ext>
            </a:extLst>
          </p:cNvPr>
          <p:cNvSpPr txBox="1">
            <a:spLocks noChangeArrowheads="1"/>
          </p:cNvSpPr>
          <p:nvPr/>
        </p:nvSpPr>
        <p:spPr bwMode="auto">
          <a:xfrm>
            <a:off x="6099175" y="3073400"/>
            <a:ext cx="723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latin typeface="Arial" charset="0"/>
              </a:rPr>
              <a:t>Cu</a:t>
            </a:r>
            <a:r>
              <a:rPr lang="en-US" altLang="en-US" sz="1800" baseline="30000">
                <a:solidFill>
                  <a:srgbClr val="000000"/>
                </a:solidFill>
                <a:latin typeface="Arial" charset="0"/>
              </a:rPr>
              <a:t>+ 2</a:t>
            </a:r>
          </a:p>
        </p:txBody>
      </p:sp>
      <p:sp>
        <p:nvSpPr>
          <p:cNvPr id="104" name="Oval 10">
            <a:extLst>
              <a:ext uri="{FF2B5EF4-FFF2-40B4-BE49-F238E27FC236}">
                <a16:creationId xmlns:a16="http://schemas.microsoft.com/office/drawing/2014/main" id="{06972F34-53B8-4B87-836C-237ABEDE3675}"/>
              </a:ext>
            </a:extLst>
          </p:cNvPr>
          <p:cNvSpPr>
            <a:spLocks noChangeArrowheads="1"/>
          </p:cNvSpPr>
          <p:nvPr/>
        </p:nvSpPr>
        <p:spPr bwMode="auto">
          <a:xfrm>
            <a:off x="22748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5" name="Cloud Callout 70">
            <a:extLst>
              <a:ext uri="{FF2B5EF4-FFF2-40B4-BE49-F238E27FC236}">
                <a16:creationId xmlns:a16="http://schemas.microsoft.com/office/drawing/2014/main" id="{627D49C4-9BC9-4FB6-9E19-F8388EED05B2}"/>
              </a:ext>
            </a:extLst>
          </p:cNvPr>
          <p:cNvSpPr/>
          <p:nvPr/>
        </p:nvSpPr>
        <p:spPr>
          <a:xfrm rot="15260498">
            <a:off x="2275682" y="191531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6" name="Oval 11">
            <a:extLst>
              <a:ext uri="{FF2B5EF4-FFF2-40B4-BE49-F238E27FC236}">
                <a16:creationId xmlns:a16="http://schemas.microsoft.com/office/drawing/2014/main" id="{D48AB1BF-AA16-4DA3-9D1D-1DF4C1C509B6}"/>
              </a:ext>
            </a:extLst>
          </p:cNvPr>
          <p:cNvSpPr>
            <a:spLocks noChangeArrowheads="1"/>
          </p:cNvSpPr>
          <p:nvPr/>
        </p:nvSpPr>
        <p:spPr bwMode="auto">
          <a:xfrm>
            <a:off x="6046788" y="2209800"/>
            <a:ext cx="354012"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107" name="Line 18">
            <a:extLst>
              <a:ext uri="{FF2B5EF4-FFF2-40B4-BE49-F238E27FC236}">
                <a16:creationId xmlns:a16="http://schemas.microsoft.com/office/drawing/2014/main" id="{DED51DED-B452-4CAC-8E53-80891FAB1DD4}"/>
              </a:ext>
            </a:extLst>
          </p:cNvPr>
          <p:cNvSpPr>
            <a:spLocks noChangeShapeType="1"/>
          </p:cNvSpPr>
          <p:nvPr/>
        </p:nvSpPr>
        <p:spPr bwMode="auto">
          <a:xfrm>
            <a:off x="5967413" y="1981200"/>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8" name="Line 25">
            <a:extLst>
              <a:ext uri="{FF2B5EF4-FFF2-40B4-BE49-F238E27FC236}">
                <a16:creationId xmlns:a16="http://schemas.microsoft.com/office/drawing/2014/main" id="{14DD1705-1D06-467A-9242-19C1D54590AA}"/>
              </a:ext>
            </a:extLst>
          </p:cNvPr>
          <p:cNvSpPr>
            <a:spLocks noChangeShapeType="1"/>
          </p:cNvSpPr>
          <p:nvPr/>
        </p:nvSpPr>
        <p:spPr bwMode="auto">
          <a:xfrm flipV="1">
            <a:off x="2628900" y="2038350"/>
            <a:ext cx="182563"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109" name="Cloud Callout 71">
            <a:extLst>
              <a:ext uri="{FF2B5EF4-FFF2-40B4-BE49-F238E27FC236}">
                <a16:creationId xmlns:a16="http://schemas.microsoft.com/office/drawing/2014/main" id="{0ED17719-B194-4F1D-9104-484741D4B687}"/>
              </a:ext>
            </a:extLst>
          </p:cNvPr>
          <p:cNvSpPr/>
          <p:nvPr/>
        </p:nvSpPr>
        <p:spPr>
          <a:xfrm rot="15260498">
            <a:off x="6038056" y="1894682"/>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 name="TextBox 31">
            <a:extLst>
              <a:ext uri="{FF2B5EF4-FFF2-40B4-BE49-F238E27FC236}">
                <a16:creationId xmlns:a16="http://schemas.microsoft.com/office/drawing/2014/main" id="{DEC10F28-320A-426C-8ED0-DACAAF884576}"/>
              </a:ext>
            </a:extLst>
          </p:cNvPr>
          <p:cNvSpPr txBox="1">
            <a:spLocks noChangeArrowheads="1"/>
          </p:cNvSpPr>
          <p:nvPr/>
        </p:nvSpPr>
        <p:spPr bwMode="auto">
          <a:xfrm>
            <a:off x="955675" y="4003766"/>
            <a:ext cx="190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113" name="TextBox 33">
            <a:extLst>
              <a:ext uri="{FF2B5EF4-FFF2-40B4-BE49-F238E27FC236}">
                <a16:creationId xmlns:a16="http://schemas.microsoft.com/office/drawing/2014/main" id="{41CF3578-6330-420A-9B7A-1B95B3209619}"/>
              </a:ext>
            </a:extLst>
          </p:cNvPr>
          <p:cNvSpPr txBox="1">
            <a:spLocks noChangeArrowheads="1"/>
          </p:cNvSpPr>
          <p:nvPr/>
        </p:nvSpPr>
        <p:spPr bwMode="auto">
          <a:xfrm>
            <a:off x="5753100" y="4049939"/>
            <a:ext cx="198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3600" b="1" dirty="0">
                <a:solidFill>
                  <a:srgbClr val="000099"/>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6F42821B-F1B4-4882-AEE7-91F9C63B4F33}"/>
              </a:ext>
            </a:extLst>
          </p:cNvPr>
          <p:cNvSpPr txBox="1"/>
          <p:nvPr/>
        </p:nvSpPr>
        <p:spPr>
          <a:xfrm>
            <a:off x="0" y="4800600"/>
            <a:ext cx="9143999" cy="1446550"/>
          </a:xfrm>
          <a:prstGeom prst="rect">
            <a:avLst/>
          </a:prstGeom>
          <a:noFill/>
        </p:spPr>
        <p:txBody>
          <a:bodyPr wrap="square" rtlCol="0">
            <a:spAutoFit/>
          </a:bodyPr>
          <a:lstStyle/>
          <a:p>
            <a:r>
              <a:rPr lang="en-US" sz="4400" dirty="0">
                <a:solidFill>
                  <a:srgbClr val="FF0000"/>
                </a:solidFill>
                <a:latin typeface="Times New Roman" panose="02020603050405020304" pitchFamily="18" charset="0"/>
                <a:cs typeface="Times New Roman" panose="02020603050405020304" pitchFamily="18" charset="0"/>
              </a:rPr>
              <a:t>Oxidation half reaction is circled in red.</a:t>
            </a:r>
          </a:p>
          <a:p>
            <a:r>
              <a:rPr lang="en-US" sz="4400" dirty="0">
                <a:solidFill>
                  <a:srgbClr val="3333CC"/>
                </a:solidFill>
                <a:latin typeface="Times New Roman" panose="02020603050405020304" pitchFamily="18" charset="0"/>
                <a:cs typeface="Times New Roman" panose="02020603050405020304" pitchFamily="18" charset="0"/>
              </a:rPr>
              <a:t>Reduction half reaction is in blue.  </a:t>
            </a:r>
          </a:p>
        </p:txBody>
      </p:sp>
      <p:cxnSp>
        <p:nvCxnSpPr>
          <p:cNvPr id="4" name="Straight Arrow Connector 3">
            <a:extLst>
              <a:ext uri="{FF2B5EF4-FFF2-40B4-BE49-F238E27FC236}">
                <a16:creationId xmlns:a16="http://schemas.microsoft.com/office/drawing/2014/main" id="{571B52D0-C9AE-48B2-B8DD-D5246AD949B0}"/>
              </a:ext>
            </a:extLst>
          </p:cNvPr>
          <p:cNvCxnSpPr>
            <a:stCxn id="77" idx="0"/>
          </p:cNvCxnSpPr>
          <p:nvPr/>
        </p:nvCxnSpPr>
        <p:spPr>
          <a:xfrm flipH="1" flipV="1">
            <a:off x="1450975" y="1676400"/>
            <a:ext cx="46044" cy="100548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EB999DF-ABE3-4A73-B02D-E07E13911A4D}"/>
              </a:ext>
            </a:extLst>
          </p:cNvPr>
          <p:cNvCxnSpPr>
            <a:cxnSpLocks/>
          </p:cNvCxnSpPr>
          <p:nvPr/>
        </p:nvCxnSpPr>
        <p:spPr>
          <a:xfrm flipV="1">
            <a:off x="6975475" y="3684588"/>
            <a:ext cx="114300" cy="518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6" name="Straight Arrow Connector 85">
            <a:extLst>
              <a:ext uri="{FF2B5EF4-FFF2-40B4-BE49-F238E27FC236}">
                <a16:creationId xmlns:a16="http://schemas.microsoft.com/office/drawing/2014/main" id="{E80FFDEE-3B58-4583-8EA3-2B44F0F63D40}"/>
              </a:ext>
            </a:extLst>
          </p:cNvPr>
          <p:cNvCxnSpPr/>
          <p:nvPr/>
        </p:nvCxnSpPr>
        <p:spPr>
          <a:xfrm rot="5400000" flipH="1" flipV="1">
            <a:off x="2058987" y="3799201"/>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1" name="Straight Arrow Connector 80">
            <a:extLst>
              <a:ext uri="{FF2B5EF4-FFF2-40B4-BE49-F238E27FC236}">
                <a16:creationId xmlns:a16="http://schemas.microsoft.com/office/drawing/2014/main" id="{B001E068-0F96-40C4-B719-CA9CA3CCE31B}"/>
              </a:ext>
            </a:extLst>
          </p:cNvPr>
          <p:cNvCxnSpPr>
            <a:cxnSpLocks/>
          </p:cNvCxnSpPr>
          <p:nvPr/>
        </p:nvCxnSpPr>
        <p:spPr>
          <a:xfrm flipV="1">
            <a:off x="1339850" y="645915"/>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F5CA0BF-1381-45E8-8915-6C39FE7890B0}"/>
              </a:ext>
            </a:extLst>
          </p:cNvPr>
          <p:cNvCxnSpPr>
            <a:cxnSpLocks/>
          </p:cNvCxnSpPr>
          <p:nvPr/>
        </p:nvCxnSpPr>
        <p:spPr>
          <a:xfrm flipV="1">
            <a:off x="2653958" y="560190"/>
            <a:ext cx="1265238" cy="48021"/>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CB915DB-FD2E-4552-8762-5B18EBDE8DC7}"/>
              </a:ext>
            </a:extLst>
          </p:cNvPr>
          <p:cNvCxnSpPr>
            <a:cxnSpLocks/>
          </p:cNvCxnSpPr>
          <p:nvPr/>
        </p:nvCxnSpPr>
        <p:spPr>
          <a:xfrm>
            <a:off x="4727575" y="604838"/>
            <a:ext cx="1216025" cy="41077"/>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A593B7F-5DEF-4FA6-8A06-5384177DC56A}"/>
              </a:ext>
            </a:extLst>
          </p:cNvPr>
          <p:cNvCxnSpPr>
            <a:cxnSpLocks/>
          </p:cNvCxnSpPr>
          <p:nvPr/>
        </p:nvCxnSpPr>
        <p:spPr>
          <a:xfrm>
            <a:off x="5983287" y="621109"/>
            <a:ext cx="1239837" cy="2480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6B6E093-C924-4743-9CF3-EA21C0721EEC}"/>
              </a:ext>
            </a:extLst>
          </p:cNvPr>
          <p:cNvCxnSpPr>
            <a:cxnSpLocks/>
          </p:cNvCxnSpPr>
          <p:nvPr/>
        </p:nvCxnSpPr>
        <p:spPr>
          <a:xfrm flipH="1">
            <a:off x="7303294" y="652464"/>
            <a:ext cx="53193" cy="1804986"/>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FA23750-7E7B-4FB5-AB36-85FF874A4510}"/>
              </a:ext>
            </a:extLst>
          </p:cNvPr>
          <p:cNvCxnSpPr/>
          <p:nvPr/>
        </p:nvCxnSpPr>
        <p:spPr>
          <a:xfrm flipH="1" flipV="1">
            <a:off x="3810000" y="349250"/>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ECBC16D-78EF-4553-B47A-79A8BADA109D}"/>
              </a:ext>
            </a:extLst>
          </p:cNvPr>
          <p:cNvCxnSpPr/>
          <p:nvPr/>
        </p:nvCxnSpPr>
        <p:spPr>
          <a:xfrm flipH="1" flipV="1">
            <a:off x="3946525" y="312738"/>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1BD97C7-DDDA-4988-8D93-1238248681B7}"/>
              </a:ext>
            </a:extLst>
          </p:cNvPr>
          <p:cNvCxnSpPr/>
          <p:nvPr/>
        </p:nvCxnSpPr>
        <p:spPr>
          <a:xfrm flipH="1" flipV="1">
            <a:off x="4137025" y="228600"/>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3A10A40-CC38-4C9C-9A57-E0388E9E30C3}"/>
              </a:ext>
            </a:extLst>
          </p:cNvPr>
          <p:cNvCxnSpPr/>
          <p:nvPr/>
        </p:nvCxnSpPr>
        <p:spPr>
          <a:xfrm flipV="1">
            <a:off x="4337050" y="1635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67F72DC-43D7-40D7-AC53-6D249F299E71}"/>
              </a:ext>
            </a:extLst>
          </p:cNvPr>
          <p:cNvCxnSpPr/>
          <p:nvPr/>
        </p:nvCxnSpPr>
        <p:spPr>
          <a:xfrm flipV="1">
            <a:off x="4468813" y="188913"/>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10D34EB-F9F9-4D7B-A049-36C848447F1C}"/>
              </a:ext>
            </a:extLst>
          </p:cNvPr>
          <p:cNvCxnSpPr/>
          <p:nvPr/>
        </p:nvCxnSpPr>
        <p:spPr>
          <a:xfrm flipV="1">
            <a:off x="4546600" y="231775"/>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F20B4BC-F7A1-4A6C-A9B1-79700D9B4A10}"/>
              </a:ext>
            </a:extLst>
          </p:cNvPr>
          <p:cNvCxnSpPr/>
          <p:nvPr/>
        </p:nvCxnSpPr>
        <p:spPr>
          <a:xfrm flipV="1">
            <a:off x="4587875" y="352425"/>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8E612DCB-D040-4971-A247-62342805422D}"/>
              </a:ext>
            </a:extLst>
          </p:cNvPr>
          <p:cNvCxnSpPr>
            <a:cxnSpLocks/>
          </p:cNvCxnSpPr>
          <p:nvPr/>
        </p:nvCxnSpPr>
        <p:spPr>
          <a:xfrm flipV="1">
            <a:off x="6431769" y="2773312"/>
            <a:ext cx="819150" cy="391516"/>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0" name="TextBox 59">
            <a:extLst>
              <a:ext uri="{FF2B5EF4-FFF2-40B4-BE49-F238E27FC236}">
                <a16:creationId xmlns:a16="http://schemas.microsoft.com/office/drawing/2014/main" id="{D244D713-2183-4F18-9567-B314ADF83C62}"/>
              </a:ext>
            </a:extLst>
          </p:cNvPr>
          <p:cNvSpPr txBox="1">
            <a:spLocks noChangeArrowheads="1"/>
          </p:cNvSpPr>
          <p:nvPr/>
        </p:nvSpPr>
        <p:spPr bwMode="auto">
          <a:xfrm>
            <a:off x="2202572" y="2345608"/>
            <a:ext cx="4460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3333FF"/>
                </a:solidFill>
                <a:latin typeface="Arial" charset="0"/>
              </a:rPr>
              <a:t>+</a:t>
            </a:r>
          </a:p>
        </p:txBody>
      </p:sp>
      <p:sp>
        <p:nvSpPr>
          <p:cNvPr id="101" name="Oval 100">
            <a:extLst>
              <a:ext uri="{FF2B5EF4-FFF2-40B4-BE49-F238E27FC236}">
                <a16:creationId xmlns:a16="http://schemas.microsoft.com/office/drawing/2014/main" id="{B55F5245-381E-4B10-802C-5ACFCF841A83}"/>
              </a:ext>
            </a:extLst>
          </p:cNvPr>
          <p:cNvSpPr/>
          <p:nvPr/>
        </p:nvSpPr>
        <p:spPr>
          <a:xfrm>
            <a:off x="2250415" y="2573973"/>
            <a:ext cx="401638" cy="38417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110" name="Oval 109">
            <a:extLst>
              <a:ext uri="{FF2B5EF4-FFF2-40B4-BE49-F238E27FC236}">
                <a16:creationId xmlns:a16="http://schemas.microsoft.com/office/drawing/2014/main" id="{DBF929F0-72B8-4FD5-97DE-0A7C744249AB}"/>
              </a:ext>
            </a:extLst>
          </p:cNvPr>
          <p:cNvSpPr/>
          <p:nvPr/>
        </p:nvSpPr>
        <p:spPr>
          <a:xfrm>
            <a:off x="6065056" y="2562225"/>
            <a:ext cx="381000" cy="328613"/>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3" name="TextBox 2">
            <a:extLst>
              <a:ext uri="{FF2B5EF4-FFF2-40B4-BE49-F238E27FC236}">
                <a16:creationId xmlns:a16="http://schemas.microsoft.com/office/drawing/2014/main" id="{26F83E31-706C-4B59-8A6E-BA32F8A6FF8F}"/>
              </a:ext>
            </a:extLst>
          </p:cNvPr>
          <p:cNvSpPr txBox="1"/>
          <p:nvPr/>
        </p:nvSpPr>
        <p:spPr>
          <a:xfrm>
            <a:off x="6070160" y="2284364"/>
            <a:ext cx="629529" cy="769441"/>
          </a:xfrm>
          <a:prstGeom prst="rect">
            <a:avLst/>
          </a:prstGeom>
          <a:noFill/>
        </p:spPr>
        <p:txBody>
          <a:bodyPr wrap="square" rtlCol="0">
            <a:spAutoFit/>
          </a:bodyPr>
          <a:lstStyle/>
          <a:p>
            <a:r>
              <a:rPr lang="en-US" sz="4400" dirty="0">
                <a:solidFill>
                  <a:srgbClr val="006600"/>
                </a:solidFill>
              </a:rPr>
              <a:t>-</a:t>
            </a:r>
          </a:p>
        </p:txBody>
      </p:sp>
      <p:sp>
        <p:nvSpPr>
          <p:cNvPr id="98" name="TextBox 97">
            <a:extLst>
              <a:ext uri="{FF2B5EF4-FFF2-40B4-BE49-F238E27FC236}">
                <a16:creationId xmlns:a16="http://schemas.microsoft.com/office/drawing/2014/main" id="{0BA09105-3D20-4B4E-A667-F344F80C72AA}"/>
              </a:ext>
            </a:extLst>
          </p:cNvPr>
          <p:cNvSpPr txBox="1"/>
          <p:nvPr/>
        </p:nvSpPr>
        <p:spPr>
          <a:xfrm>
            <a:off x="2216551" y="1206785"/>
            <a:ext cx="577058" cy="369332"/>
          </a:xfrm>
          <a:prstGeom prst="rect">
            <a:avLst/>
          </a:prstGeom>
          <a:noFill/>
        </p:spPr>
        <p:txBody>
          <a:bodyPr wrap="square" rtlCol="0">
            <a:spAutoFit/>
          </a:bodyPr>
          <a:lstStyle/>
          <a:p>
            <a:r>
              <a:rPr lang="en-US" dirty="0">
                <a:solidFill>
                  <a:schemeClr val="tx1">
                    <a:lumMod val="95000"/>
                    <a:lumOff val="5000"/>
                  </a:schemeClr>
                </a:solidFill>
              </a:rPr>
              <a:t>Cl</a:t>
            </a:r>
            <a:r>
              <a:rPr lang="en-US" baseline="30000" dirty="0">
                <a:solidFill>
                  <a:schemeClr val="tx1">
                    <a:lumMod val="95000"/>
                    <a:lumOff val="5000"/>
                  </a:schemeClr>
                </a:solidFill>
              </a:rPr>
              <a:t>-1</a:t>
            </a:r>
          </a:p>
        </p:txBody>
      </p:sp>
      <p:cxnSp>
        <p:nvCxnSpPr>
          <p:cNvPr id="6" name="Straight Arrow Connector 5">
            <a:extLst>
              <a:ext uri="{FF2B5EF4-FFF2-40B4-BE49-F238E27FC236}">
                <a16:creationId xmlns:a16="http://schemas.microsoft.com/office/drawing/2014/main" id="{2C8B3398-70AB-4EFB-8A63-2AF07F6E177E}"/>
              </a:ext>
            </a:extLst>
          </p:cNvPr>
          <p:cNvCxnSpPr>
            <a:cxnSpLocks/>
          </p:cNvCxnSpPr>
          <p:nvPr/>
        </p:nvCxnSpPr>
        <p:spPr>
          <a:xfrm>
            <a:off x="2388394" y="1606835"/>
            <a:ext cx="45242" cy="9052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E03FB59-20CC-4EA0-AED4-9D2FE8B29FEF}"/>
              </a:ext>
            </a:extLst>
          </p:cNvPr>
          <p:cNvCxnSpPr/>
          <p:nvPr/>
        </p:nvCxnSpPr>
        <p:spPr>
          <a:xfrm>
            <a:off x="2108200" y="256222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EE574B-75E0-4D85-9690-4931AFD1C945}"/>
              </a:ext>
            </a:extLst>
          </p:cNvPr>
          <p:cNvCxnSpPr>
            <a:cxnSpLocks/>
          </p:cNvCxnSpPr>
          <p:nvPr/>
        </p:nvCxnSpPr>
        <p:spPr>
          <a:xfrm flipV="1">
            <a:off x="2191460" y="2574132"/>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TextBox 67">
            <a:extLst>
              <a:ext uri="{FF2B5EF4-FFF2-40B4-BE49-F238E27FC236}">
                <a16:creationId xmlns:a16="http://schemas.microsoft.com/office/drawing/2014/main" id="{F6E8E7A7-272F-496E-8173-699994DBF534}"/>
              </a:ext>
            </a:extLst>
          </p:cNvPr>
          <p:cNvSpPr txBox="1">
            <a:spLocks noChangeArrowheads="1"/>
          </p:cNvSpPr>
          <p:nvPr/>
        </p:nvSpPr>
        <p:spPr bwMode="auto">
          <a:xfrm>
            <a:off x="5900347" y="1239191"/>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dirty="0">
                <a:solidFill>
                  <a:schemeClr val="tx1">
                    <a:lumMod val="95000"/>
                    <a:lumOff val="5000"/>
                  </a:schemeClr>
                </a:solidFill>
                <a:latin typeface="Arial" charset="0"/>
              </a:rPr>
              <a:t>K</a:t>
            </a:r>
            <a:r>
              <a:rPr lang="en-US" altLang="en-US" sz="1800" baseline="30000" dirty="0">
                <a:solidFill>
                  <a:schemeClr val="tx1">
                    <a:lumMod val="95000"/>
                    <a:lumOff val="5000"/>
                  </a:schemeClr>
                </a:solidFill>
                <a:latin typeface="Arial" charset="0"/>
              </a:rPr>
              <a:t>+1</a:t>
            </a:r>
          </a:p>
        </p:txBody>
      </p:sp>
      <p:cxnSp>
        <p:nvCxnSpPr>
          <p:cNvPr id="103" name="Straight Arrow Connector 102">
            <a:extLst>
              <a:ext uri="{FF2B5EF4-FFF2-40B4-BE49-F238E27FC236}">
                <a16:creationId xmlns:a16="http://schemas.microsoft.com/office/drawing/2014/main" id="{BBA66C39-2BCD-4781-B832-153305A10B68}"/>
              </a:ext>
            </a:extLst>
          </p:cNvPr>
          <p:cNvCxnSpPr>
            <a:cxnSpLocks/>
          </p:cNvCxnSpPr>
          <p:nvPr/>
        </p:nvCxnSpPr>
        <p:spPr>
          <a:xfrm>
            <a:off x="6217840" y="1515042"/>
            <a:ext cx="15657" cy="97533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D454DB4A-E074-40EB-BD2A-D0E02E938A3F}"/>
              </a:ext>
            </a:extLst>
          </p:cNvPr>
          <p:cNvCxnSpPr/>
          <p:nvPr/>
        </p:nvCxnSpPr>
        <p:spPr>
          <a:xfrm>
            <a:off x="5943600" y="2524935"/>
            <a:ext cx="638175" cy="357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134845F4-4FDA-4078-BD16-52B08F5F94CE}"/>
              </a:ext>
            </a:extLst>
          </p:cNvPr>
          <p:cNvCxnSpPr>
            <a:cxnSpLocks/>
          </p:cNvCxnSpPr>
          <p:nvPr/>
        </p:nvCxnSpPr>
        <p:spPr>
          <a:xfrm flipV="1">
            <a:off x="6007809" y="2546536"/>
            <a:ext cx="566821" cy="3762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a:extLst>
              <a:ext uri="{FF2B5EF4-FFF2-40B4-BE49-F238E27FC236}">
                <a16:creationId xmlns:a16="http://schemas.microsoft.com/office/drawing/2014/main" id="{3FD14FC6-6300-4931-A581-0506D669B294}"/>
              </a:ext>
            </a:extLst>
          </p:cNvPr>
          <p:cNvSpPr txBox="1"/>
          <p:nvPr/>
        </p:nvSpPr>
        <p:spPr>
          <a:xfrm>
            <a:off x="7701720" y="600619"/>
            <a:ext cx="1442279" cy="369332"/>
          </a:xfrm>
          <a:prstGeom prst="rect">
            <a:avLst/>
          </a:prstGeom>
          <a:noFill/>
        </p:spPr>
        <p:txBody>
          <a:bodyPr wrap="square" rtlCol="0">
            <a:spAutoFit/>
          </a:bodyPr>
          <a:lstStyle/>
          <a:p>
            <a:r>
              <a:rPr lang="en-US" b="1" dirty="0">
                <a:solidFill>
                  <a:srgbClr val="000099"/>
                </a:solidFill>
              </a:rPr>
              <a:t>CATHODE</a:t>
            </a:r>
          </a:p>
        </p:txBody>
      </p:sp>
      <p:cxnSp>
        <p:nvCxnSpPr>
          <p:cNvPr id="7" name="Straight Arrow Connector 6">
            <a:extLst>
              <a:ext uri="{FF2B5EF4-FFF2-40B4-BE49-F238E27FC236}">
                <a16:creationId xmlns:a16="http://schemas.microsoft.com/office/drawing/2014/main" id="{BD3AD806-E8A0-4937-B228-152313417E09}"/>
              </a:ext>
            </a:extLst>
          </p:cNvPr>
          <p:cNvCxnSpPr/>
          <p:nvPr/>
        </p:nvCxnSpPr>
        <p:spPr>
          <a:xfrm flipH="1">
            <a:off x="7356487" y="944563"/>
            <a:ext cx="873113" cy="590550"/>
          </a:xfrm>
          <a:prstGeom prst="straightConnector1">
            <a:avLst/>
          </a:prstGeom>
          <a:ln w="38100">
            <a:solidFill>
              <a:srgbClr val="3333CC"/>
            </a:solidFill>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AFFA952A-9FFE-4037-9F34-FAA0A79A4D5E}"/>
              </a:ext>
            </a:extLst>
          </p:cNvPr>
          <p:cNvSpPr txBox="1"/>
          <p:nvPr/>
        </p:nvSpPr>
        <p:spPr>
          <a:xfrm>
            <a:off x="95252" y="754439"/>
            <a:ext cx="1282148" cy="369332"/>
          </a:xfrm>
          <a:prstGeom prst="rect">
            <a:avLst/>
          </a:prstGeom>
          <a:noFill/>
        </p:spPr>
        <p:txBody>
          <a:bodyPr wrap="square" rtlCol="0">
            <a:spAutoFit/>
          </a:bodyPr>
          <a:lstStyle/>
          <a:p>
            <a:r>
              <a:rPr lang="en-US" b="1" dirty="0">
                <a:solidFill>
                  <a:srgbClr val="FF0000"/>
                </a:solidFill>
              </a:rPr>
              <a:t>ANODE</a:t>
            </a:r>
          </a:p>
        </p:txBody>
      </p:sp>
      <p:cxnSp>
        <p:nvCxnSpPr>
          <p:cNvPr id="117" name="Straight Arrow Connector 116">
            <a:extLst>
              <a:ext uri="{FF2B5EF4-FFF2-40B4-BE49-F238E27FC236}">
                <a16:creationId xmlns:a16="http://schemas.microsoft.com/office/drawing/2014/main" id="{A6C6473C-31FF-44FB-9B1B-C411E8CCB580}"/>
              </a:ext>
            </a:extLst>
          </p:cNvPr>
          <p:cNvCxnSpPr>
            <a:cxnSpLocks/>
          </p:cNvCxnSpPr>
          <p:nvPr/>
        </p:nvCxnSpPr>
        <p:spPr>
          <a:xfrm>
            <a:off x="520300" y="1103293"/>
            <a:ext cx="957076" cy="6985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3670B957-069B-4062-BB43-149884B17C38}"/>
              </a:ext>
            </a:extLst>
          </p:cNvPr>
          <p:cNvSpPr/>
          <p:nvPr/>
        </p:nvSpPr>
        <p:spPr>
          <a:xfrm rot="2197648">
            <a:off x="776388" y="2841301"/>
            <a:ext cx="1881606" cy="7702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a:extLst>
              <a:ext uri="{FF2B5EF4-FFF2-40B4-BE49-F238E27FC236}">
                <a16:creationId xmlns:a16="http://schemas.microsoft.com/office/drawing/2014/main" id="{45AAF277-3114-4A07-81D0-F4E5DF222850}"/>
              </a:ext>
            </a:extLst>
          </p:cNvPr>
          <p:cNvSpPr/>
          <p:nvPr/>
        </p:nvSpPr>
        <p:spPr>
          <a:xfrm rot="20324744">
            <a:off x="5847885" y="2612087"/>
            <a:ext cx="1952623" cy="745345"/>
          </a:xfrm>
          <a:prstGeom prst="ellipse">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TextBox 118">
            <a:extLst>
              <a:ext uri="{FF2B5EF4-FFF2-40B4-BE49-F238E27FC236}">
                <a16:creationId xmlns:a16="http://schemas.microsoft.com/office/drawing/2014/main" id="{60C630D2-B93E-45DC-8F4C-6F44CD4966B4}"/>
              </a:ext>
            </a:extLst>
          </p:cNvPr>
          <p:cNvSpPr txBox="1"/>
          <p:nvPr/>
        </p:nvSpPr>
        <p:spPr>
          <a:xfrm>
            <a:off x="1703388" y="3421063"/>
            <a:ext cx="960439" cy="369332"/>
          </a:xfrm>
          <a:prstGeom prst="rect">
            <a:avLst/>
          </a:prstGeom>
          <a:noFill/>
        </p:spPr>
        <p:txBody>
          <a:bodyPr wrap="square" rtlCol="0">
            <a:spAutoFit/>
          </a:bodyPr>
          <a:lstStyle/>
          <a:p>
            <a:r>
              <a:rPr lang="en-US" dirty="0"/>
              <a:t>Zn</a:t>
            </a:r>
            <a:r>
              <a:rPr lang="en-US" baseline="30000" dirty="0"/>
              <a:t>+2</a:t>
            </a:r>
            <a:r>
              <a:rPr lang="en-US" dirty="0"/>
              <a:t> </a:t>
            </a:r>
            <a:r>
              <a:rPr lang="en-US" baseline="-25000" dirty="0"/>
              <a:t>AQ</a:t>
            </a:r>
          </a:p>
        </p:txBody>
      </p:sp>
    </p:spTree>
    <p:extLst>
      <p:ext uri="{BB962C8B-B14F-4D97-AF65-F5344CB8AC3E}">
        <p14:creationId xmlns:p14="http://schemas.microsoft.com/office/powerpoint/2010/main" val="37806306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2"/>
          <p:cNvSpPr>
            <a:spLocks noChangeShapeType="1"/>
          </p:cNvSpPr>
          <p:nvPr/>
        </p:nvSpPr>
        <p:spPr bwMode="auto">
          <a:xfrm>
            <a:off x="1039813" y="1533525"/>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5" name="Line 3"/>
          <p:cNvSpPr>
            <a:spLocks noChangeShapeType="1"/>
          </p:cNvSpPr>
          <p:nvPr/>
        </p:nvSpPr>
        <p:spPr bwMode="auto">
          <a:xfrm>
            <a:off x="2708275" y="1533525"/>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6" name="Line 4"/>
          <p:cNvSpPr>
            <a:spLocks noChangeShapeType="1"/>
          </p:cNvSpPr>
          <p:nvPr/>
        </p:nvSpPr>
        <p:spPr bwMode="auto">
          <a:xfrm>
            <a:off x="5864225" y="1533525"/>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7" name="Line 5"/>
          <p:cNvSpPr>
            <a:spLocks noChangeShapeType="1"/>
          </p:cNvSpPr>
          <p:nvPr/>
        </p:nvSpPr>
        <p:spPr bwMode="auto">
          <a:xfrm>
            <a:off x="7532688" y="1533525"/>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8" name="Line 6"/>
          <p:cNvSpPr>
            <a:spLocks noChangeShapeType="1"/>
          </p:cNvSpPr>
          <p:nvPr/>
        </p:nvSpPr>
        <p:spPr bwMode="auto">
          <a:xfrm>
            <a:off x="1066800" y="3716337"/>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9" name="Line 7"/>
          <p:cNvSpPr>
            <a:spLocks noChangeShapeType="1"/>
          </p:cNvSpPr>
          <p:nvPr/>
        </p:nvSpPr>
        <p:spPr bwMode="auto">
          <a:xfrm>
            <a:off x="5867400" y="3716337"/>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0" name="Rectangle 8"/>
          <p:cNvSpPr>
            <a:spLocks noChangeArrowheads="1"/>
          </p:cNvSpPr>
          <p:nvPr/>
        </p:nvSpPr>
        <p:spPr bwMode="auto">
          <a:xfrm>
            <a:off x="1257300" y="915987"/>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1" name="Rectangle 9"/>
          <p:cNvSpPr>
            <a:spLocks noChangeArrowheads="1"/>
          </p:cNvSpPr>
          <p:nvPr/>
        </p:nvSpPr>
        <p:spPr bwMode="auto">
          <a:xfrm>
            <a:off x="7086599" y="915987"/>
            <a:ext cx="309963" cy="1989131"/>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2" name="Oval 10"/>
          <p:cNvSpPr>
            <a:spLocks noChangeArrowheads="1"/>
          </p:cNvSpPr>
          <p:nvPr/>
        </p:nvSpPr>
        <p:spPr bwMode="auto">
          <a:xfrm>
            <a:off x="21717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3" name="Oval 11"/>
          <p:cNvSpPr>
            <a:spLocks noChangeArrowheads="1"/>
          </p:cNvSpPr>
          <p:nvPr/>
        </p:nvSpPr>
        <p:spPr bwMode="auto">
          <a:xfrm>
            <a:off x="59436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4" name="Line 12"/>
          <p:cNvSpPr>
            <a:spLocks noChangeShapeType="1"/>
          </p:cNvSpPr>
          <p:nvPr/>
        </p:nvSpPr>
        <p:spPr bwMode="auto">
          <a:xfrm flipV="1">
            <a:off x="2171700" y="915987"/>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5" name="Line 13"/>
          <p:cNvSpPr>
            <a:spLocks noChangeShapeType="1"/>
          </p:cNvSpPr>
          <p:nvPr/>
        </p:nvSpPr>
        <p:spPr bwMode="auto">
          <a:xfrm flipV="1">
            <a:off x="6286500" y="915987"/>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6" name="Line 14"/>
          <p:cNvSpPr>
            <a:spLocks noChangeShapeType="1"/>
          </p:cNvSpPr>
          <p:nvPr/>
        </p:nvSpPr>
        <p:spPr bwMode="auto">
          <a:xfrm flipH="1" flipV="1">
            <a:off x="5943600" y="12477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7" name="Line 15"/>
          <p:cNvSpPr>
            <a:spLocks noChangeShapeType="1"/>
          </p:cNvSpPr>
          <p:nvPr/>
        </p:nvSpPr>
        <p:spPr bwMode="auto">
          <a:xfrm flipH="1">
            <a:off x="2171700" y="915987"/>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8" name="Line 16"/>
          <p:cNvSpPr>
            <a:spLocks noChangeShapeType="1"/>
          </p:cNvSpPr>
          <p:nvPr/>
        </p:nvSpPr>
        <p:spPr bwMode="auto">
          <a:xfrm flipH="1" flipV="1">
            <a:off x="2525713" y="12477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9" name="Line 17"/>
          <p:cNvSpPr>
            <a:spLocks noChangeShapeType="1"/>
          </p:cNvSpPr>
          <p:nvPr/>
        </p:nvSpPr>
        <p:spPr bwMode="auto">
          <a:xfrm>
            <a:off x="2525713" y="12477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0" name="Line 18"/>
          <p:cNvSpPr>
            <a:spLocks noChangeShapeType="1"/>
          </p:cNvSpPr>
          <p:nvPr/>
        </p:nvSpPr>
        <p:spPr bwMode="auto">
          <a:xfrm>
            <a:off x="5864225" y="16478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1" name="Line 19"/>
          <p:cNvSpPr>
            <a:spLocks noChangeShapeType="1"/>
          </p:cNvSpPr>
          <p:nvPr/>
        </p:nvSpPr>
        <p:spPr bwMode="auto">
          <a:xfrm>
            <a:off x="6286500" y="15906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2" name="Line 20"/>
          <p:cNvSpPr>
            <a:spLocks noChangeShapeType="1"/>
          </p:cNvSpPr>
          <p:nvPr/>
        </p:nvSpPr>
        <p:spPr bwMode="auto">
          <a:xfrm flipV="1">
            <a:off x="6743700" y="15906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3" name="Line 21"/>
          <p:cNvSpPr>
            <a:spLocks noChangeShapeType="1"/>
          </p:cNvSpPr>
          <p:nvPr/>
        </p:nvSpPr>
        <p:spPr bwMode="auto">
          <a:xfrm>
            <a:off x="7372350" y="15906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4" name="Line 22"/>
          <p:cNvSpPr>
            <a:spLocks noChangeShapeType="1"/>
          </p:cNvSpPr>
          <p:nvPr/>
        </p:nvSpPr>
        <p:spPr bwMode="auto">
          <a:xfrm>
            <a:off x="1039813" y="16478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5" name="Line 23"/>
          <p:cNvSpPr>
            <a:spLocks noChangeShapeType="1"/>
          </p:cNvSpPr>
          <p:nvPr/>
        </p:nvSpPr>
        <p:spPr bwMode="auto">
          <a:xfrm flipV="1">
            <a:off x="1543050" y="16478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6" name="Line 24"/>
          <p:cNvSpPr>
            <a:spLocks noChangeShapeType="1"/>
          </p:cNvSpPr>
          <p:nvPr/>
        </p:nvSpPr>
        <p:spPr bwMode="auto">
          <a:xfrm>
            <a:off x="1885950" y="16478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7" name="Line 25"/>
          <p:cNvSpPr>
            <a:spLocks noChangeShapeType="1"/>
          </p:cNvSpPr>
          <p:nvPr/>
        </p:nvSpPr>
        <p:spPr bwMode="auto">
          <a:xfrm flipV="1">
            <a:off x="2525713" y="17049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8" name="Line 26"/>
          <p:cNvSpPr>
            <a:spLocks noChangeShapeType="1"/>
          </p:cNvSpPr>
          <p:nvPr/>
        </p:nvSpPr>
        <p:spPr bwMode="auto">
          <a:xfrm flipV="1">
            <a:off x="1371600" y="515937"/>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9" name="Line 27"/>
          <p:cNvSpPr>
            <a:spLocks noChangeShapeType="1"/>
          </p:cNvSpPr>
          <p:nvPr/>
        </p:nvSpPr>
        <p:spPr bwMode="auto">
          <a:xfrm flipV="1">
            <a:off x="7200900" y="515937"/>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80" name="Line 28"/>
          <p:cNvSpPr>
            <a:spLocks noChangeShapeType="1"/>
          </p:cNvSpPr>
          <p:nvPr/>
        </p:nvSpPr>
        <p:spPr bwMode="auto">
          <a:xfrm>
            <a:off x="1371600" y="515937"/>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81" name="Oval 29"/>
          <p:cNvSpPr>
            <a:spLocks noChangeArrowheads="1"/>
          </p:cNvSpPr>
          <p:nvPr/>
        </p:nvSpPr>
        <p:spPr bwMode="auto">
          <a:xfrm>
            <a:off x="3943350" y="3048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82" name="Text Box 30"/>
          <p:cNvSpPr txBox="1">
            <a:spLocks noChangeArrowheads="1"/>
          </p:cNvSpPr>
          <p:nvPr/>
        </p:nvSpPr>
        <p:spPr bwMode="auto">
          <a:xfrm>
            <a:off x="4057650" y="4476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49183" name="TextBox 31"/>
          <p:cNvSpPr txBox="1">
            <a:spLocks noChangeArrowheads="1"/>
          </p:cNvSpPr>
          <p:nvPr/>
        </p:nvSpPr>
        <p:spPr bwMode="auto">
          <a:xfrm>
            <a:off x="914400" y="3792537"/>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49184" name="TextBox 33"/>
          <p:cNvSpPr txBox="1">
            <a:spLocks noChangeArrowheads="1"/>
          </p:cNvSpPr>
          <p:nvPr/>
        </p:nvSpPr>
        <p:spPr bwMode="auto">
          <a:xfrm>
            <a:off x="5753100" y="3792537"/>
            <a:ext cx="1981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49185" name="TextBox 34"/>
          <p:cNvSpPr txBox="1">
            <a:spLocks noChangeArrowheads="1"/>
          </p:cNvSpPr>
          <p:nvPr/>
        </p:nvSpPr>
        <p:spPr bwMode="auto">
          <a:xfrm>
            <a:off x="1195397" y="2419448"/>
            <a:ext cx="4714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FF0000"/>
                </a:solidFill>
              </a:rPr>
              <a:t>Zn</a:t>
            </a:r>
            <a:r>
              <a:rPr lang="en-US" altLang="en-US" sz="1400" baseline="30000" dirty="0">
                <a:solidFill>
                  <a:srgbClr val="FF0000"/>
                </a:solidFill>
                <a:latin typeface="Verdana" panose="020B0604030504040204" pitchFamily="34" charset="0"/>
                <a:ea typeface="Verdana" panose="020B0604030504040204" pitchFamily="34" charset="0"/>
              </a:rPr>
              <a:t>°</a:t>
            </a:r>
            <a:endParaRPr lang="en-US" altLang="en-US" sz="1400" baseline="30000" dirty="0">
              <a:solidFill>
                <a:srgbClr val="FF0000"/>
              </a:solidFill>
            </a:endParaRPr>
          </a:p>
        </p:txBody>
      </p:sp>
      <p:sp>
        <p:nvSpPr>
          <p:cNvPr id="49186" name="TextBox 35"/>
          <p:cNvSpPr txBox="1">
            <a:spLocks noChangeArrowheads="1"/>
          </p:cNvSpPr>
          <p:nvPr/>
        </p:nvSpPr>
        <p:spPr bwMode="auto">
          <a:xfrm>
            <a:off x="6965950" y="2464587"/>
            <a:ext cx="581025" cy="314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a:t>
            </a:r>
            <a:r>
              <a:rPr lang="en-US" altLang="en-US" sz="1400" dirty="0">
                <a:solidFill>
                  <a:srgbClr val="000000"/>
                </a:solidFill>
                <a:latin typeface="Times New Roman" panose="02020603050405020304" pitchFamily="18" charset="0"/>
                <a:cs typeface="Times New Roman" panose="02020603050405020304" pitchFamily="18" charset="0"/>
              </a:rPr>
              <a:t>Cu</a:t>
            </a:r>
            <a:r>
              <a:rPr lang="en-US" altLang="en-US" sz="1400" baseline="30000" dirty="0">
                <a:solidFill>
                  <a:srgbClr val="000099"/>
                </a:solidFill>
                <a:latin typeface="Times New Roman" panose="02020603050405020304" pitchFamily="18" charset="0"/>
                <a:ea typeface="Verdana" panose="020B0604030504040204" pitchFamily="34" charset="0"/>
                <a:cs typeface="Times New Roman" panose="02020603050405020304" pitchFamily="18" charset="0"/>
              </a:rPr>
              <a:t>°</a:t>
            </a:r>
            <a:endParaRPr lang="en-US" altLang="en-US" sz="1400" baseline="30000" dirty="0">
              <a:solidFill>
                <a:srgbClr val="000099"/>
              </a:solidFill>
              <a:latin typeface="Times New Roman" panose="02020603050405020304" pitchFamily="18" charset="0"/>
              <a:cs typeface="Times New Roman" panose="02020603050405020304" pitchFamily="18" charset="0"/>
            </a:endParaRPr>
          </a:p>
        </p:txBody>
      </p:sp>
      <p:sp>
        <p:nvSpPr>
          <p:cNvPr id="49187" name="TextBox 36"/>
          <p:cNvSpPr txBox="1">
            <a:spLocks noChangeArrowheads="1"/>
          </p:cNvSpPr>
          <p:nvPr/>
        </p:nvSpPr>
        <p:spPr bwMode="auto">
          <a:xfrm>
            <a:off x="3505200" y="1277937"/>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FF0000"/>
                </a:solidFill>
              </a:rPr>
              <a:t>Salt bridge</a:t>
            </a:r>
          </a:p>
        </p:txBody>
      </p:sp>
      <p:sp>
        <p:nvSpPr>
          <p:cNvPr id="49188" name="TextBox 37"/>
          <p:cNvSpPr txBox="1">
            <a:spLocks noChangeArrowheads="1"/>
          </p:cNvSpPr>
          <p:nvPr/>
        </p:nvSpPr>
        <p:spPr bwMode="auto">
          <a:xfrm>
            <a:off x="3276600" y="896937"/>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44" name="Straight Arrow Connector 43"/>
          <p:cNvCxnSpPr>
            <a:cxnSpLocks/>
          </p:cNvCxnSpPr>
          <p:nvPr/>
        </p:nvCxnSpPr>
        <p:spPr>
          <a:xfrm flipV="1">
            <a:off x="1701007" y="3477052"/>
            <a:ext cx="245268" cy="3931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473031" y="3394074"/>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9192" name="Oval 10"/>
          <p:cNvSpPr>
            <a:spLocks noChangeArrowheads="1"/>
          </p:cNvSpPr>
          <p:nvPr/>
        </p:nvSpPr>
        <p:spPr bwMode="auto">
          <a:xfrm>
            <a:off x="21717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93" name="Oval 11"/>
          <p:cNvSpPr>
            <a:spLocks noChangeArrowheads="1"/>
          </p:cNvSpPr>
          <p:nvPr/>
        </p:nvSpPr>
        <p:spPr bwMode="auto">
          <a:xfrm>
            <a:off x="59436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94" name="Line 18"/>
          <p:cNvSpPr>
            <a:spLocks noChangeShapeType="1"/>
          </p:cNvSpPr>
          <p:nvPr/>
        </p:nvSpPr>
        <p:spPr bwMode="auto">
          <a:xfrm>
            <a:off x="5864225" y="16478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5" name="Line 25"/>
          <p:cNvSpPr>
            <a:spLocks noChangeShapeType="1"/>
          </p:cNvSpPr>
          <p:nvPr/>
        </p:nvSpPr>
        <p:spPr bwMode="auto">
          <a:xfrm flipV="1">
            <a:off x="2525713" y="17049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 name="Cloud Callout 45"/>
          <p:cNvSpPr/>
          <p:nvPr/>
        </p:nvSpPr>
        <p:spPr>
          <a:xfrm rot="15260498">
            <a:off x="2172493" y="1581944"/>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Cloud Callout 46"/>
          <p:cNvSpPr/>
          <p:nvPr/>
        </p:nvSpPr>
        <p:spPr>
          <a:xfrm rot="15260498">
            <a:off x="5934869" y="1561306"/>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 name="Straight Arrow Connector 2">
            <a:extLst>
              <a:ext uri="{FF2B5EF4-FFF2-40B4-BE49-F238E27FC236}">
                <a16:creationId xmlns:a16="http://schemas.microsoft.com/office/drawing/2014/main" id="{2F86179B-8A38-4B86-96AD-36DFCA55BB1E}"/>
              </a:ext>
            </a:extLst>
          </p:cNvPr>
          <p:cNvCxnSpPr>
            <a:cxnSpLocks/>
            <a:stCxn id="49185" idx="2"/>
          </p:cNvCxnSpPr>
          <p:nvPr/>
        </p:nvCxnSpPr>
        <p:spPr>
          <a:xfrm>
            <a:off x="1431136" y="2727225"/>
            <a:ext cx="595308" cy="505719"/>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48" name="TextBox 34">
            <a:extLst>
              <a:ext uri="{FF2B5EF4-FFF2-40B4-BE49-F238E27FC236}">
                <a16:creationId xmlns:a16="http://schemas.microsoft.com/office/drawing/2014/main" id="{F0E39AD0-695B-4C42-921A-48FF4D3BB458}"/>
              </a:ext>
            </a:extLst>
          </p:cNvPr>
          <p:cNvSpPr txBox="1">
            <a:spLocks noChangeArrowheads="1"/>
          </p:cNvSpPr>
          <p:nvPr/>
        </p:nvSpPr>
        <p:spPr bwMode="auto">
          <a:xfrm>
            <a:off x="1795463" y="2483117"/>
            <a:ext cx="9556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dirty="0">
                <a:solidFill>
                  <a:srgbClr val="FF0000"/>
                </a:solidFill>
                <a:latin typeface="Verdana" panose="020B0604030504040204" pitchFamily="34" charset="0"/>
                <a:ea typeface="Verdana" panose="020B0604030504040204" pitchFamily="34" charset="0"/>
              </a:rPr>
              <a:t>Solution gets +</a:t>
            </a:r>
            <a:br>
              <a:rPr lang="en-US" altLang="en-US" sz="1400" dirty="0">
                <a:solidFill>
                  <a:srgbClr val="FF0000"/>
                </a:solidFill>
                <a:latin typeface="Verdana" panose="020B0604030504040204" pitchFamily="34" charset="0"/>
                <a:ea typeface="Verdana" panose="020B0604030504040204" pitchFamily="34" charset="0"/>
              </a:rPr>
            </a:br>
            <a:endParaRPr lang="en-US" altLang="en-US" sz="1400" dirty="0">
              <a:solidFill>
                <a:srgbClr val="FF0000"/>
              </a:solidFill>
              <a:latin typeface="Verdana" panose="020B0604030504040204" pitchFamily="34" charset="0"/>
              <a:ea typeface="Verdana" panose="020B0604030504040204" pitchFamily="34" charset="0"/>
            </a:endParaRPr>
          </a:p>
          <a:p>
            <a:pPr algn="ctr" eaLnBrk="1" hangingPunct="1">
              <a:spcBef>
                <a:spcPct val="0"/>
              </a:spcBef>
              <a:buNone/>
            </a:pPr>
            <a:r>
              <a:rPr lang="en-US" altLang="en-US" sz="1400" dirty="0">
                <a:solidFill>
                  <a:srgbClr val="FF0000"/>
                </a:solidFill>
              </a:rPr>
              <a:t>Zn</a:t>
            </a:r>
            <a:r>
              <a:rPr lang="en-US" altLang="en-US" sz="1400" baseline="30000" dirty="0">
                <a:solidFill>
                  <a:srgbClr val="FF0000"/>
                </a:solidFill>
                <a:latin typeface="Verdana" panose="020B0604030504040204" pitchFamily="34" charset="0"/>
                <a:ea typeface="Verdana" panose="020B0604030504040204" pitchFamily="34" charset="0"/>
              </a:rPr>
              <a:t>+2 </a:t>
            </a:r>
          </a:p>
        </p:txBody>
      </p:sp>
      <p:sp>
        <p:nvSpPr>
          <p:cNvPr id="8" name="TextBox 7">
            <a:extLst>
              <a:ext uri="{FF2B5EF4-FFF2-40B4-BE49-F238E27FC236}">
                <a16:creationId xmlns:a16="http://schemas.microsoft.com/office/drawing/2014/main" id="{06DC8F38-0AA6-462B-AB63-B4827E226C13}"/>
              </a:ext>
            </a:extLst>
          </p:cNvPr>
          <p:cNvSpPr txBox="1"/>
          <p:nvPr/>
        </p:nvSpPr>
        <p:spPr>
          <a:xfrm>
            <a:off x="2148679" y="996576"/>
            <a:ext cx="577058" cy="369332"/>
          </a:xfrm>
          <a:prstGeom prst="rect">
            <a:avLst/>
          </a:prstGeom>
          <a:noFill/>
        </p:spPr>
        <p:txBody>
          <a:bodyPr wrap="square" rtlCol="0">
            <a:spAutoFit/>
          </a:bodyPr>
          <a:lstStyle/>
          <a:p>
            <a:r>
              <a:rPr lang="en-US" dirty="0"/>
              <a:t>Cl</a:t>
            </a:r>
            <a:r>
              <a:rPr lang="en-US" baseline="30000" dirty="0"/>
              <a:t>-1</a:t>
            </a:r>
          </a:p>
        </p:txBody>
      </p:sp>
      <p:cxnSp>
        <p:nvCxnSpPr>
          <p:cNvPr id="10" name="Straight Arrow Connector 9">
            <a:extLst>
              <a:ext uri="{FF2B5EF4-FFF2-40B4-BE49-F238E27FC236}">
                <a16:creationId xmlns:a16="http://schemas.microsoft.com/office/drawing/2014/main" id="{BDC72162-18D2-424E-A9BC-1436C10CD2B7}"/>
              </a:ext>
            </a:extLst>
          </p:cNvPr>
          <p:cNvCxnSpPr>
            <a:cxnSpLocks/>
            <a:endCxn id="48" idx="0"/>
          </p:cNvCxnSpPr>
          <p:nvPr/>
        </p:nvCxnSpPr>
        <p:spPr>
          <a:xfrm flipH="1">
            <a:off x="2273301" y="1327150"/>
            <a:ext cx="43654" cy="115596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57" name="TextBox 35">
            <a:extLst>
              <a:ext uri="{FF2B5EF4-FFF2-40B4-BE49-F238E27FC236}">
                <a16:creationId xmlns:a16="http://schemas.microsoft.com/office/drawing/2014/main" id="{DAF35437-D238-4702-ADBD-89B58FBC7159}"/>
              </a:ext>
            </a:extLst>
          </p:cNvPr>
          <p:cNvSpPr txBox="1">
            <a:spLocks noChangeArrowheads="1"/>
          </p:cNvSpPr>
          <p:nvPr/>
        </p:nvSpPr>
        <p:spPr bwMode="auto">
          <a:xfrm>
            <a:off x="5969004" y="2520474"/>
            <a:ext cx="87629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99"/>
                </a:solidFill>
                <a:latin typeface="Times New Roman" panose="02020603050405020304" pitchFamily="18" charset="0"/>
                <a:cs typeface="Times New Roman" panose="02020603050405020304" pitchFamily="18" charset="0"/>
              </a:rPr>
              <a:t>Solution gets </a:t>
            </a:r>
            <a:r>
              <a:rPr lang="en-US" altLang="en-US" sz="1400" b="1" dirty="0">
                <a:solidFill>
                  <a:srgbClr val="000099"/>
                </a:solidFill>
                <a:latin typeface="Times New Roman" panose="02020603050405020304" pitchFamily="18" charset="0"/>
                <a:cs typeface="Times New Roman" panose="02020603050405020304" pitchFamily="18" charset="0"/>
              </a:rPr>
              <a:t>–</a:t>
            </a:r>
            <a:br>
              <a:rPr lang="en-US" altLang="en-US" sz="1400" dirty="0">
                <a:solidFill>
                  <a:srgbClr val="000099"/>
                </a:solidFill>
                <a:latin typeface="Times New Roman" panose="02020603050405020304" pitchFamily="18" charset="0"/>
                <a:cs typeface="Times New Roman" panose="02020603050405020304" pitchFamily="18" charset="0"/>
              </a:rPr>
            </a:br>
            <a:br>
              <a:rPr lang="en-US" altLang="en-US" sz="1400" dirty="0">
                <a:solidFill>
                  <a:srgbClr val="000099"/>
                </a:solidFill>
                <a:latin typeface="Times New Roman" panose="02020603050405020304" pitchFamily="18" charset="0"/>
                <a:cs typeface="Times New Roman" panose="02020603050405020304" pitchFamily="18" charset="0"/>
              </a:rPr>
            </a:br>
            <a:r>
              <a:rPr lang="en-US" altLang="en-US" sz="1400" dirty="0">
                <a:solidFill>
                  <a:srgbClr val="000099"/>
                </a:solidFill>
                <a:latin typeface="Times New Roman" panose="02020603050405020304" pitchFamily="18" charset="0"/>
                <a:cs typeface="Times New Roman" panose="02020603050405020304" pitchFamily="18" charset="0"/>
              </a:rPr>
              <a:t>Cu</a:t>
            </a:r>
            <a:r>
              <a:rPr lang="en-US" altLang="en-US" sz="1400" baseline="30000" dirty="0">
                <a:solidFill>
                  <a:srgbClr val="000099"/>
                </a:solidFill>
                <a:latin typeface="Times New Roman" panose="02020603050405020304" pitchFamily="18" charset="0"/>
                <a:ea typeface="Verdana" panose="020B0604030504040204" pitchFamily="34" charset="0"/>
                <a:cs typeface="Times New Roman" panose="02020603050405020304" pitchFamily="18" charset="0"/>
              </a:rPr>
              <a:t>+2</a:t>
            </a:r>
            <a:endParaRPr lang="en-US" altLang="en-US" sz="1400" baseline="30000" dirty="0">
              <a:solidFill>
                <a:srgbClr val="000099"/>
              </a:solidFill>
              <a:latin typeface="Times New Roman" panose="02020603050405020304" pitchFamily="18" charset="0"/>
              <a:cs typeface="Times New Roman" panose="02020603050405020304" pitchFamily="18" charset="0"/>
            </a:endParaRPr>
          </a:p>
        </p:txBody>
      </p:sp>
      <p:cxnSp>
        <p:nvCxnSpPr>
          <p:cNvPr id="58" name="Straight Arrow Connector 57">
            <a:extLst>
              <a:ext uri="{FF2B5EF4-FFF2-40B4-BE49-F238E27FC236}">
                <a16:creationId xmlns:a16="http://schemas.microsoft.com/office/drawing/2014/main" id="{BDD22615-ED7D-4981-BF9F-B9967AF60F60}"/>
              </a:ext>
            </a:extLst>
          </p:cNvPr>
          <p:cNvCxnSpPr>
            <a:cxnSpLocks/>
          </p:cNvCxnSpPr>
          <p:nvPr/>
        </p:nvCxnSpPr>
        <p:spPr>
          <a:xfrm flipV="1">
            <a:off x="6414398" y="2739368"/>
            <a:ext cx="748402" cy="477447"/>
          </a:xfrm>
          <a:prstGeom prst="straightConnector1">
            <a:avLst/>
          </a:prstGeom>
          <a:ln>
            <a:solidFill>
              <a:srgbClr val="000099"/>
            </a:solidFill>
            <a:tailEnd type="triangle"/>
          </a:ln>
        </p:spPr>
        <p:style>
          <a:lnRef idx="1">
            <a:schemeClr val="accent2"/>
          </a:lnRef>
          <a:fillRef idx="0">
            <a:schemeClr val="accent2"/>
          </a:fillRef>
          <a:effectRef idx="0">
            <a:schemeClr val="accent2"/>
          </a:effectRef>
          <a:fontRef idx="minor">
            <a:schemeClr val="tx1"/>
          </a:fontRef>
        </p:style>
      </p:cxnSp>
      <p:sp>
        <p:nvSpPr>
          <p:cNvPr id="18" name="TextBox 17">
            <a:extLst>
              <a:ext uri="{FF2B5EF4-FFF2-40B4-BE49-F238E27FC236}">
                <a16:creationId xmlns:a16="http://schemas.microsoft.com/office/drawing/2014/main" id="{A22F7DB0-EC0C-4BFD-885E-29835489AC9C}"/>
              </a:ext>
            </a:extLst>
          </p:cNvPr>
          <p:cNvSpPr txBox="1"/>
          <p:nvPr/>
        </p:nvSpPr>
        <p:spPr>
          <a:xfrm>
            <a:off x="0" y="676275"/>
            <a:ext cx="1017586" cy="369332"/>
          </a:xfrm>
          <a:prstGeom prst="rect">
            <a:avLst/>
          </a:prstGeom>
          <a:noFill/>
        </p:spPr>
        <p:txBody>
          <a:bodyPr wrap="square" rtlCol="0">
            <a:spAutoFit/>
          </a:bodyPr>
          <a:lstStyle/>
          <a:p>
            <a:r>
              <a:rPr lang="en-US" dirty="0">
                <a:solidFill>
                  <a:srgbClr val="FF0000"/>
                </a:solidFill>
              </a:rPr>
              <a:t>ANODE</a:t>
            </a:r>
          </a:p>
        </p:txBody>
      </p:sp>
      <p:cxnSp>
        <p:nvCxnSpPr>
          <p:cNvPr id="20" name="Straight Arrow Connector 19">
            <a:extLst>
              <a:ext uri="{FF2B5EF4-FFF2-40B4-BE49-F238E27FC236}">
                <a16:creationId xmlns:a16="http://schemas.microsoft.com/office/drawing/2014/main" id="{4B6C7C8B-F2F1-43C6-8796-B1E0D307DA11}"/>
              </a:ext>
            </a:extLst>
          </p:cNvPr>
          <p:cNvCxnSpPr/>
          <p:nvPr/>
        </p:nvCxnSpPr>
        <p:spPr>
          <a:xfrm>
            <a:off x="274638" y="1045607"/>
            <a:ext cx="1073943" cy="44957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a:extLst>
              <a:ext uri="{FF2B5EF4-FFF2-40B4-BE49-F238E27FC236}">
                <a16:creationId xmlns:a16="http://schemas.microsoft.com/office/drawing/2014/main" id="{E74A513B-35FD-42B1-B05A-6B5A178AE77C}"/>
              </a:ext>
            </a:extLst>
          </p:cNvPr>
          <p:cNvCxnSpPr/>
          <p:nvPr/>
        </p:nvCxnSpPr>
        <p:spPr>
          <a:xfrm flipH="1">
            <a:off x="7315200" y="674131"/>
            <a:ext cx="1371600" cy="6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32F570E-054F-4295-B9E3-43A246993F85}"/>
              </a:ext>
            </a:extLst>
          </p:cNvPr>
          <p:cNvSpPr txBox="1"/>
          <p:nvPr/>
        </p:nvSpPr>
        <p:spPr>
          <a:xfrm>
            <a:off x="0" y="4437329"/>
            <a:ext cx="9144000" cy="2308324"/>
          </a:xfrm>
          <a:prstGeom prst="rect">
            <a:avLst/>
          </a:prstGeom>
          <a:noFill/>
        </p:spPr>
        <p:txBody>
          <a:bodyPr wrap="square" rtlCol="0">
            <a:spAutoFit/>
          </a:bodyPr>
          <a:lstStyle/>
          <a:p>
            <a:r>
              <a:rPr lang="en-US" sz="3600" dirty="0">
                <a:solidFill>
                  <a:srgbClr val="FF0000"/>
                </a:solidFill>
                <a:latin typeface="Calibri" panose="020F0502020204030204" pitchFamily="34" charset="0"/>
                <a:cs typeface="Calibri" panose="020F0502020204030204" pitchFamily="34" charset="0"/>
              </a:rPr>
              <a:t>½ OX:  zinc atoms become zinc cations</a:t>
            </a:r>
          </a:p>
          <a:p>
            <a:r>
              <a:rPr lang="en-US" sz="3600" dirty="0">
                <a:solidFill>
                  <a:schemeClr val="tx1">
                    <a:lumMod val="95000"/>
                    <a:lumOff val="5000"/>
                  </a:schemeClr>
                </a:solidFill>
                <a:latin typeface="Calibri" panose="020F0502020204030204" pitchFamily="34" charset="0"/>
                <a:cs typeface="Calibri" panose="020F0502020204030204" pitchFamily="34" charset="0"/>
              </a:rPr>
              <a:t>½ RED:  copper cations become copper atoms</a:t>
            </a:r>
          </a:p>
          <a:p>
            <a:r>
              <a:rPr lang="en-US" sz="3600" dirty="0">
                <a:latin typeface="Calibri" panose="020F0502020204030204" pitchFamily="34" charset="0"/>
                <a:cs typeface="Calibri" panose="020F0502020204030204" pitchFamily="34" charset="0"/>
              </a:rPr>
              <a:t>  </a:t>
            </a:r>
          </a:p>
          <a:p>
            <a:r>
              <a:rPr lang="en-US" sz="3600" dirty="0">
                <a:latin typeface="Calibri" panose="020F0502020204030204" pitchFamily="34" charset="0"/>
                <a:cs typeface="Calibri" panose="020F0502020204030204" pitchFamily="34" charset="0"/>
              </a:rPr>
              <a:t>NET IONIC EQ: combine those two halves.  </a:t>
            </a:r>
            <a:endParaRPr lang="en-US" dirty="0"/>
          </a:p>
        </p:txBody>
      </p:sp>
      <p:sp>
        <p:nvSpPr>
          <p:cNvPr id="56" name="TextBox 55">
            <a:extLst>
              <a:ext uri="{FF2B5EF4-FFF2-40B4-BE49-F238E27FC236}">
                <a16:creationId xmlns:a16="http://schemas.microsoft.com/office/drawing/2014/main" id="{20EC248C-9B74-476C-A79E-F23F34FD4C61}"/>
              </a:ext>
            </a:extLst>
          </p:cNvPr>
          <p:cNvSpPr txBox="1"/>
          <p:nvPr/>
        </p:nvSpPr>
        <p:spPr>
          <a:xfrm>
            <a:off x="5698543" y="896937"/>
            <a:ext cx="713184" cy="369332"/>
          </a:xfrm>
          <a:prstGeom prst="rect">
            <a:avLst/>
          </a:prstGeom>
          <a:noFill/>
        </p:spPr>
        <p:txBody>
          <a:bodyPr wrap="square" rtlCol="0">
            <a:spAutoFit/>
          </a:bodyPr>
          <a:lstStyle/>
          <a:p>
            <a:r>
              <a:rPr lang="en-US" dirty="0"/>
              <a:t>Na</a:t>
            </a:r>
            <a:r>
              <a:rPr lang="en-US" baseline="30000" dirty="0"/>
              <a:t>+1</a:t>
            </a:r>
          </a:p>
        </p:txBody>
      </p:sp>
      <p:cxnSp>
        <p:nvCxnSpPr>
          <p:cNvPr id="59" name="Straight Arrow Connector 58">
            <a:extLst>
              <a:ext uri="{FF2B5EF4-FFF2-40B4-BE49-F238E27FC236}">
                <a16:creationId xmlns:a16="http://schemas.microsoft.com/office/drawing/2014/main" id="{8DEAAC35-AD83-4E2D-A875-77E62E5539CC}"/>
              </a:ext>
            </a:extLst>
          </p:cNvPr>
          <p:cNvCxnSpPr>
            <a:cxnSpLocks/>
          </p:cNvCxnSpPr>
          <p:nvPr/>
        </p:nvCxnSpPr>
        <p:spPr>
          <a:xfrm flipH="1">
            <a:off x="6120606" y="1285319"/>
            <a:ext cx="21827" cy="123515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0" name="Straight Connector 59">
            <a:extLst>
              <a:ext uri="{FF2B5EF4-FFF2-40B4-BE49-F238E27FC236}">
                <a16:creationId xmlns:a16="http://schemas.microsoft.com/office/drawing/2014/main" id="{5CFC1A8C-8916-4E50-B555-E44BB1BC356A}"/>
              </a:ext>
            </a:extLst>
          </p:cNvPr>
          <p:cNvCxnSpPr/>
          <p:nvPr/>
        </p:nvCxnSpPr>
        <p:spPr>
          <a:xfrm flipH="1" flipV="1">
            <a:off x="3667125" y="194579"/>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C93C3C9-BE96-4645-A792-1AB772FA2071}"/>
              </a:ext>
            </a:extLst>
          </p:cNvPr>
          <p:cNvCxnSpPr/>
          <p:nvPr/>
        </p:nvCxnSpPr>
        <p:spPr>
          <a:xfrm flipH="1" flipV="1">
            <a:off x="3803650" y="158067"/>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266CE7D-D02D-4F10-9EFE-AFD42D76987F}"/>
              </a:ext>
            </a:extLst>
          </p:cNvPr>
          <p:cNvCxnSpPr/>
          <p:nvPr/>
        </p:nvCxnSpPr>
        <p:spPr>
          <a:xfrm flipH="1" flipV="1">
            <a:off x="3994150" y="73929"/>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EBE4D74-A21E-4A0A-91BE-60E20DC8FE23}"/>
              </a:ext>
            </a:extLst>
          </p:cNvPr>
          <p:cNvCxnSpPr/>
          <p:nvPr/>
        </p:nvCxnSpPr>
        <p:spPr>
          <a:xfrm flipV="1">
            <a:off x="4194175" y="8842"/>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7719D15-C9B5-4F5E-9557-218627088F6B}"/>
              </a:ext>
            </a:extLst>
          </p:cNvPr>
          <p:cNvCxnSpPr/>
          <p:nvPr/>
        </p:nvCxnSpPr>
        <p:spPr>
          <a:xfrm flipV="1">
            <a:off x="4325938" y="34242"/>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00A4AF9-8E74-426E-B41D-39B90D4A1B86}"/>
              </a:ext>
            </a:extLst>
          </p:cNvPr>
          <p:cNvCxnSpPr/>
          <p:nvPr/>
        </p:nvCxnSpPr>
        <p:spPr>
          <a:xfrm flipV="1">
            <a:off x="4403725" y="77104"/>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B4E4FF2-D9AC-430A-8D42-3C80A8B26CEE}"/>
              </a:ext>
            </a:extLst>
          </p:cNvPr>
          <p:cNvCxnSpPr/>
          <p:nvPr/>
        </p:nvCxnSpPr>
        <p:spPr>
          <a:xfrm flipV="1">
            <a:off x="4445000" y="197754"/>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82007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2"/>
          <p:cNvSpPr>
            <a:spLocks noChangeShapeType="1"/>
          </p:cNvSpPr>
          <p:nvPr/>
        </p:nvSpPr>
        <p:spPr bwMode="auto">
          <a:xfrm>
            <a:off x="1039813" y="1533525"/>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5" name="Line 3"/>
          <p:cNvSpPr>
            <a:spLocks noChangeShapeType="1"/>
          </p:cNvSpPr>
          <p:nvPr/>
        </p:nvSpPr>
        <p:spPr bwMode="auto">
          <a:xfrm>
            <a:off x="2708275" y="1533525"/>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6" name="Line 4"/>
          <p:cNvSpPr>
            <a:spLocks noChangeShapeType="1"/>
          </p:cNvSpPr>
          <p:nvPr/>
        </p:nvSpPr>
        <p:spPr bwMode="auto">
          <a:xfrm>
            <a:off x="5864225" y="1533525"/>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7" name="Line 5"/>
          <p:cNvSpPr>
            <a:spLocks noChangeShapeType="1"/>
          </p:cNvSpPr>
          <p:nvPr/>
        </p:nvSpPr>
        <p:spPr bwMode="auto">
          <a:xfrm>
            <a:off x="7532688" y="1533525"/>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8" name="Line 6"/>
          <p:cNvSpPr>
            <a:spLocks noChangeShapeType="1"/>
          </p:cNvSpPr>
          <p:nvPr/>
        </p:nvSpPr>
        <p:spPr bwMode="auto">
          <a:xfrm>
            <a:off x="1066800" y="3716337"/>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9" name="Line 7"/>
          <p:cNvSpPr>
            <a:spLocks noChangeShapeType="1"/>
          </p:cNvSpPr>
          <p:nvPr/>
        </p:nvSpPr>
        <p:spPr bwMode="auto">
          <a:xfrm>
            <a:off x="5867400" y="3716337"/>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0" name="Rectangle 8"/>
          <p:cNvSpPr>
            <a:spLocks noChangeArrowheads="1"/>
          </p:cNvSpPr>
          <p:nvPr/>
        </p:nvSpPr>
        <p:spPr bwMode="auto">
          <a:xfrm>
            <a:off x="1257300" y="915987"/>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1" name="Rectangle 9"/>
          <p:cNvSpPr>
            <a:spLocks noChangeArrowheads="1"/>
          </p:cNvSpPr>
          <p:nvPr/>
        </p:nvSpPr>
        <p:spPr bwMode="auto">
          <a:xfrm>
            <a:off x="7086599" y="915987"/>
            <a:ext cx="309963" cy="1989131"/>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2" name="Oval 10"/>
          <p:cNvSpPr>
            <a:spLocks noChangeArrowheads="1"/>
          </p:cNvSpPr>
          <p:nvPr/>
        </p:nvSpPr>
        <p:spPr bwMode="auto">
          <a:xfrm>
            <a:off x="21717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3" name="Oval 11"/>
          <p:cNvSpPr>
            <a:spLocks noChangeArrowheads="1"/>
          </p:cNvSpPr>
          <p:nvPr/>
        </p:nvSpPr>
        <p:spPr bwMode="auto">
          <a:xfrm>
            <a:off x="59436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4" name="Line 12"/>
          <p:cNvSpPr>
            <a:spLocks noChangeShapeType="1"/>
          </p:cNvSpPr>
          <p:nvPr/>
        </p:nvSpPr>
        <p:spPr bwMode="auto">
          <a:xfrm flipV="1">
            <a:off x="2171700" y="915987"/>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5" name="Line 13"/>
          <p:cNvSpPr>
            <a:spLocks noChangeShapeType="1"/>
          </p:cNvSpPr>
          <p:nvPr/>
        </p:nvSpPr>
        <p:spPr bwMode="auto">
          <a:xfrm flipV="1">
            <a:off x="6286500" y="915987"/>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6" name="Line 14"/>
          <p:cNvSpPr>
            <a:spLocks noChangeShapeType="1"/>
          </p:cNvSpPr>
          <p:nvPr/>
        </p:nvSpPr>
        <p:spPr bwMode="auto">
          <a:xfrm flipH="1" flipV="1">
            <a:off x="5943600" y="12477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7" name="Line 15"/>
          <p:cNvSpPr>
            <a:spLocks noChangeShapeType="1"/>
          </p:cNvSpPr>
          <p:nvPr/>
        </p:nvSpPr>
        <p:spPr bwMode="auto">
          <a:xfrm flipH="1">
            <a:off x="2171700" y="915987"/>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8" name="Line 16"/>
          <p:cNvSpPr>
            <a:spLocks noChangeShapeType="1"/>
          </p:cNvSpPr>
          <p:nvPr/>
        </p:nvSpPr>
        <p:spPr bwMode="auto">
          <a:xfrm flipH="1" flipV="1">
            <a:off x="2525713" y="12477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9" name="Line 17"/>
          <p:cNvSpPr>
            <a:spLocks noChangeShapeType="1"/>
          </p:cNvSpPr>
          <p:nvPr/>
        </p:nvSpPr>
        <p:spPr bwMode="auto">
          <a:xfrm>
            <a:off x="2525713" y="12477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0" name="Line 18"/>
          <p:cNvSpPr>
            <a:spLocks noChangeShapeType="1"/>
          </p:cNvSpPr>
          <p:nvPr/>
        </p:nvSpPr>
        <p:spPr bwMode="auto">
          <a:xfrm>
            <a:off x="5864225" y="16478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1" name="Line 19"/>
          <p:cNvSpPr>
            <a:spLocks noChangeShapeType="1"/>
          </p:cNvSpPr>
          <p:nvPr/>
        </p:nvSpPr>
        <p:spPr bwMode="auto">
          <a:xfrm>
            <a:off x="6286500" y="15906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2" name="Line 20"/>
          <p:cNvSpPr>
            <a:spLocks noChangeShapeType="1"/>
          </p:cNvSpPr>
          <p:nvPr/>
        </p:nvSpPr>
        <p:spPr bwMode="auto">
          <a:xfrm flipV="1">
            <a:off x="6743700" y="15906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3" name="Line 21"/>
          <p:cNvSpPr>
            <a:spLocks noChangeShapeType="1"/>
          </p:cNvSpPr>
          <p:nvPr/>
        </p:nvSpPr>
        <p:spPr bwMode="auto">
          <a:xfrm>
            <a:off x="7372350" y="15906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4" name="Line 22"/>
          <p:cNvSpPr>
            <a:spLocks noChangeShapeType="1"/>
          </p:cNvSpPr>
          <p:nvPr/>
        </p:nvSpPr>
        <p:spPr bwMode="auto">
          <a:xfrm>
            <a:off x="1039813" y="16478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5" name="Line 23"/>
          <p:cNvSpPr>
            <a:spLocks noChangeShapeType="1"/>
          </p:cNvSpPr>
          <p:nvPr/>
        </p:nvSpPr>
        <p:spPr bwMode="auto">
          <a:xfrm flipV="1">
            <a:off x="1543050" y="16478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6" name="Line 24"/>
          <p:cNvSpPr>
            <a:spLocks noChangeShapeType="1"/>
          </p:cNvSpPr>
          <p:nvPr/>
        </p:nvSpPr>
        <p:spPr bwMode="auto">
          <a:xfrm>
            <a:off x="1885950" y="16478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7" name="Line 25"/>
          <p:cNvSpPr>
            <a:spLocks noChangeShapeType="1"/>
          </p:cNvSpPr>
          <p:nvPr/>
        </p:nvSpPr>
        <p:spPr bwMode="auto">
          <a:xfrm flipV="1">
            <a:off x="2525713" y="17049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8" name="Line 26"/>
          <p:cNvSpPr>
            <a:spLocks noChangeShapeType="1"/>
          </p:cNvSpPr>
          <p:nvPr/>
        </p:nvSpPr>
        <p:spPr bwMode="auto">
          <a:xfrm flipV="1">
            <a:off x="1371600" y="515937"/>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9" name="Line 27"/>
          <p:cNvSpPr>
            <a:spLocks noChangeShapeType="1"/>
          </p:cNvSpPr>
          <p:nvPr/>
        </p:nvSpPr>
        <p:spPr bwMode="auto">
          <a:xfrm flipV="1">
            <a:off x="7200900" y="515937"/>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80" name="Line 28"/>
          <p:cNvSpPr>
            <a:spLocks noChangeShapeType="1"/>
          </p:cNvSpPr>
          <p:nvPr/>
        </p:nvSpPr>
        <p:spPr bwMode="auto">
          <a:xfrm>
            <a:off x="1371600" y="515937"/>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81" name="Oval 29"/>
          <p:cNvSpPr>
            <a:spLocks noChangeArrowheads="1"/>
          </p:cNvSpPr>
          <p:nvPr/>
        </p:nvSpPr>
        <p:spPr bwMode="auto">
          <a:xfrm>
            <a:off x="3943350" y="3048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82" name="Text Box 30"/>
          <p:cNvSpPr txBox="1">
            <a:spLocks noChangeArrowheads="1"/>
          </p:cNvSpPr>
          <p:nvPr/>
        </p:nvSpPr>
        <p:spPr bwMode="auto">
          <a:xfrm>
            <a:off x="4057650" y="4476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49183" name="TextBox 31"/>
          <p:cNvSpPr txBox="1">
            <a:spLocks noChangeArrowheads="1"/>
          </p:cNvSpPr>
          <p:nvPr/>
        </p:nvSpPr>
        <p:spPr bwMode="auto">
          <a:xfrm>
            <a:off x="914400" y="3792537"/>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49184" name="TextBox 33"/>
          <p:cNvSpPr txBox="1">
            <a:spLocks noChangeArrowheads="1"/>
          </p:cNvSpPr>
          <p:nvPr/>
        </p:nvSpPr>
        <p:spPr bwMode="auto">
          <a:xfrm>
            <a:off x="5753100" y="3792537"/>
            <a:ext cx="1981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49185" name="TextBox 34"/>
          <p:cNvSpPr txBox="1">
            <a:spLocks noChangeArrowheads="1"/>
          </p:cNvSpPr>
          <p:nvPr/>
        </p:nvSpPr>
        <p:spPr bwMode="auto">
          <a:xfrm>
            <a:off x="1195397" y="2419448"/>
            <a:ext cx="4714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FF0000"/>
                </a:solidFill>
              </a:rPr>
              <a:t>Zn</a:t>
            </a:r>
            <a:r>
              <a:rPr lang="en-US" altLang="en-US" sz="1400" baseline="30000" dirty="0">
                <a:solidFill>
                  <a:srgbClr val="FF0000"/>
                </a:solidFill>
                <a:latin typeface="Verdana" panose="020B0604030504040204" pitchFamily="34" charset="0"/>
                <a:ea typeface="Verdana" panose="020B0604030504040204" pitchFamily="34" charset="0"/>
              </a:rPr>
              <a:t>°</a:t>
            </a:r>
            <a:endParaRPr lang="en-US" altLang="en-US" sz="1400" baseline="30000" dirty="0">
              <a:solidFill>
                <a:srgbClr val="FF0000"/>
              </a:solidFill>
            </a:endParaRPr>
          </a:p>
        </p:txBody>
      </p:sp>
      <p:sp>
        <p:nvSpPr>
          <p:cNvPr id="49186" name="TextBox 35"/>
          <p:cNvSpPr txBox="1">
            <a:spLocks noChangeArrowheads="1"/>
          </p:cNvSpPr>
          <p:nvPr/>
        </p:nvSpPr>
        <p:spPr bwMode="auto">
          <a:xfrm>
            <a:off x="6965950" y="2464587"/>
            <a:ext cx="581025" cy="314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a:t>
            </a:r>
            <a:r>
              <a:rPr lang="en-US" altLang="en-US" sz="1400" dirty="0">
                <a:solidFill>
                  <a:srgbClr val="000000"/>
                </a:solidFill>
                <a:latin typeface="Times New Roman" panose="02020603050405020304" pitchFamily="18" charset="0"/>
                <a:cs typeface="Times New Roman" panose="02020603050405020304" pitchFamily="18" charset="0"/>
              </a:rPr>
              <a:t>Cu</a:t>
            </a:r>
            <a:r>
              <a:rPr lang="en-US" altLang="en-US" sz="1400" baseline="30000" dirty="0">
                <a:solidFill>
                  <a:srgbClr val="000099"/>
                </a:solidFill>
                <a:latin typeface="Times New Roman" panose="02020603050405020304" pitchFamily="18" charset="0"/>
                <a:ea typeface="Verdana" panose="020B0604030504040204" pitchFamily="34" charset="0"/>
                <a:cs typeface="Times New Roman" panose="02020603050405020304" pitchFamily="18" charset="0"/>
              </a:rPr>
              <a:t>°</a:t>
            </a:r>
            <a:endParaRPr lang="en-US" altLang="en-US" sz="1400" baseline="30000" dirty="0">
              <a:solidFill>
                <a:srgbClr val="000099"/>
              </a:solidFill>
              <a:latin typeface="Times New Roman" panose="02020603050405020304" pitchFamily="18" charset="0"/>
              <a:cs typeface="Times New Roman" panose="02020603050405020304" pitchFamily="18" charset="0"/>
            </a:endParaRPr>
          </a:p>
        </p:txBody>
      </p:sp>
      <p:sp>
        <p:nvSpPr>
          <p:cNvPr id="49187" name="TextBox 36"/>
          <p:cNvSpPr txBox="1">
            <a:spLocks noChangeArrowheads="1"/>
          </p:cNvSpPr>
          <p:nvPr/>
        </p:nvSpPr>
        <p:spPr bwMode="auto">
          <a:xfrm>
            <a:off x="3505200" y="1277937"/>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FF0000"/>
                </a:solidFill>
              </a:rPr>
              <a:t>Salt bridge</a:t>
            </a:r>
          </a:p>
        </p:txBody>
      </p:sp>
      <p:sp>
        <p:nvSpPr>
          <p:cNvPr id="49188" name="TextBox 37"/>
          <p:cNvSpPr txBox="1">
            <a:spLocks noChangeArrowheads="1"/>
          </p:cNvSpPr>
          <p:nvPr/>
        </p:nvSpPr>
        <p:spPr bwMode="auto">
          <a:xfrm>
            <a:off x="3276600" y="896937"/>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44" name="Straight Arrow Connector 43"/>
          <p:cNvCxnSpPr>
            <a:cxnSpLocks/>
          </p:cNvCxnSpPr>
          <p:nvPr/>
        </p:nvCxnSpPr>
        <p:spPr>
          <a:xfrm flipV="1">
            <a:off x="1701007" y="3477052"/>
            <a:ext cx="245268" cy="3931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473031" y="3394074"/>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9192" name="Oval 10"/>
          <p:cNvSpPr>
            <a:spLocks noChangeArrowheads="1"/>
          </p:cNvSpPr>
          <p:nvPr/>
        </p:nvSpPr>
        <p:spPr bwMode="auto">
          <a:xfrm>
            <a:off x="21717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93" name="Oval 11"/>
          <p:cNvSpPr>
            <a:spLocks noChangeArrowheads="1"/>
          </p:cNvSpPr>
          <p:nvPr/>
        </p:nvSpPr>
        <p:spPr bwMode="auto">
          <a:xfrm>
            <a:off x="59436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94" name="Line 18"/>
          <p:cNvSpPr>
            <a:spLocks noChangeShapeType="1"/>
          </p:cNvSpPr>
          <p:nvPr/>
        </p:nvSpPr>
        <p:spPr bwMode="auto">
          <a:xfrm>
            <a:off x="5864225" y="16478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5" name="Line 25"/>
          <p:cNvSpPr>
            <a:spLocks noChangeShapeType="1"/>
          </p:cNvSpPr>
          <p:nvPr/>
        </p:nvSpPr>
        <p:spPr bwMode="auto">
          <a:xfrm flipV="1">
            <a:off x="2525713" y="17049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 name="Cloud Callout 45"/>
          <p:cNvSpPr/>
          <p:nvPr/>
        </p:nvSpPr>
        <p:spPr>
          <a:xfrm rot="15260498">
            <a:off x="2172493" y="1581944"/>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Cloud Callout 46"/>
          <p:cNvSpPr/>
          <p:nvPr/>
        </p:nvSpPr>
        <p:spPr>
          <a:xfrm rot="15260498">
            <a:off x="5934869" y="1561306"/>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 name="Straight Arrow Connector 2">
            <a:extLst>
              <a:ext uri="{FF2B5EF4-FFF2-40B4-BE49-F238E27FC236}">
                <a16:creationId xmlns:a16="http://schemas.microsoft.com/office/drawing/2014/main" id="{2F86179B-8A38-4B86-96AD-36DFCA55BB1E}"/>
              </a:ext>
            </a:extLst>
          </p:cNvPr>
          <p:cNvCxnSpPr>
            <a:cxnSpLocks/>
            <a:stCxn id="49185" idx="2"/>
          </p:cNvCxnSpPr>
          <p:nvPr/>
        </p:nvCxnSpPr>
        <p:spPr>
          <a:xfrm>
            <a:off x="1431136" y="2727225"/>
            <a:ext cx="595308" cy="505719"/>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48" name="TextBox 34">
            <a:extLst>
              <a:ext uri="{FF2B5EF4-FFF2-40B4-BE49-F238E27FC236}">
                <a16:creationId xmlns:a16="http://schemas.microsoft.com/office/drawing/2014/main" id="{F0E39AD0-695B-4C42-921A-48FF4D3BB458}"/>
              </a:ext>
            </a:extLst>
          </p:cNvPr>
          <p:cNvSpPr txBox="1">
            <a:spLocks noChangeArrowheads="1"/>
          </p:cNvSpPr>
          <p:nvPr/>
        </p:nvSpPr>
        <p:spPr bwMode="auto">
          <a:xfrm>
            <a:off x="1795463" y="2483117"/>
            <a:ext cx="9556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dirty="0">
                <a:solidFill>
                  <a:srgbClr val="FF0000"/>
                </a:solidFill>
                <a:latin typeface="Verdana" panose="020B0604030504040204" pitchFamily="34" charset="0"/>
                <a:ea typeface="Verdana" panose="020B0604030504040204" pitchFamily="34" charset="0"/>
              </a:rPr>
              <a:t>Solution gets +</a:t>
            </a:r>
            <a:br>
              <a:rPr lang="en-US" altLang="en-US" sz="1400" dirty="0">
                <a:solidFill>
                  <a:srgbClr val="FF0000"/>
                </a:solidFill>
                <a:latin typeface="Verdana" panose="020B0604030504040204" pitchFamily="34" charset="0"/>
                <a:ea typeface="Verdana" panose="020B0604030504040204" pitchFamily="34" charset="0"/>
              </a:rPr>
            </a:br>
            <a:endParaRPr lang="en-US" altLang="en-US" sz="1400" dirty="0">
              <a:solidFill>
                <a:srgbClr val="FF0000"/>
              </a:solidFill>
              <a:latin typeface="Verdana" panose="020B0604030504040204" pitchFamily="34" charset="0"/>
              <a:ea typeface="Verdana" panose="020B0604030504040204" pitchFamily="34" charset="0"/>
            </a:endParaRPr>
          </a:p>
          <a:p>
            <a:pPr algn="ctr" eaLnBrk="1" hangingPunct="1">
              <a:spcBef>
                <a:spcPct val="0"/>
              </a:spcBef>
              <a:buNone/>
            </a:pPr>
            <a:r>
              <a:rPr lang="en-US" altLang="en-US" sz="1400" dirty="0">
                <a:solidFill>
                  <a:srgbClr val="FF0000"/>
                </a:solidFill>
              </a:rPr>
              <a:t>Zn</a:t>
            </a:r>
            <a:r>
              <a:rPr lang="en-US" altLang="en-US" sz="1400" baseline="30000" dirty="0">
                <a:solidFill>
                  <a:srgbClr val="FF0000"/>
                </a:solidFill>
                <a:latin typeface="Verdana" panose="020B0604030504040204" pitchFamily="34" charset="0"/>
                <a:ea typeface="Verdana" panose="020B0604030504040204" pitchFamily="34" charset="0"/>
              </a:rPr>
              <a:t>+2 </a:t>
            </a:r>
          </a:p>
        </p:txBody>
      </p:sp>
      <p:cxnSp>
        <p:nvCxnSpPr>
          <p:cNvPr id="10" name="Straight Arrow Connector 9">
            <a:extLst>
              <a:ext uri="{FF2B5EF4-FFF2-40B4-BE49-F238E27FC236}">
                <a16:creationId xmlns:a16="http://schemas.microsoft.com/office/drawing/2014/main" id="{BDC72162-18D2-424E-A9BC-1436C10CD2B7}"/>
              </a:ext>
            </a:extLst>
          </p:cNvPr>
          <p:cNvCxnSpPr>
            <a:cxnSpLocks/>
            <a:endCxn id="48" idx="0"/>
          </p:cNvCxnSpPr>
          <p:nvPr/>
        </p:nvCxnSpPr>
        <p:spPr>
          <a:xfrm flipH="1">
            <a:off x="2273301" y="1327150"/>
            <a:ext cx="43654" cy="115596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57" name="TextBox 35">
            <a:extLst>
              <a:ext uri="{FF2B5EF4-FFF2-40B4-BE49-F238E27FC236}">
                <a16:creationId xmlns:a16="http://schemas.microsoft.com/office/drawing/2014/main" id="{DAF35437-D238-4702-ADBD-89B58FBC7159}"/>
              </a:ext>
            </a:extLst>
          </p:cNvPr>
          <p:cNvSpPr txBox="1">
            <a:spLocks noChangeArrowheads="1"/>
          </p:cNvSpPr>
          <p:nvPr/>
        </p:nvSpPr>
        <p:spPr bwMode="auto">
          <a:xfrm>
            <a:off x="5969004" y="2520474"/>
            <a:ext cx="87629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99"/>
                </a:solidFill>
                <a:latin typeface="Times New Roman" panose="02020603050405020304" pitchFamily="18" charset="0"/>
                <a:cs typeface="Times New Roman" panose="02020603050405020304" pitchFamily="18" charset="0"/>
              </a:rPr>
              <a:t>Solution gets </a:t>
            </a:r>
            <a:r>
              <a:rPr lang="en-US" altLang="en-US" sz="1400" b="1" dirty="0">
                <a:solidFill>
                  <a:srgbClr val="000099"/>
                </a:solidFill>
                <a:latin typeface="Times New Roman" panose="02020603050405020304" pitchFamily="18" charset="0"/>
                <a:cs typeface="Times New Roman" panose="02020603050405020304" pitchFamily="18" charset="0"/>
              </a:rPr>
              <a:t>–</a:t>
            </a:r>
            <a:br>
              <a:rPr lang="en-US" altLang="en-US" sz="1400" dirty="0">
                <a:solidFill>
                  <a:srgbClr val="000099"/>
                </a:solidFill>
                <a:latin typeface="Times New Roman" panose="02020603050405020304" pitchFamily="18" charset="0"/>
                <a:cs typeface="Times New Roman" panose="02020603050405020304" pitchFamily="18" charset="0"/>
              </a:rPr>
            </a:br>
            <a:br>
              <a:rPr lang="en-US" altLang="en-US" sz="1400" dirty="0">
                <a:solidFill>
                  <a:srgbClr val="000099"/>
                </a:solidFill>
                <a:latin typeface="Times New Roman" panose="02020603050405020304" pitchFamily="18" charset="0"/>
                <a:cs typeface="Times New Roman" panose="02020603050405020304" pitchFamily="18" charset="0"/>
              </a:rPr>
            </a:br>
            <a:r>
              <a:rPr lang="en-US" altLang="en-US" sz="1400" dirty="0">
                <a:solidFill>
                  <a:srgbClr val="000099"/>
                </a:solidFill>
                <a:latin typeface="Times New Roman" panose="02020603050405020304" pitchFamily="18" charset="0"/>
                <a:cs typeface="Times New Roman" panose="02020603050405020304" pitchFamily="18" charset="0"/>
              </a:rPr>
              <a:t>Cu</a:t>
            </a:r>
            <a:r>
              <a:rPr lang="en-US" altLang="en-US" sz="1400" baseline="30000" dirty="0">
                <a:solidFill>
                  <a:srgbClr val="000099"/>
                </a:solidFill>
                <a:latin typeface="Times New Roman" panose="02020603050405020304" pitchFamily="18" charset="0"/>
                <a:ea typeface="Verdana" panose="020B0604030504040204" pitchFamily="34" charset="0"/>
                <a:cs typeface="Times New Roman" panose="02020603050405020304" pitchFamily="18" charset="0"/>
              </a:rPr>
              <a:t>+2</a:t>
            </a:r>
            <a:endParaRPr lang="en-US" altLang="en-US" sz="1400" baseline="30000" dirty="0">
              <a:solidFill>
                <a:srgbClr val="000099"/>
              </a:solidFill>
              <a:latin typeface="Times New Roman" panose="02020603050405020304" pitchFamily="18" charset="0"/>
              <a:cs typeface="Times New Roman" panose="02020603050405020304" pitchFamily="18" charset="0"/>
            </a:endParaRPr>
          </a:p>
        </p:txBody>
      </p:sp>
      <p:cxnSp>
        <p:nvCxnSpPr>
          <p:cNvPr id="58" name="Straight Arrow Connector 57">
            <a:extLst>
              <a:ext uri="{FF2B5EF4-FFF2-40B4-BE49-F238E27FC236}">
                <a16:creationId xmlns:a16="http://schemas.microsoft.com/office/drawing/2014/main" id="{BDD22615-ED7D-4981-BF9F-B9967AF60F60}"/>
              </a:ext>
            </a:extLst>
          </p:cNvPr>
          <p:cNvCxnSpPr>
            <a:cxnSpLocks/>
          </p:cNvCxnSpPr>
          <p:nvPr/>
        </p:nvCxnSpPr>
        <p:spPr>
          <a:xfrm flipV="1">
            <a:off x="6414398" y="2739368"/>
            <a:ext cx="748402" cy="477447"/>
          </a:xfrm>
          <a:prstGeom prst="straightConnector1">
            <a:avLst/>
          </a:prstGeom>
          <a:ln>
            <a:solidFill>
              <a:srgbClr val="000099"/>
            </a:solidFill>
            <a:tailEnd type="triangle"/>
          </a:ln>
        </p:spPr>
        <p:style>
          <a:lnRef idx="1">
            <a:schemeClr val="accent2"/>
          </a:lnRef>
          <a:fillRef idx="0">
            <a:schemeClr val="accent2"/>
          </a:fillRef>
          <a:effectRef idx="0">
            <a:schemeClr val="accent2"/>
          </a:effectRef>
          <a:fontRef idx="minor">
            <a:schemeClr val="tx1"/>
          </a:fontRef>
        </p:style>
      </p:cxnSp>
      <p:sp>
        <p:nvSpPr>
          <p:cNvPr id="18" name="TextBox 17">
            <a:extLst>
              <a:ext uri="{FF2B5EF4-FFF2-40B4-BE49-F238E27FC236}">
                <a16:creationId xmlns:a16="http://schemas.microsoft.com/office/drawing/2014/main" id="{A22F7DB0-EC0C-4BFD-885E-29835489AC9C}"/>
              </a:ext>
            </a:extLst>
          </p:cNvPr>
          <p:cNvSpPr txBox="1"/>
          <p:nvPr/>
        </p:nvSpPr>
        <p:spPr>
          <a:xfrm>
            <a:off x="0" y="676275"/>
            <a:ext cx="1017586" cy="369332"/>
          </a:xfrm>
          <a:prstGeom prst="rect">
            <a:avLst/>
          </a:prstGeom>
          <a:noFill/>
        </p:spPr>
        <p:txBody>
          <a:bodyPr wrap="square" rtlCol="0">
            <a:spAutoFit/>
          </a:bodyPr>
          <a:lstStyle/>
          <a:p>
            <a:r>
              <a:rPr lang="en-US" dirty="0">
                <a:solidFill>
                  <a:srgbClr val="FF0000"/>
                </a:solidFill>
              </a:rPr>
              <a:t>ANODE</a:t>
            </a:r>
          </a:p>
        </p:txBody>
      </p:sp>
      <p:cxnSp>
        <p:nvCxnSpPr>
          <p:cNvPr id="20" name="Straight Arrow Connector 19">
            <a:extLst>
              <a:ext uri="{FF2B5EF4-FFF2-40B4-BE49-F238E27FC236}">
                <a16:creationId xmlns:a16="http://schemas.microsoft.com/office/drawing/2014/main" id="{4B6C7C8B-F2F1-43C6-8796-B1E0D307DA11}"/>
              </a:ext>
            </a:extLst>
          </p:cNvPr>
          <p:cNvCxnSpPr/>
          <p:nvPr/>
        </p:nvCxnSpPr>
        <p:spPr>
          <a:xfrm>
            <a:off x="274638" y="1045607"/>
            <a:ext cx="1073943" cy="44957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67" name="TextBox 66">
            <a:extLst>
              <a:ext uri="{FF2B5EF4-FFF2-40B4-BE49-F238E27FC236}">
                <a16:creationId xmlns:a16="http://schemas.microsoft.com/office/drawing/2014/main" id="{B002F66C-5C06-4ECB-92BF-8D9A67D3C1E9}"/>
              </a:ext>
            </a:extLst>
          </p:cNvPr>
          <p:cNvSpPr txBox="1"/>
          <p:nvPr/>
        </p:nvSpPr>
        <p:spPr>
          <a:xfrm>
            <a:off x="7734300" y="304800"/>
            <a:ext cx="1289843" cy="369332"/>
          </a:xfrm>
          <a:prstGeom prst="rect">
            <a:avLst/>
          </a:prstGeom>
          <a:noFill/>
        </p:spPr>
        <p:txBody>
          <a:bodyPr wrap="square" rtlCol="0">
            <a:spAutoFit/>
          </a:bodyPr>
          <a:lstStyle/>
          <a:p>
            <a:r>
              <a:rPr lang="en-US" dirty="0">
                <a:solidFill>
                  <a:srgbClr val="000099"/>
                </a:solidFill>
              </a:rPr>
              <a:t>CATHODE</a:t>
            </a:r>
          </a:p>
        </p:txBody>
      </p:sp>
      <p:cxnSp>
        <p:nvCxnSpPr>
          <p:cNvPr id="22" name="Straight Arrow Connector 21">
            <a:extLst>
              <a:ext uri="{FF2B5EF4-FFF2-40B4-BE49-F238E27FC236}">
                <a16:creationId xmlns:a16="http://schemas.microsoft.com/office/drawing/2014/main" id="{E74A513B-35FD-42B1-B05A-6B5A178AE77C}"/>
              </a:ext>
            </a:extLst>
          </p:cNvPr>
          <p:cNvCxnSpPr/>
          <p:nvPr/>
        </p:nvCxnSpPr>
        <p:spPr>
          <a:xfrm flipH="1">
            <a:off x="7315200" y="674131"/>
            <a:ext cx="1371600" cy="6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32F570E-054F-4295-B9E3-43A246993F85}"/>
              </a:ext>
            </a:extLst>
          </p:cNvPr>
          <p:cNvSpPr txBox="1"/>
          <p:nvPr/>
        </p:nvSpPr>
        <p:spPr>
          <a:xfrm>
            <a:off x="0" y="4437329"/>
            <a:ext cx="9144000" cy="2308324"/>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½ OX:   Zn</a:t>
            </a:r>
            <a:r>
              <a:rPr lang="en-US" sz="36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r>
              <a:rPr lang="en-US" sz="3600" dirty="0">
                <a:solidFill>
                  <a:srgbClr val="FF0000"/>
                </a:solidFill>
                <a:latin typeface="Times New Roman" panose="02020603050405020304" pitchFamily="18" charset="0"/>
                <a:cs typeface="Times New Roman" panose="02020603050405020304" pitchFamily="18" charset="0"/>
              </a:rPr>
              <a:t> → Zn</a:t>
            </a:r>
            <a:r>
              <a:rPr lang="en-US" sz="3600" baseline="30000" dirty="0">
                <a:solidFill>
                  <a:srgbClr val="FF0000"/>
                </a:solidFill>
                <a:latin typeface="Times New Roman" panose="02020603050405020304" pitchFamily="18" charset="0"/>
                <a:cs typeface="Times New Roman" panose="02020603050405020304" pitchFamily="18" charset="0"/>
              </a:rPr>
              <a:t>+2</a:t>
            </a:r>
            <a:r>
              <a:rPr lang="en-US" sz="3600" dirty="0">
                <a:solidFill>
                  <a:srgbClr val="FF0000"/>
                </a:solidFill>
                <a:latin typeface="Times New Roman" panose="02020603050405020304" pitchFamily="18" charset="0"/>
                <a:cs typeface="Times New Roman" panose="02020603050405020304" pitchFamily="18" charset="0"/>
              </a:rPr>
              <a:t> + 2e </a:t>
            </a:r>
            <a:r>
              <a:rPr lang="en-US" sz="3600" baseline="30000" dirty="0">
                <a:solidFill>
                  <a:srgbClr val="FF0000"/>
                </a:solidFill>
                <a:latin typeface="Times New Roman" panose="02020603050405020304" pitchFamily="18" charset="0"/>
                <a:cs typeface="Times New Roman" panose="02020603050405020304" pitchFamily="18" charset="0"/>
              </a:rPr>
              <a:t>̵</a:t>
            </a:r>
          </a:p>
          <a:p>
            <a:r>
              <a:rPr lang="en-US" sz="3600" dirty="0">
                <a:solidFill>
                  <a:srgbClr val="3333CC"/>
                </a:solidFill>
                <a:latin typeface="Times New Roman" panose="02020603050405020304" pitchFamily="18" charset="0"/>
                <a:cs typeface="Times New Roman" panose="02020603050405020304" pitchFamily="18" charset="0"/>
              </a:rPr>
              <a:t>½ RED:  Cu</a:t>
            </a:r>
            <a:r>
              <a:rPr lang="en-US" sz="3600" baseline="30000" dirty="0">
                <a:solidFill>
                  <a:srgbClr val="3333CC"/>
                </a:solidFill>
                <a:latin typeface="Times New Roman" panose="02020603050405020304" pitchFamily="18" charset="0"/>
                <a:cs typeface="Times New Roman" panose="02020603050405020304" pitchFamily="18" charset="0"/>
              </a:rPr>
              <a:t>+2</a:t>
            </a:r>
            <a:r>
              <a:rPr lang="en-US" sz="3600" dirty="0">
                <a:solidFill>
                  <a:srgbClr val="3333CC"/>
                </a:solidFill>
                <a:latin typeface="Times New Roman" panose="02020603050405020304" pitchFamily="18" charset="0"/>
                <a:cs typeface="Times New Roman" panose="02020603050405020304" pitchFamily="18" charset="0"/>
              </a:rPr>
              <a:t> + 2e </a:t>
            </a:r>
            <a:r>
              <a:rPr lang="en-US" sz="3600" baseline="30000" dirty="0">
                <a:solidFill>
                  <a:srgbClr val="3333CC"/>
                </a:solidFill>
                <a:latin typeface="Times New Roman" panose="02020603050405020304" pitchFamily="18" charset="0"/>
                <a:cs typeface="Times New Roman" panose="02020603050405020304" pitchFamily="18" charset="0"/>
              </a:rPr>
              <a:t>̵</a:t>
            </a:r>
            <a:r>
              <a:rPr lang="en-US" sz="3600" dirty="0">
                <a:solidFill>
                  <a:srgbClr val="3333CC"/>
                </a:solidFill>
                <a:latin typeface="Times New Roman" panose="02020603050405020304" pitchFamily="18" charset="0"/>
                <a:cs typeface="Times New Roman" panose="02020603050405020304" pitchFamily="18" charset="0"/>
              </a:rPr>
              <a:t>  → Cu</a:t>
            </a:r>
            <a:r>
              <a:rPr lang="en-US" sz="3600" dirty="0">
                <a:solidFill>
                  <a:srgbClr val="3333CC"/>
                </a:solidFill>
                <a:latin typeface="Times New Roman" panose="02020603050405020304" pitchFamily="18" charset="0"/>
                <a:ea typeface="Verdana" panose="020B0604030504040204" pitchFamily="34" charset="0"/>
                <a:cs typeface="Times New Roman" panose="02020603050405020304" pitchFamily="18" charset="0"/>
              </a:rPr>
              <a:t>°</a:t>
            </a:r>
            <a:endParaRPr lang="en-US" sz="3600" dirty="0">
              <a:solidFill>
                <a:srgbClr val="3333CC"/>
              </a:solidFill>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p>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NET IONIC EQ: combines both into one line.  </a:t>
            </a:r>
          </a:p>
        </p:txBody>
      </p:sp>
      <p:cxnSp>
        <p:nvCxnSpPr>
          <p:cNvPr id="55" name="Straight Connector 54">
            <a:extLst>
              <a:ext uri="{FF2B5EF4-FFF2-40B4-BE49-F238E27FC236}">
                <a16:creationId xmlns:a16="http://schemas.microsoft.com/office/drawing/2014/main" id="{DD2886D4-4362-410E-B1BB-E598133B046A}"/>
              </a:ext>
            </a:extLst>
          </p:cNvPr>
          <p:cNvCxnSpPr/>
          <p:nvPr/>
        </p:nvCxnSpPr>
        <p:spPr>
          <a:xfrm flipH="1" flipV="1">
            <a:off x="3668932" y="180511"/>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CE1B78D-488A-4591-A7B3-E5768EC3FE8E}"/>
              </a:ext>
            </a:extLst>
          </p:cNvPr>
          <p:cNvCxnSpPr/>
          <p:nvPr/>
        </p:nvCxnSpPr>
        <p:spPr>
          <a:xfrm flipH="1" flipV="1">
            <a:off x="3805457" y="143999"/>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C7FC7F4-1F33-419C-8BF9-4F07EC115FD8}"/>
              </a:ext>
            </a:extLst>
          </p:cNvPr>
          <p:cNvCxnSpPr/>
          <p:nvPr/>
        </p:nvCxnSpPr>
        <p:spPr>
          <a:xfrm flipH="1" flipV="1">
            <a:off x="3995957" y="59861"/>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5715EAFD-051F-46CA-9C79-747606D66D91}"/>
              </a:ext>
            </a:extLst>
          </p:cNvPr>
          <p:cNvCxnSpPr/>
          <p:nvPr/>
        </p:nvCxnSpPr>
        <p:spPr>
          <a:xfrm flipV="1">
            <a:off x="4195982" y="-5226"/>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88931A9-0DB1-44BE-A976-757EAF2D52A2}"/>
              </a:ext>
            </a:extLst>
          </p:cNvPr>
          <p:cNvCxnSpPr/>
          <p:nvPr/>
        </p:nvCxnSpPr>
        <p:spPr>
          <a:xfrm flipV="1">
            <a:off x="4327745" y="20174"/>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EE89246-2A0B-4FB2-8401-DEF1960EEEF4}"/>
              </a:ext>
            </a:extLst>
          </p:cNvPr>
          <p:cNvCxnSpPr/>
          <p:nvPr/>
        </p:nvCxnSpPr>
        <p:spPr>
          <a:xfrm flipV="1">
            <a:off x="4405532" y="63036"/>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7C57C3B-0071-4BCF-B73D-F84D8769BBE5}"/>
              </a:ext>
            </a:extLst>
          </p:cNvPr>
          <p:cNvCxnSpPr/>
          <p:nvPr/>
        </p:nvCxnSpPr>
        <p:spPr>
          <a:xfrm flipV="1">
            <a:off x="4446807" y="183686"/>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5775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2"/>
          <p:cNvSpPr>
            <a:spLocks noChangeShapeType="1"/>
          </p:cNvSpPr>
          <p:nvPr/>
        </p:nvSpPr>
        <p:spPr bwMode="auto">
          <a:xfrm>
            <a:off x="1039813" y="1533525"/>
            <a:ext cx="26987"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5" name="Line 3"/>
          <p:cNvSpPr>
            <a:spLocks noChangeShapeType="1"/>
          </p:cNvSpPr>
          <p:nvPr/>
        </p:nvSpPr>
        <p:spPr bwMode="auto">
          <a:xfrm>
            <a:off x="2708275" y="1533525"/>
            <a:ext cx="3492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6" name="Line 4"/>
          <p:cNvSpPr>
            <a:spLocks noChangeShapeType="1"/>
          </p:cNvSpPr>
          <p:nvPr/>
        </p:nvSpPr>
        <p:spPr bwMode="auto">
          <a:xfrm>
            <a:off x="5864225" y="1533525"/>
            <a:ext cx="3175"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7" name="Line 5"/>
          <p:cNvSpPr>
            <a:spLocks noChangeShapeType="1"/>
          </p:cNvSpPr>
          <p:nvPr/>
        </p:nvSpPr>
        <p:spPr bwMode="auto">
          <a:xfrm>
            <a:off x="7532688" y="1533525"/>
            <a:ext cx="11112" cy="2182812"/>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8" name="Line 6"/>
          <p:cNvSpPr>
            <a:spLocks noChangeShapeType="1"/>
          </p:cNvSpPr>
          <p:nvPr/>
        </p:nvSpPr>
        <p:spPr bwMode="auto">
          <a:xfrm>
            <a:off x="1066800" y="3716337"/>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59" name="Line 7"/>
          <p:cNvSpPr>
            <a:spLocks noChangeShapeType="1"/>
          </p:cNvSpPr>
          <p:nvPr/>
        </p:nvSpPr>
        <p:spPr bwMode="auto">
          <a:xfrm>
            <a:off x="5867400" y="3716337"/>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0" name="Rectangle 8"/>
          <p:cNvSpPr>
            <a:spLocks noChangeArrowheads="1"/>
          </p:cNvSpPr>
          <p:nvPr/>
        </p:nvSpPr>
        <p:spPr bwMode="auto">
          <a:xfrm>
            <a:off x="1257300" y="915987"/>
            <a:ext cx="274638" cy="1989138"/>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1" name="Rectangle 9"/>
          <p:cNvSpPr>
            <a:spLocks noChangeArrowheads="1"/>
          </p:cNvSpPr>
          <p:nvPr/>
        </p:nvSpPr>
        <p:spPr bwMode="auto">
          <a:xfrm>
            <a:off x="7086599" y="915987"/>
            <a:ext cx="309963" cy="1989131"/>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2" name="Oval 10"/>
          <p:cNvSpPr>
            <a:spLocks noChangeArrowheads="1"/>
          </p:cNvSpPr>
          <p:nvPr/>
        </p:nvSpPr>
        <p:spPr bwMode="auto">
          <a:xfrm>
            <a:off x="21717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3" name="Oval 11"/>
          <p:cNvSpPr>
            <a:spLocks noChangeArrowheads="1"/>
          </p:cNvSpPr>
          <p:nvPr/>
        </p:nvSpPr>
        <p:spPr bwMode="auto">
          <a:xfrm>
            <a:off x="59436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64" name="Line 12"/>
          <p:cNvSpPr>
            <a:spLocks noChangeShapeType="1"/>
          </p:cNvSpPr>
          <p:nvPr/>
        </p:nvSpPr>
        <p:spPr bwMode="auto">
          <a:xfrm flipV="1">
            <a:off x="2171700" y="915987"/>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5" name="Line 13"/>
          <p:cNvSpPr>
            <a:spLocks noChangeShapeType="1"/>
          </p:cNvSpPr>
          <p:nvPr/>
        </p:nvSpPr>
        <p:spPr bwMode="auto">
          <a:xfrm flipV="1">
            <a:off x="6286500" y="915987"/>
            <a:ext cx="0" cy="1017588"/>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6" name="Line 14"/>
          <p:cNvSpPr>
            <a:spLocks noChangeShapeType="1"/>
          </p:cNvSpPr>
          <p:nvPr/>
        </p:nvSpPr>
        <p:spPr bwMode="auto">
          <a:xfrm flipH="1" flipV="1">
            <a:off x="5943600" y="12477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7" name="Line 15"/>
          <p:cNvSpPr>
            <a:spLocks noChangeShapeType="1"/>
          </p:cNvSpPr>
          <p:nvPr/>
        </p:nvSpPr>
        <p:spPr bwMode="auto">
          <a:xfrm flipH="1">
            <a:off x="2171700" y="915987"/>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8" name="Line 16"/>
          <p:cNvSpPr>
            <a:spLocks noChangeShapeType="1"/>
          </p:cNvSpPr>
          <p:nvPr/>
        </p:nvSpPr>
        <p:spPr bwMode="auto">
          <a:xfrm flipH="1" flipV="1">
            <a:off x="2525713" y="12477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69" name="Line 17"/>
          <p:cNvSpPr>
            <a:spLocks noChangeShapeType="1"/>
          </p:cNvSpPr>
          <p:nvPr/>
        </p:nvSpPr>
        <p:spPr bwMode="auto">
          <a:xfrm>
            <a:off x="2525713" y="12477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0" name="Line 18"/>
          <p:cNvSpPr>
            <a:spLocks noChangeShapeType="1"/>
          </p:cNvSpPr>
          <p:nvPr/>
        </p:nvSpPr>
        <p:spPr bwMode="auto">
          <a:xfrm>
            <a:off x="5864225" y="16478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1" name="Line 19"/>
          <p:cNvSpPr>
            <a:spLocks noChangeShapeType="1"/>
          </p:cNvSpPr>
          <p:nvPr/>
        </p:nvSpPr>
        <p:spPr bwMode="auto">
          <a:xfrm>
            <a:off x="6286500" y="15906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2" name="Line 20"/>
          <p:cNvSpPr>
            <a:spLocks noChangeShapeType="1"/>
          </p:cNvSpPr>
          <p:nvPr/>
        </p:nvSpPr>
        <p:spPr bwMode="auto">
          <a:xfrm flipV="1">
            <a:off x="6743700" y="15906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3" name="Line 21"/>
          <p:cNvSpPr>
            <a:spLocks noChangeShapeType="1"/>
          </p:cNvSpPr>
          <p:nvPr/>
        </p:nvSpPr>
        <p:spPr bwMode="auto">
          <a:xfrm>
            <a:off x="7372350" y="15906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4" name="Line 22"/>
          <p:cNvSpPr>
            <a:spLocks noChangeShapeType="1"/>
          </p:cNvSpPr>
          <p:nvPr/>
        </p:nvSpPr>
        <p:spPr bwMode="auto">
          <a:xfrm>
            <a:off x="1039813" y="16478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5" name="Line 23"/>
          <p:cNvSpPr>
            <a:spLocks noChangeShapeType="1"/>
          </p:cNvSpPr>
          <p:nvPr/>
        </p:nvSpPr>
        <p:spPr bwMode="auto">
          <a:xfrm flipV="1">
            <a:off x="1543050" y="16478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6" name="Line 24"/>
          <p:cNvSpPr>
            <a:spLocks noChangeShapeType="1"/>
          </p:cNvSpPr>
          <p:nvPr/>
        </p:nvSpPr>
        <p:spPr bwMode="auto">
          <a:xfrm>
            <a:off x="1885950" y="16478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7" name="Line 25"/>
          <p:cNvSpPr>
            <a:spLocks noChangeShapeType="1"/>
          </p:cNvSpPr>
          <p:nvPr/>
        </p:nvSpPr>
        <p:spPr bwMode="auto">
          <a:xfrm flipV="1">
            <a:off x="2525713" y="17049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8" name="Line 26"/>
          <p:cNvSpPr>
            <a:spLocks noChangeShapeType="1"/>
          </p:cNvSpPr>
          <p:nvPr/>
        </p:nvSpPr>
        <p:spPr bwMode="auto">
          <a:xfrm flipV="1">
            <a:off x="1371600" y="515937"/>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79" name="Line 27"/>
          <p:cNvSpPr>
            <a:spLocks noChangeShapeType="1"/>
          </p:cNvSpPr>
          <p:nvPr/>
        </p:nvSpPr>
        <p:spPr bwMode="auto">
          <a:xfrm flipV="1">
            <a:off x="7200900" y="515937"/>
            <a:ext cx="0" cy="560388"/>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80" name="Line 28"/>
          <p:cNvSpPr>
            <a:spLocks noChangeShapeType="1"/>
          </p:cNvSpPr>
          <p:nvPr/>
        </p:nvSpPr>
        <p:spPr bwMode="auto">
          <a:xfrm>
            <a:off x="1371600" y="515937"/>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81" name="Oval 29"/>
          <p:cNvSpPr>
            <a:spLocks noChangeArrowheads="1"/>
          </p:cNvSpPr>
          <p:nvPr/>
        </p:nvSpPr>
        <p:spPr bwMode="auto">
          <a:xfrm>
            <a:off x="3943350" y="3048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82" name="Text Box 30"/>
          <p:cNvSpPr txBox="1">
            <a:spLocks noChangeArrowheads="1"/>
          </p:cNvSpPr>
          <p:nvPr/>
        </p:nvSpPr>
        <p:spPr bwMode="auto">
          <a:xfrm>
            <a:off x="4057650" y="4476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49183" name="TextBox 31"/>
          <p:cNvSpPr txBox="1">
            <a:spLocks noChangeArrowheads="1"/>
          </p:cNvSpPr>
          <p:nvPr/>
        </p:nvSpPr>
        <p:spPr bwMode="auto">
          <a:xfrm>
            <a:off x="914400" y="3792537"/>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rPr>
              <a:t>OX</a:t>
            </a:r>
            <a:r>
              <a:rPr lang="en-US" altLang="en-US" sz="1800" dirty="0">
                <a:solidFill>
                  <a:srgbClr val="000000"/>
                </a:solidFill>
              </a:rPr>
              <a:t>      ZnSO</a:t>
            </a:r>
            <a:r>
              <a:rPr lang="en-US" altLang="en-US" sz="1800" baseline="-25000" dirty="0">
                <a:solidFill>
                  <a:srgbClr val="000000"/>
                </a:solidFill>
              </a:rPr>
              <a:t>4(AQ)</a:t>
            </a:r>
          </a:p>
        </p:txBody>
      </p:sp>
      <p:sp>
        <p:nvSpPr>
          <p:cNvPr id="49184" name="TextBox 33"/>
          <p:cNvSpPr txBox="1">
            <a:spLocks noChangeArrowheads="1"/>
          </p:cNvSpPr>
          <p:nvPr/>
        </p:nvSpPr>
        <p:spPr bwMode="auto">
          <a:xfrm>
            <a:off x="5753100" y="3792537"/>
            <a:ext cx="1981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FF0000"/>
                </a:solidFill>
              </a:rPr>
              <a:t>RED</a:t>
            </a:r>
            <a:r>
              <a:rPr lang="en-US" altLang="en-US" sz="1800" dirty="0">
                <a:solidFill>
                  <a:srgbClr val="000000"/>
                </a:solidFill>
              </a:rPr>
              <a:t>   CuBr</a:t>
            </a:r>
            <a:r>
              <a:rPr lang="en-US" altLang="en-US" sz="1800" baseline="-25000" dirty="0">
                <a:solidFill>
                  <a:srgbClr val="000000"/>
                </a:solidFill>
              </a:rPr>
              <a:t>2(AQ)</a:t>
            </a:r>
          </a:p>
        </p:txBody>
      </p:sp>
      <p:sp>
        <p:nvSpPr>
          <p:cNvPr id="49185" name="TextBox 34"/>
          <p:cNvSpPr txBox="1">
            <a:spLocks noChangeArrowheads="1"/>
          </p:cNvSpPr>
          <p:nvPr/>
        </p:nvSpPr>
        <p:spPr bwMode="auto">
          <a:xfrm>
            <a:off x="1195397" y="2419448"/>
            <a:ext cx="4714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FF0000"/>
                </a:solidFill>
              </a:rPr>
              <a:t>Zn</a:t>
            </a:r>
            <a:r>
              <a:rPr lang="en-US" altLang="en-US" sz="1400" baseline="30000" dirty="0">
                <a:solidFill>
                  <a:srgbClr val="FF0000"/>
                </a:solidFill>
                <a:latin typeface="Verdana" panose="020B0604030504040204" pitchFamily="34" charset="0"/>
                <a:ea typeface="Verdana" panose="020B0604030504040204" pitchFamily="34" charset="0"/>
              </a:rPr>
              <a:t>°</a:t>
            </a:r>
            <a:endParaRPr lang="en-US" altLang="en-US" sz="1400" baseline="30000" dirty="0">
              <a:solidFill>
                <a:srgbClr val="FF0000"/>
              </a:solidFill>
            </a:endParaRPr>
          </a:p>
        </p:txBody>
      </p:sp>
      <p:sp>
        <p:nvSpPr>
          <p:cNvPr id="49186" name="TextBox 35"/>
          <p:cNvSpPr txBox="1">
            <a:spLocks noChangeArrowheads="1"/>
          </p:cNvSpPr>
          <p:nvPr/>
        </p:nvSpPr>
        <p:spPr bwMode="auto">
          <a:xfrm>
            <a:off x="6965950" y="2464587"/>
            <a:ext cx="581025" cy="314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 </a:t>
            </a:r>
            <a:r>
              <a:rPr lang="en-US" altLang="en-US" sz="1400" dirty="0">
                <a:solidFill>
                  <a:srgbClr val="000000"/>
                </a:solidFill>
                <a:latin typeface="Times New Roman" panose="02020603050405020304" pitchFamily="18" charset="0"/>
                <a:cs typeface="Times New Roman" panose="02020603050405020304" pitchFamily="18" charset="0"/>
              </a:rPr>
              <a:t>Cu</a:t>
            </a:r>
            <a:r>
              <a:rPr lang="en-US" altLang="en-US" sz="1400" baseline="30000" dirty="0">
                <a:solidFill>
                  <a:srgbClr val="000099"/>
                </a:solidFill>
                <a:latin typeface="Times New Roman" panose="02020603050405020304" pitchFamily="18" charset="0"/>
                <a:ea typeface="Verdana" panose="020B0604030504040204" pitchFamily="34" charset="0"/>
                <a:cs typeface="Times New Roman" panose="02020603050405020304" pitchFamily="18" charset="0"/>
              </a:rPr>
              <a:t>°</a:t>
            </a:r>
            <a:endParaRPr lang="en-US" altLang="en-US" sz="1400" baseline="30000" dirty="0">
              <a:solidFill>
                <a:srgbClr val="000099"/>
              </a:solidFill>
              <a:latin typeface="Times New Roman" panose="02020603050405020304" pitchFamily="18" charset="0"/>
              <a:cs typeface="Times New Roman" panose="02020603050405020304" pitchFamily="18" charset="0"/>
            </a:endParaRPr>
          </a:p>
        </p:txBody>
      </p:sp>
      <p:sp>
        <p:nvSpPr>
          <p:cNvPr id="49187" name="TextBox 36"/>
          <p:cNvSpPr txBox="1">
            <a:spLocks noChangeArrowheads="1"/>
          </p:cNvSpPr>
          <p:nvPr/>
        </p:nvSpPr>
        <p:spPr bwMode="auto">
          <a:xfrm>
            <a:off x="3505200" y="1277937"/>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FF0000"/>
                </a:solidFill>
              </a:rPr>
              <a:t>Salt bridge</a:t>
            </a:r>
          </a:p>
        </p:txBody>
      </p:sp>
      <p:sp>
        <p:nvSpPr>
          <p:cNvPr id="49188" name="TextBox 37"/>
          <p:cNvSpPr txBox="1">
            <a:spLocks noChangeArrowheads="1"/>
          </p:cNvSpPr>
          <p:nvPr/>
        </p:nvSpPr>
        <p:spPr bwMode="auto">
          <a:xfrm>
            <a:off x="3276600" y="896937"/>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FF0000"/>
                </a:solidFill>
              </a:rPr>
              <a:t>KCl</a:t>
            </a:r>
            <a:r>
              <a:rPr lang="en-US" altLang="en-US" sz="1800" baseline="-25000">
                <a:solidFill>
                  <a:srgbClr val="FF0000"/>
                </a:solidFill>
              </a:rPr>
              <a:t>(AQ)</a:t>
            </a:r>
          </a:p>
        </p:txBody>
      </p:sp>
      <p:cxnSp>
        <p:nvCxnSpPr>
          <p:cNvPr id="44" name="Straight Arrow Connector 43"/>
          <p:cNvCxnSpPr>
            <a:cxnSpLocks/>
          </p:cNvCxnSpPr>
          <p:nvPr/>
        </p:nvCxnSpPr>
        <p:spPr>
          <a:xfrm flipV="1">
            <a:off x="1701007" y="3477052"/>
            <a:ext cx="245268" cy="3931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473031" y="3394074"/>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9192" name="Oval 10"/>
          <p:cNvSpPr>
            <a:spLocks noChangeArrowheads="1"/>
          </p:cNvSpPr>
          <p:nvPr/>
        </p:nvSpPr>
        <p:spPr bwMode="auto">
          <a:xfrm>
            <a:off x="21717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93" name="Oval 11"/>
          <p:cNvSpPr>
            <a:spLocks noChangeArrowheads="1"/>
          </p:cNvSpPr>
          <p:nvPr/>
        </p:nvSpPr>
        <p:spPr bwMode="auto">
          <a:xfrm>
            <a:off x="5943600" y="18764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49194" name="Line 18"/>
          <p:cNvSpPr>
            <a:spLocks noChangeShapeType="1"/>
          </p:cNvSpPr>
          <p:nvPr/>
        </p:nvSpPr>
        <p:spPr bwMode="auto">
          <a:xfrm>
            <a:off x="5864225" y="16478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9195" name="Line 25"/>
          <p:cNvSpPr>
            <a:spLocks noChangeShapeType="1"/>
          </p:cNvSpPr>
          <p:nvPr/>
        </p:nvSpPr>
        <p:spPr bwMode="auto">
          <a:xfrm flipV="1">
            <a:off x="2525713" y="17049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46" name="Cloud Callout 45"/>
          <p:cNvSpPr/>
          <p:nvPr/>
        </p:nvSpPr>
        <p:spPr>
          <a:xfrm rot="15260498">
            <a:off x="2172493" y="1581944"/>
            <a:ext cx="354013"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7" name="Cloud Callout 46"/>
          <p:cNvSpPr/>
          <p:nvPr/>
        </p:nvSpPr>
        <p:spPr>
          <a:xfrm rot="15260498">
            <a:off x="5934869" y="1561306"/>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3" name="Straight Arrow Connector 2">
            <a:extLst>
              <a:ext uri="{FF2B5EF4-FFF2-40B4-BE49-F238E27FC236}">
                <a16:creationId xmlns:a16="http://schemas.microsoft.com/office/drawing/2014/main" id="{2F86179B-8A38-4B86-96AD-36DFCA55BB1E}"/>
              </a:ext>
            </a:extLst>
          </p:cNvPr>
          <p:cNvCxnSpPr>
            <a:cxnSpLocks/>
            <a:stCxn id="49185" idx="2"/>
          </p:cNvCxnSpPr>
          <p:nvPr/>
        </p:nvCxnSpPr>
        <p:spPr>
          <a:xfrm>
            <a:off x="1431136" y="2727225"/>
            <a:ext cx="595308" cy="505719"/>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48" name="TextBox 34">
            <a:extLst>
              <a:ext uri="{FF2B5EF4-FFF2-40B4-BE49-F238E27FC236}">
                <a16:creationId xmlns:a16="http://schemas.microsoft.com/office/drawing/2014/main" id="{F0E39AD0-695B-4C42-921A-48FF4D3BB458}"/>
              </a:ext>
            </a:extLst>
          </p:cNvPr>
          <p:cNvSpPr txBox="1">
            <a:spLocks noChangeArrowheads="1"/>
          </p:cNvSpPr>
          <p:nvPr/>
        </p:nvSpPr>
        <p:spPr bwMode="auto">
          <a:xfrm>
            <a:off x="1795463" y="2483117"/>
            <a:ext cx="9556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dirty="0">
                <a:solidFill>
                  <a:srgbClr val="FF0000"/>
                </a:solidFill>
                <a:latin typeface="Verdana" panose="020B0604030504040204" pitchFamily="34" charset="0"/>
                <a:ea typeface="Verdana" panose="020B0604030504040204" pitchFamily="34" charset="0"/>
              </a:rPr>
              <a:t>Solution gets +</a:t>
            </a:r>
            <a:br>
              <a:rPr lang="en-US" altLang="en-US" sz="1400" dirty="0">
                <a:solidFill>
                  <a:srgbClr val="FF0000"/>
                </a:solidFill>
                <a:latin typeface="Verdana" panose="020B0604030504040204" pitchFamily="34" charset="0"/>
                <a:ea typeface="Verdana" panose="020B0604030504040204" pitchFamily="34" charset="0"/>
              </a:rPr>
            </a:br>
            <a:endParaRPr lang="en-US" altLang="en-US" sz="1400" dirty="0">
              <a:solidFill>
                <a:srgbClr val="FF0000"/>
              </a:solidFill>
              <a:latin typeface="Verdana" panose="020B0604030504040204" pitchFamily="34" charset="0"/>
              <a:ea typeface="Verdana" panose="020B0604030504040204" pitchFamily="34" charset="0"/>
            </a:endParaRPr>
          </a:p>
          <a:p>
            <a:pPr algn="ctr" eaLnBrk="1" hangingPunct="1">
              <a:spcBef>
                <a:spcPct val="0"/>
              </a:spcBef>
              <a:buNone/>
            </a:pPr>
            <a:r>
              <a:rPr lang="en-US" altLang="en-US" sz="1400" dirty="0">
                <a:solidFill>
                  <a:srgbClr val="FF0000"/>
                </a:solidFill>
              </a:rPr>
              <a:t>Zn</a:t>
            </a:r>
            <a:r>
              <a:rPr lang="en-US" altLang="en-US" sz="1400" baseline="30000" dirty="0">
                <a:solidFill>
                  <a:srgbClr val="FF0000"/>
                </a:solidFill>
                <a:latin typeface="Verdana" panose="020B0604030504040204" pitchFamily="34" charset="0"/>
                <a:ea typeface="Verdana" panose="020B0604030504040204" pitchFamily="34" charset="0"/>
              </a:rPr>
              <a:t>+2 </a:t>
            </a:r>
          </a:p>
        </p:txBody>
      </p:sp>
      <p:cxnSp>
        <p:nvCxnSpPr>
          <p:cNvPr id="10" name="Straight Arrow Connector 9">
            <a:extLst>
              <a:ext uri="{FF2B5EF4-FFF2-40B4-BE49-F238E27FC236}">
                <a16:creationId xmlns:a16="http://schemas.microsoft.com/office/drawing/2014/main" id="{BDC72162-18D2-424E-A9BC-1436C10CD2B7}"/>
              </a:ext>
            </a:extLst>
          </p:cNvPr>
          <p:cNvCxnSpPr>
            <a:cxnSpLocks/>
            <a:endCxn id="48" idx="0"/>
          </p:cNvCxnSpPr>
          <p:nvPr/>
        </p:nvCxnSpPr>
        <p:spPr>
          <a:xfrm flipH="1">
            <a:off x="2273301" y="1327150"/>
            <a:ext cx="43654" cy="115596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57" name="TextBox 35">
            <a:extLst>
              <a:ext uri="{FF2B5EF4-FFF2-40B4-BE49-F238E27FC236}">
                <a16:creationId xmlns:a16="http://schemas.microsoft.com/office/drawing/2014/main" id="{DAF35437-D238-4702-ADBD-89B58FBC7159}"/>
              </a:ext>
            </a:extLst>
          </p:cNvPr>
          <p:cNvSpPr txBox="1">
            <a:spLocks noChangeArrowheads="1"/>
          </p:cNvSpPr>
          <p:nvPr/>
        </p:nvSpPr>
        <p:spPr bwMode="auto">
          <a:xfrm>
            <a:off x="5969004" y="2520474"/>
            <a:ext cx="87629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99"/>
                </a:solidFill>
                <a:latin typeface="Times New Roman" panose="02020603050405020304" pitchFamily="18" charset="0"/>
                <a:cs typeface="Times New Roman" panose="02020603050405020304" pitchFamily="18" charset="0"/>
              </a:rPr>
              <a:t>Solution gets </a:t>
            </a:r>
            <a:r>
              <a:rPr lang="en-US" altLang="en-US" sz="1400" b="1" dirty="0">
                <a:solidFill>
                  <a:srgbClr val="000099"/>
                </a:solidFill>
                <a:latin typeface="Times New Roman" panose="02020603050405020304" pitchFamily="18" charset="0"/>
                <a:cs typeface="Times New Roman" panose="02020603050405020304" pitchFamily="18" charset="0"/>
              </a:rPr>
              <a:t>–</a:t>
            </a:r>
            <a:br>
              <a:rPr lang="en-US" altLang="en-US" sz="1400" dirty="0">
                <a:solidFill>
                  <a:srgbClr val="000099"/>
                </a:solidFill>
                <a:latin typeface="Times New Roman" panose="02020603050405020304" pitchFamily="18" charset="0"/>
                <a:cs typeface="Times New Roman" panose="02020603050405020304" pitchFamily="18" charset="0"/>
              </a:rPr>
            </a:br>
            <a:br>
              <a:rPr lang="en-US" altLang="en-US" sz="1400" dirty="0">
                <a:solidFill>
                  <a:srgbClr val="000099"/>
                </a:solidFill>
                <a:latin typeface="Times New Roman" panose="02020603050405020304" pitchFamily="18" charset="0"/>
                <a:cs typeface="Times New Roman" panose="02020603050405020304" pitchFamily="18" charset="0"/>
              </a:rPr>
            </a:br>
            <a:r>
              <a:rPr lang="en-US" altLang="en-US" sz="1400" dirty="0">
                <a:solidFill>
                  <a:srgbClr val="000099"/>
                </a:solidFill>
                <a:latin typeface="Times New Roman" panose="02020603050405020304" pitchFamily="18" charset="0"/>
                <a:cs typeface="Times New Roman" panose="02020603050405020304" pitchFamily="18" charset="0"/>
              </a:rPr>
              <a:t>Cu</a:t>
            </a:r>
            <a:r>
              <a:rPr lang="en-US" altLang="en-US" sz="1400" baseline="30000" dirty="0">
                <a:solidFill>
                  <a:srgbClr val="000099"/>
                </a:solidFill>
                <a:latin typeface="Times New Roman" panose="02020603050405020304" pitchFamily="18" charset="0"/>
                <a:ea typeface="Verdana" panose="020B0604030504040204" pitchFamily="34" charset="0"/>
                <a:cs typeface="Times New Roman" panose="02020603050405020304" pitchFamily="18" charset="0"/>
              </a:rPr>
              <a:t>+2</a:t>
            </a:r>
            <a:endParaRPr lang="en-US" altLang="en-US" sz="1400" baseline="30000" dirty="0">
              <a:solidFill>
                <a:srgbClr val="000099"/>
              </a:solidFill>
              <a:latin typeface="Times New Roman" panose="02020603050405020304" pitchFamily="18" charset="0"/>
              <a:cs typeface="Times New Roman" panose="02020603050405020304" pitchFamily="18" charset="0"/>
            </a:endParaRPr>
          </a:p>
        </p:txBody>
      </p:sp>
      <p:cxnSp>
        <p:nvCxnSpPr>
          <p:cNvPr id="58" name="Straight Arrow Connector 57">
            <a:extLst>
              <a:ext uri="{FF2B5EF4-FFF2-40B4-BE49-F238E27FC236}">
                <a16:creationId xmlns:a16="http://schemas.microsoft.com/office/drawing/2014/main" id="{BDD22615-ED7D-4981-BF9F-B9967AF60F60}"/>
              </a:ext>
            </a:extLst>
          </p:cNvPr>
          <p:cNvCxnSpPr>
            <a:cxnSpLocks/>
          </p:cNvCxnSpPr>
          <p:nvPr/>
        </p:nvCxnSpPr>
        <p:spPr>
          <a:xfrm flipV="1">
            <a:off x="6414398" y="2739368"/>
            <a:ext cx="748402" cy="477447"/>
          </a:xfrm>
          <a:prstGeom prst="straightConnector1">
            <a:avLst/>
          </a:prstGeom>
          <a:ln>
            <a:solidFill>
              <a:srgbClr val="000099"/>
            </a:solidFill>
            <a:tailEnd type="triangle"/>
          </a:ln>
        </p:spPr>
        <p:style>
          <a:lnRef idx="1">
            <a:schemeClr val="accent2"/>
          </a:lnRef>
          <a:fillRef idx="0">
            <a:schemeClr val="accent2"/>
          </a:fillRef>
          <a:effectRef idx="0">
            <a:schemeClr val="accent2"/>
          </a:effectRef>
          <a:fontRef idx="minor">
            <a:schemeClr val="tx1"/>
          </a:fontRef>
        </p:style>
      </p:cxnSp>
      <p:sp>
        <p:nvSpPr>
          <p:cNvPr id="18" name="TextBox 17">
            <a:extLst>
              <a:ext uri="{FF2B5EF4-FFF2-40B4-BE49-F238E27FC236}">
                <a16:creationId xmlns:a16="http://schemas.microsoft.com/office/drawing/2014/main" id="{A22F7DB0-EC0C-4BFD-885E-29835489AC9C}"/>
              </a:ext>
            </a:extLst>
          </p:cNvPr>
          <p:cNvSpPr txBox="1"/>
          <p:nvPr/>
        </p:nvSpPr>
        <p:spPr>
          <a:xfrm>
            <a:off x="0" y="676275"/>
            <a:ext cx="1017586" cy="369332"/>
          </a:xfrm>
          <a:prstGeom prst="rect">
            <a:avLst/>
          </a:prstGeom>
          <a:noFill/>
        </p:spPr>
        <p:txBody>
          <a:bodyPr wrap="square" rtlCol="0">
            <a:spAutoFit/>
          </a:bodyPr>
          <a:lstStyle/>
          <a:p>
            <a:r>
              <a:rPr lang="en-US" dirty="0">
                <a:solidFill>
                  <a:srgbClr val="FF0000"/>
                </a:solidFill>
              </a:rPr>
              <a:t>ANODE</a:t>
            </a:r>
          </a:p>
        </p:txBody>
      </p:sp>
      <p:cxnSp>
        <p:nvCxnSpPr>
          <p:cNvPr id="20" name="Straight Arrow Connector 19">
            <a:extLst>
              <a:ext uri="{FF2B5EF4-FFF2-40B4-BE49-F238E27FC236}">
                <a16:creationId xmlns:a16="http://schemas.microsoft.com/office/drawing/2014/main" id="{4B6C7C8B-F2F1-43C6-8796-B1E0D307DA11}"/>
              </a:ext>
            </a:extLst>
          </p:cNvPr>
          <p:cNvCxnSpPr/>
          <p:nvPr/>
        </p:nvCxnSpPr>
        <p:spPr>
          <a:xfrm>
            <a:off x="274638" y="1045607"/>
            <a:ext cx="1073943" cy="44957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67" name="TextBox 66">
            <a:extLst>
              <a:ext uri="{FF2B5EF4-FFF2-40B4-BE49-F238E27FC236}">
                <a16:creationId xmlns:a16="http://schemas.microsoft.com/office/drawing/2014/main" id="{B002F66C-5C06-4ECB-92BF-8D9A67D3C1E9}"/>
              </a:ext>
            </a:extLst>
          </p:cNvPr>
          <p:cNvSpPr txBox="1"/>
          <p:nvPr/>
        </p:nvSpPr>
        <p:spPr>
          <a:xfrm>
            <a:off x="7734300" y="304800"/>
            <a:ext cx="1289843" cy="369332"/>
          </a:xfrm>
          <a:prstGeom prst="rect">
            <a:avLst/>
          </a:prstGeom>
          <a:noFill/>
        </p:spPr>
        <p:txBody>
          <a:bodyPr wrap="square" rtlCol="0">
            <a:spAutoFit/>
          </a:bodyPr>
          <a:lstStyle/>
          <a:p>
            <a:r>
              <a:rPr lang="en-US" dirty="0">
                <a:solidFill>
                  <a:srgbClr val="000099"/>
                </a:solidFill>
              </a:rPr>
              <a:t>CATHODE</a:t>
            </a:r>
          </a:p>
        </p:txBody>
      </p:sp>
      <p:cxnSp>
        <p:nvCxnSpPr>
          <p:cNvPr id="22" name="Straight Arrow Connector 21">
            <a:extLst>
              <a:ext uri="{FF2B5EF4-FFF2-40B4-BE49-F238E27FC236}">
                <a16:creationId xmlns:a16="http://schemas.microsoft.com/office/drawing/2014/main" id="{E74A513B-35FD-42B1-B05A-6B5A178AE77C}"/>
              </a:ext>
            </a:extLst>
          </p:cNvPr>
          <p:cNvCxnSpPr/>
          <p:nvPr/>
        </p:nvCxnSpPr>
        <p:spPr>
          <a:xfrm flipH="1">
            <a:off x="7315200" y="674131"/>
            <a:ext cx="1371600" cy="6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32F570E-054F-4295-B9E3-43A246993F85}"/>
              </a:ext>
            </a:extLst>
          </p:cNvPr>
          <p:cNvSpPr txBox="1"/>
          <p:nvPr/>
        </p:nvSpPr>
        <p:spPr>
          <a:xfrm>
            <a:off x="0" y="4437329"/>
            <a:ext cx="9144000" cy="2308324"/>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½ OX:   Zn</a:t>
            </a:r>
            <a:r>
              <a:rPr lang="en-US" sz="36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r>
              <a:rPr lang="en-US" sz="3600" dirty="0">
                <a:solidFill>
                  <a:srgbClr val="FF0000"/>
                </a:solidFill>
                <a:latin typeface="Times New Roman" panose="02020603050405020304" pitchFamily="18" charset="0"/>
                <a:cs typeface="Times New Roman" panose="02020603050405020304" pitchFamily="18" charset="0"/>
              </a:rPr>
              <a:t> → Zn</a:t>
            </a:r>
            <a:r>
              <a:rPr lang="en-US" sz="3600" baseline="30000" dirty="0">
                <a:solidFill>
                  <a:srgbClr val="FF0000"/>
                </a:solidFill>
                <a:latin typeface="Times New Roman" panose="02020603050405020304" pitchFamily="18" charset="0"/>
                <a:cs typeface="Times New Roman" panose="02020603050405020304" pitchFamily="18" charset="0"/>
              </a:rPr>
              <a:t>+2</a:t>
            </a:r>
            <a:r>
              <a:rPr lang="en-US" sz="3600" dirty="0">
                <a:solidFill>
                  <a:srgbClr val="FF0000"/>
                </a:solidFill>
                <a:latin typeface="Times New Roman" panose="02020603050405020304" pitchFamily="18" charset="0"/>
                <a:cs typeface="Times New Roman" panose="02020603050405020304" pitchFamily="18" charset="0"/>
              </a:rPr>
              <a:t> + 2e </a:t>
            </a:r>
            <a:r>
              <a:rPr lang="en-US" sz="3600" baseline="30000" dirty="0">
                <a:solidFill>
                  <a:srgbClr val="FF0000"/>
                </a:solidFill>
                <a:latin typeface="Times New Roman" panose="02020603050405020304" pitchFamily="18" charset="0"/>
                <a:cs typeface="Times New Roman" panose="02020603050405020304" pitchFamily="18" charset="0"/>
              </a:rPr>
              <a:t>̵</a:t>
            </a:r>
          </a:p>
          <a:p>
            <a:r>
              <a:rPr lang="en-US" sz="3600" dirty="0">
                <a:solidFill>
                  <a:srgbClr val="3333CC"/>
                </a:solidFill>
                <a:latin typeface="Times New Roman" panose="02020603050405020304" pitchFamily="18" charset="0"/>
                <a:cs typeface="Times New Roman" panose="02020603050405020304" pitchFamily="18" charset="0"/>
              </a:rPr>
              <a:t>½ RED:  Cu</a:t>
            </a:r>
            <a:r>
              <a:rPr lang="en-US" sz="3600" baseline="30000" dirty="0">
                <a:solidFill>
                  <a:srgbClr val="3333CC"/>
                </a:solidFill>
                <a:latin typeface="Times New Roman" panose="02020603050405020304" pitchFamily="18" charset="0"/>
                <a:cs typeface="Times New Roman" panose="02020603050405020304" pitchFamily="18" charset="0"/>
              </a:rPr>
              <a:t>+2</a:t>
            </a:r>
            <a:r>
              <a:rPr lang="en-US" sz="3600" dirty="0">
                <a:solidFill>
                  <a:srgbClr val="3333CC"/>
                </a:solidFill>
                <a:latin typeface="Times New Roman" panose="02020603050405020304" pitchFamily="18" charset="0"/>
                <a:cs typeface="Times New Roman" panose="02020603050405020304" pitchFamily="18" charset="0"/>
              </a:rPr>
              <a:t> + 2e </a:t>
            </a:r>
            <a:r>
              <a:rPr lang="en-US" sz="3600" baseline="30000" dirty="0">
                <a:solidFill>
                  <a:srgbClr val="3333CC"/>
                </a:solidFill>
                <a:latin typeface="Times New Roman" panose="02020603050405020304" pitchFamily="18" charset="0"/>
                <a:cs typeface="Times New Roman" panose="02020603050405020304" pitchFamily="18" charset="0"/>
              </a:rPr>
              <a:t>̵</a:t>
            </a:r>
            <a:r>
              <a:rPr lang="en-US" sz="3600" dirty="0">
                <a:solidFill>
                  <a:srgbClr val="3333CC"/>
                </a:solidFill>
                <a:latin typeface="Times New Roman" panose="02020603050405020304" pitchFamily="18" charset="0"/>
                <a:cs typeface="Times New Roman" panose="02020603050405020304" pitchFamily="18" charset="0"/>
              </a:rPr>
              <a:t>  → Cu</a:t>
            </a:r>
            <a:r>
              <a:rPr lang="en-US" sz="3600" dirty="0">
                <a:solidFill>
                  <a:srgbClr val="3333CC"/>
                </a:solidFill>
                <a:latin typeface="Times New Roman" panose="02020603050405020304" pitchFamily="18" charset="0"/>
                <a:ea typeface="Verdana" panose="020B0604030504040204" pitchFamily="34" charset="0"/>
                <a:cs typeface="Times New Roman" panose="02020603050405020304" pitchFamily="18" charset="0"/>
              </a:rPr>
              <a:t>°</a:t>
            </a:r>
            <a:endParaRPr lang="en-US" sz="3600" dirty="0">
              <a:solidFill>
                <a:srgbClr val="3333CC"/>
              </a:solidFill>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p>
          <a:p>
            <a:r>
              <a:rPr lang="en-US" sz="3600" dirty="0">
                <a:latin typeface="Times New Roman" panose="02020603050405020304" pitchFamily="18" charset="0"/>
                <a:cs typeface="Times New Roman" panose="02020603050405020304" pitchFamily="18" charset="0"/>
              </a:rPr>
              <a:t>NET IONIC EQ: </a:t>
            </a:r>
            <a:r>
              <a:rPr lang="en-US" sz="3600" dirty="0">
                <a:solidFill>
                  <a:srgbClr val="FF0000"/>
                </a:solidFill>
                <a:latin typeface="Times New Roman" panose="02020603050405020304" pitchFamily="18" charset="0"/>
                <a:cs typeface="Times New Roman" panose="02020603050405020304" pitchFamily="18" charset="0"/>
              </a:rPr>
              <a:t>Zn</a:t>
            </a:r>
            <a:r>
              <a:rPr lang="en-US" sz="36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 </a:t>
            </a:r>
            <a:r>
              <a:rPr lang="en-US" sz="3600" dirty="0">
                <a:solidFill>
                  <a:srgbClr val="3333CC"/>
                </a:solidFill>
                <a:latin typeface="Times New Roman" panose="02020603050405020304" pitchFamily="18" charset="0"/>
                <a:cs typeface="Times New Roman" panose="02020603050405020304" pitchFamily="18" charset="0"/>
              </a:rPr>
              <a:t>Cu</a:t>
            </a:r>
            <a:r>
              <a:rPr lang="en-US" sz="3600" baseline="30000" dirty="0">
                <a:solidFill>
                  <a:srgbClr val="3333CC"/>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600" dirty="0">
                <a:solidFill>
                  <a:srgbClr val="3333CC"/>
                </a:solidFill>
                <a:latin typeface="Times New Roman" panose="02020603050405020304" pitchFamily="18" charset="0"/>
                <a:cs typeface="Times New Roman" panose="02020603050405020304" pitchFamily="18" charset="0"/>
              </a:rPr>
              <a:t>→</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Zn</a:t>
            </a:r>
            <a:r>
              <a:rPr lang="en-US" sz="3600" baseline="30000" dirty="0">
                <a:solidFill>
                  <a:srgbClr val="FF0000"/>
                </a:solidFill>
                <a:latin typeface="Times New Roman" panose="02020603050405020304" pitchFamily="18" charset="0"/>
                <a:cs typeface="Times New Roman" panose="02020603050405020304" pitchFamily="18" charset="0"/>
              </a:rPr>
              <a:t>+2</a:t>
            </a:r>
            <a:r>
              <a:rPr lang="en-US" sz="3600" dirty="0">
                <a:solidFill>
                  <a:srgbClr val="FF0000"/>
                </a:solidFill>
                <a:latin typeface="Times New Roman" panose="02020603050405020304" pitchFamily="18" charset="0"/>
                <a:cs typeface="Times New Roman" panose="02020603050405020304" pitchFamily="18" charset="0"/>
              </a:rPr>
              <a:t> + </a:t>
            </a:r>
            <a:r>
              <a:rPr lang="en-US" sz="3600" dirty="0">
                <a:solidFill>
                  <a:srgbClr val="3333CC"/>
                </a:solidFill>
                <a:latin typeface="Times New Roman" panose="02020603050405020304" pitchFamily="18" charset="0"/>
                <a:cs typeface="Times New Roman" panose="02020603050405020304" pitchFamily="18" charset="0"/>
              </a:rPr>
              <a:t>Cu</a:t>
            </a:r>
            <a:r>
              <a:rPr lang="en-US" sz="3600" dirty="0">
                <a:solidFill>
                  <a:srgbClr val="3333CC"/>
                </a:solidFill>
                <a:latin typeface="Times New Roman" panose="02020603050405020304" pitchFamily="18" charset="0"/>
                <a:ea typeface="Verdana" panose="020B0604030504040204" pitchFamily="34" charset="0"/>
                <a:cs typeface="Times New Roman" panose="02020603050405020304" pitchFamily="18" charset="0"/>
              </a:rPr>
              <a:t>°</a:t>
            </a:r>
            <a:endParaRPr lang="en-US" sz="3600" dirty="0">
              <a:solidFill>
                <a:srgbClr val="3333CC"/>
              </a:solidFill>
              <a:latin typeface="Times New Roman" panose="02020603050405020304" pitchFamily="18" charset="0"/>
              <a:cs typeface="Times New Roman" panose="02020603050405020304" pitchFamily="18" charset="0"/>
            </a:endParaRPr>
          </a:p>
        </p:txBody>
      </p:sp>
      <p:cxnSp>
        <p:nvCxnSpPr>
          <p:cNvPr id="55" name="Straight Connector 54">
            <a:extLst>
              <a:ext uri="{FF2B5EF4-FFF2-40B4-BE49-F238E27FC236}">
                <a16:creationId xmlns:a16="http://schemas.microsoft.com/office/drawing/2014/main" id="{E6BEC388-BB5D-40D0-8DAF-F84C9161B7ED}"/>
              </a:ext>
            </a:extLst>
          </p:cNvPr>
          <p:cNvCxnSpPr/>
          <p:nvPr/>
        </p:nvCxnSpPr>
        <p:spPr>
          <a:xfrm flipH="1" flipV="1">
            <a:off x="3687396" y="125413"/>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B4ED4B8-DA95-4DC3-8A9B-94C20CE24426}"/>
              </a:ext>
            </a:extLst>
          </p:cNvPr>
          <p:cNvCxnSpPr/>
          <p:nvPr/>
        </p:nvCxnSpPr>
        <p:spPr>
          <a:xfrm flipH="1" flipV="1">
            <a:off x="3823921" y="88901"/>
            <a:ext cx="304800" cy="292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982AA82-518F-4A63-B256-02042E80F018}"/>
              </a:ext>
            </a:extLst>
          </p:cNvPr>
          <p:cNvCxnSpPr/>
          <p:nvPr/>
        </p:nvCxnSpPr>
        <p:spPr>
          <a:xfrm flipH="1" flipV="1">
            <a:off x="4014421" y="4763"/>
            <a:ext cx="228600" cy="3698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F406EB4-7287-41A3-B4F1-BCFCE7BA2A89}"/>
              </a:ext>
            </a:extLst>
          </p:cNvPr>
          <p:cNvCxnSpPr/>
          <p:nvPr/>
        </p:nvCxnSpPr>
        <p:spPr>
          <a:xfrm flipV="1">
            <a:off x="4214446" y="-60324"/>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C178C5D-8541-4958-9826-79C069200AAC}"/>
              </a:ext>
            </a:extLst>
          </p:cNvPr>
          <p:cNvCxnSpPr/>
          <p:nvPr/>
        </p:nvCxnSpPr>
        <p:spPr>
          <a:xfrm flipV="1">
            <a:off x="4346209" y="-34924"/>
            <a:ext cx="285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02A8F58F-CF6F-42BC-8339-C790F740A8E0}"/>
              </a:ext>
            </a:extLst>
          </p:cNvPr>
          <p:cNvCxnSpPr/>
          <p:nvPr/>
        </p:nvCxnSpPr>
        <p:spPr>
          <a:xfrm flipV="1">
            <a:off x="4423996" y="7938"/>
            <a:ext cx="104775" cy="409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7DA5884-96F9-4770-A316-0F920486EEA6}"/>
              </a:ext>
            </a:extLst>
          </p:cNvPr>
          <p:cNvCxnSpPr/>
          <p:nvPr/>
        </p:nvCxnSpPr>
        <p:spPr>
          <a:xfrm flipV="1">
            <a:off x="4465271" y="128588"/>
            <a:ext cx="187325" cy="3397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2371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0" name="TextBox 31"/>
          <p:cNvSpPr txBox="1">
            <a:spLocks noChangeArrowheads="1"/>
          </p:cNvSpPr>
          <p:nvPr/>
        </p:nvSpPr>
        <p:spPr bwMode="auto">
          <a:xfrm>
            <a:off x="1219200" y="4021138"/>
            <a:ext cx="1447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PbCl</a:t>
            </a:r>
            <a:r>
              <a:rPr lang="en-US" altLang="en-US" sz="1800" baseline="-25000">
                <a:solidFill>
                  <a:srgbClr val="000000"/>
                </a:solidFill>
              </a:rPr>
              <a:t>2(AQ)</a:t>
            </a:r>
          </a:p>
        </p:txBody>
      </p:sp>
      <p:sp>
        <p:nvSpPr>
          <p:cNvPr id="54301" name="TextBox 33"/>
          <p:cNvSpPr txBox="1">
            <a:spLocks noChangeArrowheads="1"/>
          </p:cNvSpPr>
          <p:nvPr/>
        </p:nvSpPr>
        <p:spPr bwMode="auto">
          <a:xfrm>
            <a:off x="6019800" y="4021138"/>
            <a:ext cx="1447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000000"/>
                </a:solidFill>
              </a:rPr>
              <a:t>Mg(NO</a:t>
            </a:r>
            <a:r>
              <a:rPr lang="en-US" altLang="en-US" sz="1800" baseline="-25000">
                <a:solidFill>
                  <a:srgbClr val="000000"/>
                </a:solidFill>
              </a:rPr>
              <a:t>3</a:t>
            </a:r>
            <a:r>
              <a:rPr lang="en-US" altLang="en-US" sz="1800">
                <a:solidFill>
                  <a:srgbClr val="000000"/>
                </a:solidFill>
              </a:rPr>
              <a:t>)</a:t>
            </a:r>
            <a:r>
              <a:rPr lang="en-US" altLang="en-US" sz="1800" baseline="-25000">
                <a:solidFill>
                  <a:srgbClr val="000000"/>
                </a:solidFill>
              </a:rPr>
              <a:t>2(AQ)</a:t>
            </a: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478338"/>
            <a:ext cx="91440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a:solidFill>
                  <a:srgbClr val="FF0000"/>
                </a:solidFill>
              </a:rPr>
              <a:t>46.</a:t>
            </a:r>
            <a:r>
              <a:rPr lang="en-US" altLang="en-US">
                <a:solidFill>
                  <a:srgbClr val="000000"/>
                </a:solidFill>
              </a:rPr>
              <a:t>  Completely label this, OX side, RED side, anode, cathode, direction of electrons, directions of salt ions, and half reactions.</a:t>
            </a:r>
          </a:p>
          <a:p>
            <a:pPr eaLnBrk="1" hangingPunct="1">
              <a:spcBef>
                <a:spcPct val="0"/>
              </a:spcBef>
              <a:buFontTx/>
              <a:buNone/>
            </a:pPr>
            <a:r>
              <a:rPr lang="en-US" altLang="en-US">
                <a:solidFill>
                  <a:srgbClr val="000000"/>
                </a:solidFill>
              </a:rPr>
              <a:t> </a:t>
            </a:r>
            <a:r>
              <a:rPr lang="en-US" altLang="en-US">
                <a:solidFill>
                  <a:srgbClr val="FF0000"/>
                </a:solidFill>
              </a:rPr>
              <a:t>47.</a:t>
            </a:r>
            <a:r>
              <a:rPr lang="en-US" altLang="en-US">
                <a:solidFill>
                  <a:srgbClr val="000000"/>
                </a:solidFill>
              </a:rPr>
              <a:t>  Name the 3 reasons that </a:t>
            </a:r>
            <a:r>
              <a:rPr lang="en-US" altLang="en-US" u="sng">
                <a:solidFill>
                  <a:srgbClr val="FF0000"/>
                </a:solidFill>
              </a:rPr>
              <a:t>this</a:t>
            </a:r>
            <a:r>
              <a:rPr lang="en-US" altLang="en-US">
                <a:solidFill>
                  <a:srgbClr val="000000"/>
                </a:solidFill>
              </a:rPr>
              <a:t> battery will die.</a:t>
            </a: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42">
            <a:extLst>
              <a:ext uri="{FF2B5EF4-FFF2-40B4-BE49-F238E27FC236}">
                <a16:creationId xmlns:a16="http://schemas.microsoft.com/office/drawing/2014/main" id="{DC6DBE33-FA15-483C-8A09-56CB49897138}"/>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6" name="TextBox 45">
            <a:extLst>
              <a:ext uri="{FF2B5EF4-FFF2-40B4-BE49-F238E27FC236}">
                <a16:creationId xmlns:a16="http://schemas.microsoft.com/office/drawing/2014/main" id="{47520B08-6000-4BEF-B738-E1BD25ABD965}"/>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175432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Mg is “higher” on table J than Pb.  Mg is MORE REACTIVE so it wins the oxidation fight.  Lead is forced into a reduction role here.  </a:t>
            </a:r>
          </a:p>
        </p:txBody>
      </p:sp>
      <p:sp>
        <p:nvSpPr>
          <p:cNvPr id="47" name="TextBox 46">
            <a:extLst>
              <a:ext uri="{FF2B5EF4-FFF2-40B4-BE49-F238E27FC236}">
                <a16:creationId xmlns:a16="http://schemas.microsoft.com/office/drawing/2014/main" id="{8BEC257D-64E2-4060-A691-A0DEE9D96F35}"/>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8" name="TextBox 47">
            <a:extLst>
              <a:ext uri="{FF2B5EF4-FFF2-40B4-BE49-F238E27FC236}">
                <a16:creationId xmlns:a16="http://schemas.microsoft.com/office/drawing/2014/main" id="{0CFEB6B8-1784-4E91-806F-0E1CE480D574}"/>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spTree>
    <p:extLst>
      <p:ext uri="{BB962C8B-B14F-4D97-AF65-F5344CB8AC3E}">
        <p14:creationId xmlns:p14="http://schemas.microsoft.com/office/powerpoint/2010/main" val="42304927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1200329"/>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Show the oxidation half reaction with an arrow</a:t>
            </a:r>
          </a:p>
          <a:p>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4915256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1754326"/>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Show the flow of electrons from the magnesium metal to the lead metal.  </a:t>
            </a:r>
          </a:p>
          <a:p>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409248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1754326"/>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Show the light bulb lights (electricity has been created by the oxidation of magnesium metal.</a:t>
            </a:r>
          </a:p>
          <a:p>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09497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0" y="95071"/>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7200" dirty="0">
                <a:solidFill>
                  <a:srgbClr val="000099"/>
                </a:solidFill>
                <a:latin typeface="Times New Roman" panose="02020603050405020304" pitchFamily="18" charset="0"/>
                <a:cs typeface="Times New Roman" panose="02020603050405020304" pitchFamily="18" charset="0"/>
              </a:rPr>
              <a:t>Mg°  +  S° →  </a:t>
            </a:r>
            <a:r>
              <a:rPr lang="en-US" altLang="en-US" sz="7200" dirty="0" err="1">
                <a:solidFill>
                  <a:srgbClr val="000099"/>
                </a:solidFill>
                <a:latin typeface="Times New Roman" panose="02020603050405020304" pitchFamily="18" charset="0"/>
                <a:cs typeface="Times New Roman" panose="02020603050405020304" pitchFamily="18" charset="0"/>
              </a:rPr>
              <a:t>MgS</a:t>
            </a:r>
            <a:endParaRPr lang="en-US" altLang="en-US" sz="7200" dirty="0">
              <a:solidFill>
                <a:srgbClr val="000099"/>
              </a:solidFill>
              <a:latin typeface="Times New Roman" panose="02020603050405020304" pitchFamily="18" charset="0"/>
              <a:cs typeface="Times New Roman" panose="02020603050405020304" pitchFamily="18" charset="0"/>
            </a:endParaRPr>
          </a:p>
        </p:txBody>
      </p:sp>
      <p:sp>
        <p:nvSpPr>
          <p:cNvPr id="26628" name="TextBox 3"/>
          <p:cNvSpPr txBox="1">
            <a:spLocks noChangeArrowheads="1"/>
          </p:cNvSpPr>
          <p:nvPr/>
        </p:nvSpPr>
        <p:spPr bwMode="auto">
          <a:xfrm>
            <a:off x="0" y="1295400"/>
            <a:ext cx="91440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dirty="0"/>
              <a:t>The magnesium and sulfur atoms are of course neutral, </a:t>
            </a:r>
            <a:br>
              <a:rPr lang="en-US" altLang="en-US" sz="1800" dirty="0"/>
            </a:br>
            <a:r>
              <a:rPr lang="en-US" altLang="en-US" sz="1800" dirty="0"/>
              <a:t>they have equal numbers of protons and electrons (all atoms do).</a:t>
            </a:r>
          </a:p>
          <a:p>
            <a:pPr algn="ctr" eaLnBrk="1" hangingPunct="1">
              <a:spcBef>
                <a:spcPct val="0"/>
              </a:spcBef>
              <a:buFontTx/>
              <a:buNone/>
            </a:pPr>
            <a:endParaRPr lang="en-US" altLang="en-US" sz="1800" dirty="0"/>
          </a:p>
          <a:p>
            <a:pPr algn="ctr" eaLnBrk="1" hangingPunct="1">
              <a:spcBef>
                <a:spcPct val="0"/>
              </a:spcBef>
              <a:buFontTx/>
              <a:buNone/>
            </a:pPr>
            <a:r>
              <a:rPr lang="en-US" altLang="en-US" dirty="0">
                <a:solidFill>
                  <a:srgbClr val="FF0000"/>
                </a:solidFill>
                <a:latin typeface="Bell MT" pitchFamily="18" charset="0"/>
              </a:rPr>
              <a:t>The magnesium sulfide is neutral too, but it’s formed by the combination of Mg</a:t>
            </a:r>
            <a:r>
              <a:rPr lang="en-US" altLang="en-US" baseline="30000" dirty="0">
                <a:solidFill>
                  <a:srgbClr val="FF0000"/>
                </a:solidFill>
                <a:latin typeface="Bell MT" pitchFamily="18" charset="0"/>
              </a:rPr>
              <a:t>+2</a:t>
            </a:r>
            <a:r>
              <a:rPr lang="en-US" altLang="en-US" dirty="0">
                <a:solidFill>
                  <a:srgbClr val="FF0000"/>
                </a:solidFill>
                <a:latin typeface="Bell MT" pitchFamily="18" charset="0"/>
              </a:rPr>
              <a:t> and S</a:t>
            </a:r>
            <a:r>
              <a:rPr lang="en-US" altLang="en-US" baseline="30000" dirty="0">
                <a:solidFill>
                  <a:srgbClr val="FF0000"/>
                </a:solidFill>
                <a:latin typeface="Bell MT" pitchFamily="18" charset="0"/>
              </a:rPr>
              <a:t>-2</a:t>
            </a:r>
            <a:r>
              <a:rPr lang="en-US" altLang="en-US" dirty="0">
                <a:solidFill>
                  <a:srgbClr val="FF0000"/>
                </a:solidFill>
                <a:latin typeface="Bell MT" pitchFamily="18" charset="0"/>
              </a:rPr>
              <a:t> ions.  It’s net neutral, but each ion has an individual charge.</a:t>
            </a:r>
          </a:p>
          <a:p>
            <a:pPr algn="ctr" eaLnBrk="1" hangingPunct="1">
              <a:spcBef>
                <a:spcPct val="0"/>
              </a:spcBef>
              <a:buFontTx/>
              <a:buNone/>
            </a:pPr>
            <a:endParaRPr lang="en-US" altLang="en-US" dirty="0">
              <a:solidFill>
                <a:srgbClr val="FF0000"/>
              </a:solidFill>
              <a:latin typeface="Bell MT" pitchFamily="18" charset="0"/>
            </a:endParaRPr>
          </a:p>
          <a:p>
            <a:pPr algn="ctr" eaLnBrk="1" hangingPunct="1">
              <a:spcBef>
                <a:spcPct val="0"/>
              </a:spcBef>
              <a:buFontTx/>
              <a:buNone/>
            </a:pPr>
            <a:r>
              <a:rPr lang="en-US" altLang="en-US" dirty="0">
                <a:solidFill>
                  <a:srgbClr val="003300"/>
                </a:solidFill>
                <a:latin typeface="BRADDON" pitchFamily="2" charset="0"/>
              </a:rPr>
              <a:t>Even though we don’t usually write out the ionic charges, this is what really happens:</a:t>
            </a:r>
          </a:p>
          <a:p>
            <a:pPr algn="ctr" eaLnBrk="1" hangingPunct="1">
              <a:spcBef>
                <a:spcPct val="0"/>
              </a:spcBef>
              <a:buFontTx/>
              <a:buNone/>
            </a:pPr>
            <a:endParaRPr lang="en-US" altLang="en-US" dirty="0">
              <a:solidFill>
                <a:srgbClr val="FF0000"/>
              </a:solidFill>
              <a:latin typeface="BRADDON" pitchFamily="2" charset="0"/>
            </a:endParaRPr>
          </a:p>
          <a:p>
            <a:pPr eaLnBrk="1" hangingPunct="1">
              <a:spcBef>
                <a:spcPct val="0"/>
              </a:spcBef>
              <a:buFontTx/>
              <a:buNone/>
            </a:pPr>
            <a:r>
              <a:rPr lang="en-US" altLang="en-US" dirty="0">
                <a:solidFill>
                  <a:srgbClr val="000000"/>
                </a:solidFill>
              </a:rPr>
              <a:t>10.      </a:t>
            </a:r>
            <a:r>
              <a:rPr lang="en-US" altLang="en-US" sz="4800" dirty="0">
                <a:solidFill>
                  <a:srgbClr val="000099"/>
                </a:solidFill>
                <a:latin typeface="Times New Roman" panose="02020603050405020304" pitchFamily="18" charset="0"/>
                <a:cs typeface="Times New Roman" panose="02020603050405020304" pitchFamily="18" charset="0"/>
              </a:rPr>
              <a:t>Mg°</a:t>
            </a:r>
            <a:r>
              <a:rPr lang="en-US" altLang="en-US" sz="4800" dirty="0">
                <a:solidFill>
                  <a:srgbClr val="000000"/>
                </a:solidFill>
                <a:latin typeface="Times New Roman" panose="02020603050405020304" pitchFamily="18" charset="0"/>
                <a:cs typeface="Times New Roman" panose="02020603050405020304" pitchFamily="18" charset="0"/>
              </a:rPr>
              <a:t> +  </a:t>
            </a:r>
            <a:r>
              <a:rPr lang="en-US" altLang="en-US" sz="4800" dirty="0">
                <a:solidFill>
                  <a:srgbClr val="FF0000"/>
                </a:solidFill>
                <a:latin typeface="Times New Roman" panose="02020603050405020304" pitchFamily="18" charset="0"/>
                <a:cs typeface="Times New Roman" panose="02020603050405020304" pitchFamily="18" charset="0"/>
              </a:rPr>
              <a:t>S°</a:t>
            </a:r>
            <a:r>
              <a:rPr lang="en-US" altLang="en-US" sz="4800" dirty="0">
                <a:solidFill>
                  <a:srgbClr val="000000"/>
                </a:solidFill>
                <a:latin typeface="Times New Roman" panose="02020603050405020304" pitchFamily="18" charset="0"/>
                <a:cs typeface="Times New Roman" panose="02020603050405020304" pitchFamily="18" charset="0"/>
              </a:rPr>
              <a:t> </a:t>
            </a:r>
            <a:r>
              <a:rPr lang="en-US" altLang="en-US" sz="4800" dirty="0">
                <a:latin typeface="Times New Roman" panose="02020603050405020304" pitchFamily="18" charset="0"/>
                <a:cs typeface="Times New Roman" panose="02020603050405020304" pitchFamily="18" charset="0"/>
              </a:rPr>
              <a:t>→</a:t>
            </a:r>
            <a:r>
              <a:rPr lang="en-US" altLang="en-US" sz="4800" dirty="0">
                <a:solidFill>
                  <a:srgbClr val="000000"/>
                </a:solidFill>
                <a:latin typeface="Times New Roman" panose="02020603050405020304" pitchFamily="18" charset="0"/>
                <a:cs typeface="Times New Roman" panose="02020603050405020304" pitchFamily="18" charset="0"/>
              </a:rPr>
              <a:t>  </a:t>
            </a:r>
            <a:r>
              <a:rPr lang="en-US" altLang="en-US" sz="6600" dirty="0">
                <a:solidFill>
                  <a:srgbClr val="000000"/>
                </a:solidFill>
                <a:latin typeface="Times New Roman" panose="02020603050405020304" pitchFamily="18" charset="0"/>
                <a:cs typeface="Times New Roman" panose="02020603050405020304" pitchFamily="18" charset="0"/>
              </a:rPr>
              <a:t>[</a:t>
            </a:r>
            <a:r>
              <a:rPr lang="en-US" altLang="en-US" sz="4800" dirty="0">
                <a:solidFill>
                  <a:srgbClr val="000099"/>
                </a:solidFill>
                <a:latin typeface="Times New Roman" panose="02020603050405020304" pitchFamily="18" charset="0"/>
                <a:cs typeface="Times New Roman" panose="02020603050405020304" pitchFamily="18" charset="0"/>
              </a:rPr>
              <a:t>Mg</a:t>
            </a:r>
            <a:r>
              <a:rPr lang="en-US" altLang="en-US" sz="4800" baseline="30000" dirty="0">
                <a:solidFill>
                  <a:srgbClr val="000099"/>
                </a:solidFill>
                <a:latin typeface="Times New Roman" panose="02020603050405020304" pitchFamily="18" charset="0"/>
                <a:cs typeface="Times New Roman" panose="02020603050405020304" pitchFamily="18" charset="0"/>
              </a:rPr>
              <a:t>+2</a:t>
            </a:r>
            <a:r>
              <a:rPr lang="en-US" altLang="en-US" sz="4800" dirty="0">
                <a:solidFill>
                  <a:srgbClr val="FF0000"/>
                </a:solidFill>
                <a:latin typeface="Times New Roman" panose="02020603050405020304" pitchFamily="18" charset="0"/>
                <a:cs typeface="Times New Roman" panose="02020603050405020304" pitchFamily="18" charset="0"/>
              </a:rPr>
              <a:t>S</a:t>
            </a:r>
            <a:r>
              <a:rPr lang="en-US" altLang="en-US" sz="4800" baseline="30000" dirty="0">
                <a:solidFill>
                  <a:srgbClr val="FF0000"/>
                </a:solidFill>
                <a:latin typeface="Times New Roman" panose="02020603050405020304" pitchFamily="18" charset="0"/>
                <a:cs typeface="Times New Roman" panose="02020603050405020304" pitchFamily="18" charset="0"/>
              </a:rPr>
              <a:t>-2</a:t>
            </a:r>
            <a:r>
              <a:rPr lang="en-US" altLang="en-US" sz="6600" dirty="0">
                <a:latin typeface="Times New Roman" panose="02020603050405020304" pitchFamily="18" charset="0"/>
                <a:cs typeface="Times New Roman" panose="02020603050405020304" pitchFamily="18" charset="0"/>
              </a:rPr>
              <a:t>]</a:t>
            </a:r>
            <a:r>
              <a:rPr lang="en-US" altLang="en-US" sz="4800" dirty="0">
                <a:latin typeface="Times New Roman" panose="02020603050405020304" pitchFamily="18" charset="0"/>
                <a:cs typeface="Times New Roman" panose="02020603050405020304" pitchFamily="18" charset="0"/>
              </a:rPr>
              <a:t>   </a:t>
            </a:r>
            <a:r>
              <a:rPr lang="en-US" altLang="en-US" sz="2000" dirty="0">
                <a:solidFill>
                  <a:srgbClr val="000099"/>
                </a:solidFill>
                <a:latin typeface="Times New Roman" panose="02020603050405020304" pitchFamily="18" charset="0"/>
                <a:cs typeface="Times New Roman" panose="02020603050405020304" pitchFamily="18" charset="0"/>
              </a:rPr>
              <a:t>net neutral</a:t>
            </a:r>
            <a:endParaRPr lang="en-US" altLang="en-US" sz="1800" dirty="0">
              <a:solidFill>
                <a:srgbClr val="000099"/>
              </a:solidFill>
              <a:latin typeface="Times New Roman" panose="02020603050405020304" pitchFamily="18" charset="0"/>
              <a:cs typeface="Times New Roman" panose="02020603050405020304" pitchFamily="18" charset="0"/>
            </a:endParaRPr>
          </a:p>
        </p:txBody>
      </p:sp>
      <p:cxnSp>
        <p:nvCxnSpPr>
          <p:cNvPr id="8" name="Straight Arrow Connector 7"/>
          <p:cNvCxnSpPr/>
          <p:nvPr/>
        </p:nvCxnSpPr>
        <p:spPr>
          <a:xfrm rot="10800000">
            <a:off x="7543800" y="5943600"/>
            <a:ext cx="1295400" cy="152400"/>
          </a:xfrm>
          <a:prstGeom prst="straightConnector1">
            <a:avLst/>
          </a:prstGeom>
          <a:ln>
            <a:solidFill>
              <a:srgbClr val="0033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1754326"/>
          </a:xfrm>
          <a:prstGeom prst="rect">
            <a:avLst/>
          </a:prstGeom>
          <a:noFill/>
        </p:spPr>
        <p:txBody>
          <a:bodyPr wrap="square" rtlCol="0">
            <a:spAutoFit/>
          </a:bodyPr>
          <a:lstStyle/>
          <a:p>
            <a:r>
              <a:rPr lang="en-US" sz="3600" dirty="0">
                <a:solidFill>
                  <a:srgbClr val="000099"/>
                </a:solidFill>
                <a:latin typeface="Times New Roman" panose="02020603050405020304" pitchFamily="18" charset="0"/>
                <a:cs typeface="Times New Roman" panose="02020603050405020304" pitchFamily="18" charset="0"/>
              </a:rPr>
              <a:t>Show the reduction half reaction by drawing an arrow from the Pb</a:t>
            </a:r>
            <a:r>
              <a:rPr lang="en-US" sz="3600" baseline="30000" dirty="0">
                <a:solidFill>
                  <a:srgbClr val="000099"/>
                </a:solidFill>
                <a:latin typeface="Times New Roman" panose="02020603050405020304" pitchFamily="18" charset="0"/>
                <a:cs typeface="Times New Roman" panose="02020603050405020304" pitchFamily="18" charset="0"/>
              </a:rPr>
              <a:t>+2</a:t>
            </a:r>
            <a:r>
              <a:rPr lang="en-US" sz="3600" dirty="0">
                <a:solidFill>
                  <a:srgbClr val="000099"/>
                </a:solidFill>
                <a:latin typeface="Times New Roman" panose="02020603050405020304" pitchFamily="18" charset="0"/>
                <a:cs typeface="Times New Roman" panose="02020603050405020304" pitchFamily="18" charset="0"/>
              </a:rPr>
              <a:t> onto the Pb metal bar. </a:t>
            </a:r>
          </a:p>
          <a:p>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Arrow Connector 6">
            <a:extLst>
              <a:ext uri="{FF2B5EF4-FFF2-40B4-BE49-F238E27FC236}">
                <a16:creationId xmlns:a16="http://schemas.microsoft.com/office/drawing/2014/main" id="{A8967FA5-B103-4639-AE41-EB284E43BE7C}"/>
              </a:ext>
            </a:extLst>
          </p:cNvPr>
          <p:cNvCxnSpPr>
            <a:cxnSpLocks/>
            <a:endCxn id="54302" idx="2"/>
          </p:cNvCxnSpPr>
          <p:nvPr/>
        </p:nvCxnSpPr>
        <p:spPr>
          <a:xfrm flipH="1" flipV="1">
            <a:off x="1453658" y="2957315"/>
            <a:ext cx="609846" cy="386552"/>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90947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1200329"/>
          </a:xfrm>
          <a:prstGeom prst="rect">
            <a:avLst/>
          </a:prstGeom>
          <a:noFill/>
        </p:spPr>
        <p:txBody>
          <a:bodyPr wrap="square" rtlCol="0">
            <a:spAutoFit/>
          </a:bodyPr>
          <a:lstStyle/>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Label the ANODE and CATHODE</a:t>
            </a:r>
          </a:p>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(Leo is a REDCAT) </a:t>
            </a: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Arrow Connector 6">
            <a:extLst>
              <a:ext uri="{FF2B5EF4-FFF2-40B4-BE49-F238E27FC236}">
                <a16:creationId xmlns:a16="http://schemas.microsoft.com/office/drawing/2014/main" id="{A8967FA5-B103-4639-AE41-EB284E43BE7C}"/>
              </a:ext>
            </a:extLst>
          </p:cNvPr>
          <p:cNvCxnSpPr>
            <a:cxnSpLocks/>
            <a:endCxn id="54302" idx="2"/>
          </p:cNvCxnSpPr>
          <p:nvPr/>
        </p:nvCxnSpPr>
        <p:spPr>
          <a:xfrm flipH="1" flipV="1">
            <a:off x="1453658" y="2957315"/>
            <a:ext cx="609846" cy="386552"/>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6773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1200329"/>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The ANODE is the Mg Metal Bar.  </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rgbClr val="000099"/>
                </a:solidFill>
                <a:latin typeface="Times New Roman" panose="02020603050405020304" pitchFamily="18" charset="0"/>
                <a:cs typeface="Times New Roman" panose="02020603050405020304" pitchFamily="18" charset="0"/>
              </a:rPr>
              <a:t>The CATHODE is the Pb Metal Bar.  </a:t>
            </a: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Arrow Connector 6">
            <a:extLst>
              <a:ext uri="{FF2B5EF4-FFF2-40B4-BE49-F238E27FC236}">
                <a16:creationId xmlns:a16="http://schemas.microsoft.com/office/drawing/2014/main" id="{A8967FA5-B103-4639-AE41-EB284E43BE7C}"/>
              </a:ext>
            </a:extLst>
          </p:cNvPr>
          <p:cNvCxnSpPr>
            <a:cxnSpLocks/>
            <a:endCxn id="54302" idx="2"/>
          </p:cNvCxnSpPr>
          <p:nvPr/>
        </p:nvCxnSpPr>
        <p:spPr>
          <a:xfrm flipH="1" flipV="1">
            <a:off x="1453658" y="2957315"/>
            <a:ext cx="609846" cy="386552"/>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A3F7428-39B3-421A-B96D-2EE3596E4728}"/>
              </a:ext>
            </a:extLst>
          </p:cNvPr>
          <p:cNvSpPr txBox="1"/>
          <p:nvPr/>
        </p:nvSpPr>
        <p:spPr>
          <a:xfrm>
            <a:off x="-1" y="242406"/>
            <a:ext cx="1350565" cy="369332"/>
          </a:xfrm>
          <a:prstGeom prst="rect">
            <a:avLst/>
          </a:prstGeom>
          <a:noFill/>
        </p:spPr>
        <p:txBody>
          <a:bodyPr wrap="square" rtlCol="0">
            <a:spAutoFit/>
          </a:bodyPr>
          <a:lstStyle/>
          <a:p>
            <a:r>
              <a:rPr lang="en-US" b="1" dirty="0">
                <a:solidFill>
                  <a:srgbClr val="000099"/>
                </a:solidFill>
              </a:rPr>
              <a:t>CATHODE</a:t>
            </a:r>
          </a:p>
        </p:txBody>
      </p:sp>
      <p:cxnSp>
        <p:nvCxnSpPr>
          <p:cNvPr id="9" name="Straight Arrow Connector 8">
            <a:extLst>
              <a:ext uri="{FF2B5EF4-FFF2-40B4-BE49-F238E27FC236}">
                <a16:creationId xmlns:a16="http://schemas.microsoft.com/office/drawing/2014/main" id="{F422E677-571A-4DDB-82C8-894FB01E7BF3}"/>
              </a:ext>
            </a:extLst>
          </p:cNvPr>
          <p:cNvCxnSpPr/>
          <p:nvPr/>
        </p:nvCxnSpPr>
        <p:spPr>
          <a:xfrm>
            <a:off x="304800" y="629635"/>
            <a:ext cx="994362" cy="136109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BE2434B-8C36-4BAB-946E-E5E102AC19BE}"/>
              </a:ext>
            </a:extLst>
          </p:cNvPr>
          <p:cNvSpPr txBox="1"/>
          <p:nvPr/>
        </p:nvSpPr>
        <p:spPr>
          <a:xfrm>
            <a:off x="7676514" y="788274"/>
            <a:ext cx="1350565" cy="369332"/>
          </a:xfrm>
          <a:prstGeom prst="rect">
            <a:avLst/>
          </a:prstGeom>
          <a:noFill/>
        </p:spPr>
        <p:txBody>
          <a:bodyPr wrap="square" rtlCol="0">
            <a:spAutoFit/>
          </a:bodyPr>
          <a:lstStyle/>
          <a:p>
            <a:r>
              <a:rPr lang="en-US" b="1" dirty="0">
                <a:solidFill>
                  <a:srgbClr val="FF0000"/>
                </a:solidFill>
              </a:rPr>
              <a:t>ANODE</a:t>
            </a:r>
          </a:p>
        </p:txBody>
      </p:sp>
      <p:cxnSp>
        <p:nvCxnSpPr>
          <p:cNvPr id="11" name="Straight Arrow Connector 10">
            <a:extLst>
              <a:ext uri="{FF2B5EF4-FFF2-40B4-BE49-F238E27FC236}">
                <a16:creationId xmlns:a16="http://schemas.microsoft.com/office/drawing/2014/main" id="{B46EDB93-29AE-47D3-A920-D187AD310BF2}"/>
              </a:ext>
            </a:extLst>
          </p:cNvPr>
          <p:cNvCxnSpPr/>
          <p:nvPr/>
        </p:nvCxnSpPr>
        <p:spPr>
          <a:xfrm flipH="1">
            <a:off x="7254288" y="1144588"/>
            <a:ext cx="1219397" cy="12231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102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1200329"/>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Both solutions get charged, positive and negative, show that next.  </a:t>
            </a:r>
            <a:endParaRPr lang="en-US" sz="3600" dirty="0">
              <a:solidFill>
                <a:srgbClr val="000099"/>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Arrow Connector 6">
            <a:extLst>
              <a:ext uri="{FF2B5EF4-FFF2-40B4-BE49-F238E27FC236}">
                <a16:creationId xmlns:a16="http://schemas.microsoft.com/office/drawing/2014/main" id="{A8967FA5-B103-4639-AE41-EB284E43BE7C}"/>
              </a:ext>
            </a:extLst>
          </p:cNvPr>
          <p:cNvCxnSpPr>
            <a:cxnSpLocks/>
            <a:endCxn id="54302" idx="2"/>
          </p:cNvCxnSpPr>
          <p:nvPr/>
        </p:nvCxnSpPr>
        <p:spPr>
          <a:xfrm flipH="1" flipV="1">
            <a:off x="1453658" y="2957315"/>
            <a:ext cx="609846" cy="386552"/>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A3F7428-39B3-421A-B96D-2EE3596E4728}"/>
              </a:ext>
            </a:extLst>
          </p:cNvPr>
          <p:cNvSpPr txBox="1"/>
          <p:nvPr/>
        </p:nvSpPr>
        <p:spPr>
          <a:xfrm>
            <a:off x="-1" y="242406"/>
            <a:ext cx="1350565" cy="369332"/>
          </a:xfrm>
          <a:prstGeom prst="rect">
            <a:avLst/>
          </a:prstGeom>
          <a:noFill/>
        </p:spPr>
        <p:txBody>
          <a:bodyPr wrap="square" rtlCol="0">
            <a:spAutoFit/>
          </a:bodyPr>
          <a:lstStyle/>
          <a:p>
            <a:r>
              <a:rPr lang="en-US" b="1" dirty="0">
                <a:solidFill>
                  <a:srgbClr val="000099"/>
                </a:solidFill>
              </a:rPr>
              <a:t>CATHODE</a:t>
            </a:r>
          </a:p>
        </p:txBody>
      </p:sp>
      <p:cxnSp>
        <p:nvCxnSpPr>
          <p:cNvPr id="9" name="Straight Arrow Connector 8">
            <a:extLst>
              <a:ext uri="{FF2B5EF4-FFF2-40B4-BE49-F238E27FC236}">
                <a16:creationId xmlns:a16="http://schemas.microsoft.com/office/drawing/2014/main" id="{F422E677-571A-4DDB-82C8-894FB01E7BF3}"/>
              </a:ext>
            </a:extLst>
          </p:cNvPr>
          <p:cNvCxnSpPr/>
          <p:nvPr/>
        </p:nvCxnSpPr>
        <p:spPr>
          <a:xfrm>
            <a:off x="304800" y="629635"/>
            <a:ext cx="994362" cy="136109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BE2434B-8C36-4BAB-946E-E5E102AC19BE}"/>
              </a:ext>
            </a:extLst>
          </p:cNvPr>
          <p:cNvSpPr txBox="1"/>
          <p:nvPr/>
        </p:nvSpPr>
        <p:spPr>
          <a:xfrm>
            <a:off x="7676514" y="788274"/>
            <a:ext cx="1350565" cy="369332"/>
          </a:xfrm>
          <a:prstGeom prst="rect">
            <a:avLst/>
          </a:prstGeom>
          <a:noFill/>
        </p:spPr>
        <p:txBody>
          <a:bodyPr wrap="square" rtlCol="0">
            <a:spAutoFit/>
          </a:bodyPr>
          <a:lstStyle/>
          <a:p>
            <a:r>
              <a:rPr lang="en-US" b="1" dirty="0">
                <a:solidFill>
                  <a:srgbClr val="FF0000"/>
                </a:solidFill>
              </a:rPr>
              <a:t>ANODE</a:t>
            </a:r>
          </a:p>
        </p:txBody>
      </p:sp>
      <p:cxnSp>
        <p:nvCxnSpPr>
          <p:cNvPr id="11" name="Straight Arrow Connector 10">
            <a:extLst>
              <a:ext uri="{FF2B5EF4-FFF2-40B4-BE49-F238E27FC236}">
                <a16:creationId xmlns:a16="http://schemas.microsoft.com/office/drawing/2014/main" id="{B46EDB93-29AE-47D3-A920-D187AD310BF2}"/>
              </a:ext>
            </a:extLst>
          </p:cNvPr>
          <p:cNvCxnSpPr/>
          <p:nvPr/>
        </p:nvCxnSpPr>
        <p:spPr>
          <a:xfrm flipH="1">
            <a:off x="7254288" y="1144588"/>
            <a:ext cx="1219397" cy="12231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14090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1200329"/>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Both solutions get charged, positive and negative, </a:t>
            </a:r>
            <a:r>
              <a:rPr lang="en-US" sz="3600">
                <a:solidFill>
                  <a:srgbClr val="FF0000"/>
                </a:solidFill>
                <a:latin typeface="Times New Roman" panose="02020603050405020304" pitchFamily="18" charset="0"/>
                <a:cs typeface="Times New Roman" panose="02020603050405020304" pitchFamily="18" charset="0"/>
              </a:rPr>
              <a:t>show that next.  </a:t>
            </a:r>
            <a:endParaRPr lang="en-US" sz="3600" dirty="0">
              <a:solidFill>
                <a:srgbClr val="000099"/>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Arrow Connector 6">
            <a:extLst>
              <a:ext uri="{FF2B5EF4-FFF2-40B4-BE49-F238E27FC236}">
                <a16:creationId xmlns:a16="http://schemas.microsoft.com/office/drawing/2014/main" id="{A8967FA5-B103-4639-AE41-EB284E43BE7C}"/>
              </a:ext>
            </a:extLst>
          </p:cNvPr>
          <p:cNvCxnSpPr>
            <a:cxnSpLocks/>
            <a:endCxn id="54302" idx="2"/>
          </p:cNvCxnSpPr>
          <p:nvPr/>
        </p:nvCxnSpPr>
        <p:spPr>
          <a:xfrm flipH="1" flipV="1">
            <a:off x="1453658" y="2957315"/>
            <a:ext cx="609846" cy="386552"/>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A3F7428-39B3-421A-B96D-2EE3596E4728}"/>
              </a:ext>
            </a:extLst>
          </p:cNvPr>
          <p:cNvSpPr txBox="1"/>
          <p:nvPr/>
        </p:nvSpPr>
        <p:spPr>
          <a:xfrm>
            <a:off x="-1" y="242406"/>
            <a:ext cx="1350565" cy="369332"/>
          </a:xfrm>
          <a:prstGeom prst="rect">
            <a:avLst/>
          </a:prstGeom>
          <a:noFill/>
        </p:spPr>
        <p:txBody>
          <a:bodyPr wrap="square" rtlCol="0">
            <a:spAutoFit/>
          </a:bodyPr>
          <a:lstStyle/>
          <a:p>
            <a:r>
              <a:rPr lang="en-US" b="1" dirty="0">
                <a:solidFill>
                  <a:srgbClr val="000099"/>
                </a:solidFill>
              </a:rPr>
              <a:t>CATHODE</a:t>
            </a:r>
          </a:p>
        </p:txBody>
      </p:sp>
      <p:cxnSp>
        <p:nvCxnSpPr>
          <p:cNvPr id="9" name="Straight Arrow Connector 8">
            <a:extLst>
              <a:ext uri="{FF2B5EF4-FFF2-40B4-BE49-F238E27FC236}">
                <a16:creationId xmlns:a16="http://schemas.microsoft.com/office/drawing/2014/main" id="{F422E677-571A-4DDB-82C8-894FB01E7BF3}"/>
              </a:ext>
            </a:extLst>
          </p:cNvPr>
          <p:cNvCxnSpPr/>
          <p:nvPr/>
        </p:nvCxnSpPr>
        <p:spPr>
          <a:xfrm>
            <a:off x="304800" y="629635"/>
            <a:ext cx="994362" cy="136109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BE2434B-8C36-4BAB-946E-E5E102AC19BE}"/>
              </a:ext>
            </a:extLst>
          </p:cNvPr>
          <p:cNvSpPr txBox="1"/>
          <p:nvPr/>
        </p:nvSpPr>
        <p:spPr>
          <a:xfrm>
            <a:off x="7676514" y="788274"/>
            <a:ext cx="1350565" cy="369332"/>
          </a:xfrm>
          <a:prstGeom prst="rect">
            <a:avLst/>
          </a:prstGeom>
          <a:noFill/>
        </p:spPr>
        <p:txBody>
          <a:bodyPr wrap="square" rtlCol="0">
            <a:spAutoFit/>
          </a:bodyPr>
          <a:lstStyle/>
          <a:p>
            <a:r>
              <a:rPr lang="en-US" b="1" dirty="0">
                <a:solidFill>
                  <a:srgbClr val="FF0000"/>
                </a:solidFill>
              </a:rPr>
              <a:t>ANODE</a:t>
            </a:r>
          </a:p>
        </p:txBody>
      </p:sp>
      <p:cxnSp>
        <p:nvCxnSpPr>
          <p:cNvPr id="11" name="Straight Arrow Connector 10">
            <a:extLst>
              <a:ext uri="{FF2B5EF4-FFF2-40B4-BE49-F238E27FC236}">
                <a16:creationId xmlns:a16="http://schemas.microsoft.com/office/drawing/2014/main" id="{B46EDB93-29AE-47D3-A920-D187AD310BF2}"/>
              </a:ext>
            </a:extLst>
          </p:cNvPr>
          <p:cNvCxnSpPr/>
          <p:nvPr/>
        </p:nvCxnSpPr>
        <p:spPr>
          <a:xfrm flipH="1">
            <a:off x="7254288" y="1144588"/>
            <a:ext cx="1219397" cy="12231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8329723C-829B-444F-B9B3-3A083E8D24D4}"/>
              </a:ext>
            </a:extLst>
          </p:cNvPr>
          <p:cNvSpPr/>
          <p:nvPr/>
        </p:nvSpPr>
        <p:spPr>
          <a:xfrm>
            <a:off x="6035088" y="2515414"/>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TextBox 7">
            <a:extLst>
              <a:ext uri="{FF2B5EF4-FFF2-40B4-BE49-F238E27FC236}">
                <a16:creationId xmlns:a16="http://schemas.microsoft.com/office/drawing/2014/main" id="{3BD70D83-A11C-4AD9-B6A2-CC6796D511E9}"/>
              </a:ext>
            </a:extLst>
          </p:cNvPr>
          <p:cNvSpPr txBox="1"/>
          <p:nvPr/>
        </p:nvSpPr>
        <p:spPr>
          <a:xfrm>
            <a:off x="6038762" y="2412711"/>
            <a:ext cx="522930" cy="584775"/>
          </a:xfrm>
          <a:prstGeom prst="rect">
            <a:avLst/>
          </a:prstGeom>
          <a:noFill/>
        </p:spPr>
        <p:txBody>
          <a:bodyPr wrap="square" rtlCol="0">
            <a:spAutoFit/>
          </a:bodyPr>
          <a:lstStyle/>
          <a:p>
            <a:r>
              <a:rPr lang="en-US" sz="3200" b="1" dirty="0">
                <a:solidFill>
                  <a:srgbClr val="FF0000"/>
                </a:solidFill>
              </a:rPr>
              <a:t>+</a:t>
            </a:r>
          </a:p>
        </p:txBody>
      </p:sp>
      <p:sp>
        <p:nvSpPr>
          <p:cNvPr id="64" name="Oval 63">
            <a:extLst>
              <a:ext uri="{FF2B5EF4-FFF2-40B4-BE49-F238E27FC236}">
                <a16:creationId xmlns:a16="http://schemas.microsoft.com/office/drawing/2014/main" id="{C695912D-385F-40CC-92F0-F5EFE862C87D}"/>
              </a:ext>
            </a:extLst>
          </p:cNvPr>
          <p:cNvSpPr/>
          <p:nvPr/>
        </p:nvSpPr>
        <p:spPr>
          <a:xfrm>
            <a:off x="2108397" y="2428525"/>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5" name="TextBox 64">
            <a:extLst>
              <a:ext uri="{FF2B5EF4-FFF2-40B4-BE49-F238E27FC236}">
                <a16:creationId xmlns:a16="http://schemas.microsoft.com/office/drawing/2014/main" id="{86BCB2A8-381B-4685-8FB5-4C2E7AEB522F}"/>
              </a:ext>
            </a:extLst>
          </p:cNvPr>
          <p:cNvSpPr txBox="1"/>
          <p:nvPr/>
        </p:nvSpPr>
        <p:spPr>
          <a:xfrm>
            <a:off x="2154793" y="2297234"/>
            <a:ext cx="522930" cy="584775"/>
          </a:xfrm>
          <a:prstGeom prst="rect">
            <a:avLst/>
          </a:prstGeom>
          <a:noFill/>
        </p:spPr>
        <p:txBody>
          <a:bodyPr wrap="square" rtlCol="0">
            <a:spAutoFit/>
          </a:bodyPr>
          <a:lstStyle/>
          <a:p>
            <a:r>
              <a:rPr lang="en-US" sz="3200" b="1" dirty="0">
                <a:solidFill>
                  <a:srgbClr val="FF0000"/>
                </a:solidFill>
              </a:rPr>
              <a:t>-</a:t>
            </a:r>
          </a:p>
        </p:txBody>
      </p:sp>
    </p:spTree>
    <p:extLst>
      <p:ext uri="{BB962C8B-B14F-4D97-AF65-F5344CB8AC3E}">
        <p14:creationId xmlns:p14="http://schemas.microsoft.com/office/powerpoint/2010/main" val="135524975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8991600" cy="2062103"/>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Na</a:t>
            </a:r>
            <a:r>
              <a:rPr lang="en-US" sz="3600" baseline="30000" dirty="0">
                <a:solidFill>
                  <a:srgbClr val="FF0000"/>
                </a:solidFill>
                <a:latin typeface="Times New Roman" panose="02020603050405020304" pitchFamily="18" charset="0"/>
                <a:cs typeface="Times New Roman" panose="02020603050405020304" pitchFamily="18" charset="0"/>
              </a:rPr>
              <a:t>+1</a:t>
            </a:r>
            <a:r>
              <a:rPr lang="en-US" sz="3600" dirty="0">
                <a:solidFill>
                  <a:srgbClr val="FF0000"/>
                </a:solidFill>
                <a:latin typeface="Times New Roman" panose="02020603050405020304" pitchFamily="18" charset="0"/>
                <a:cs typeface="Times New Roman" panose="02020603050405020304" pitchFamily="18" charset="0"/>
              </a:rPr>
              <a:t> cations neutralize that negative solution.  The Cl</a:t>
            </a:r>
            <a:r>
              <a:rPr lang="en-US" sz="3600" baseline="30000" dirty="0">
                <a:solidFill>
                  <a:srgbClr val="FF0000"/>
                </a:solidFill>
                <a:latin typeface="Times New Roman" panose="02020603050405020304" pitchFamily="18" charset="0"/>
                <a:cs typeface="Times New Roman" panose="02020603050405020304" pitchFamily="18" charset="0"/>
              </a:rPr>
              <a:t>-1</a:t>
            </a:r>
            <a:r>
              <a:rPr lang="en-US" sz="3600" dirty="0">
                <a:solidFill>
                  <a:srgbClr val="FF0000"/>
                </a:solidFill>
                <a:latin typeface="Times New Roman" panose="02020603050405020304" pitchFamily="18" charset="0"/>
                <a:cs typeface="Times New Roman" panose="02020603050405020304" pitchFamily="18" charset="0"/>
              </a:rPr>
              <a:t> anions neutralize the positive solution.  </a:t>
            </a:r>
          </a:p>
          <a:p>
            <a:endParaRPr lang="en-US" sz="1600" dirty="0">
              <a:solidFill>
                <a:srgbClr val="FF0000"/>
              </a:solidFill>
              <a:latin typeface="Times New Roman" panose="02020603050405020304" pitchFamily="18" charset="0"/>
              <a:cs typeface="Times New Roman" panose="02020603050405020304" pitchFamily="18" charset="0"/>
            </a:endParaRPr>
          </a:p>
          <a:p>
            <a:r>
              <a:rPr lang="en-US" sz="3600" dirty="0">
                <a:solidFill>
                  <a:srgbClr val="FF0000"/>
                </a:solidFill>
                <a:latin typeface="Times New Roman" panose="02020603050405020304" pitchFamily="18" charset="0"/>
                <a:cs typeface="Times New Roman" panose="02020603050405020304" pitchFamily="18" charset="0"/>
              </a:rPr>
              <a:t>Neutral solutions allow Redox to occur (good). </a:t>
            </a:r>
            <a:endParaRPr lang="en-US" sz="3600" dirty="0">
              <a:solidFill>
                <a:srgbClr val="000099"/>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Arrow Connector 6">
            <a:extLst>
              <a:ext uri="{FF2B5EF4-FFF2-40B4-BE49-F238E27FC236}">
                <a16:creationId xmlns:a16="http://schemas.microsoft.com/office/drawing/2014/main" id="{A8967FA5-B103-4639-AE41-EB284E43BE7C}"/>
              </a:ext>
            </a:extLst>
          </p:cNvPr>
          <p:cNvCxnSpPr>
            <a:cxnSpLocks/>
            <a:endCxn id="54302" idx="2"/>
          </p:cNvCxnSpPr>
          <p:nvPr/>
        </p:nvCxnSpPr>
        <p:spPr>
          <a:xfrm flipH="1" flipV="1">
            <a:off x="1453658" y="2957315"/>
            <a:ext cx="609846" cy="386552"/>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A3F7428-39B3-421A-B96D-2EE3596E4728}"/>
              </a:ext>
            </a:extLst>
          </p:cNvPr>
          <p:cNvSpPr txBox="1"/>
          <p:nvPr/>
        </p:nvSpPr>
        <p:spPr>
          <a:xfrm>
            <a:off x="-1" y="242406"/>
            <a:ext cx="1350565" cy="369332"/>
          </a:xfrm>
          <a:prstGeom prst="rect">
            <a:avLst/>
          </a:prstGeom>
          <a:noFill/>
        </p:spPr>
        <p:txBody>
          <a:bodyPr wrap="square" rtlCol="0">
            <a:spAutoFit/>
          </a:bodyPr>
          <a:lstStyle/>
          <a:p>
            <a:r>
              <a:rPr lang="en-US" b="1" dirty="0">
                <a:solidFill>
                  <a:srgbClr val="000099"/>
                </a:solidFill>
              </a:rPr>
              <a:t>CATHODE</a:t>
            </a:r>
          </a:p>
        </p:txBody>
      </p:sp>
      <p:cxnSp>
        <p:nvCxnSpPr>
          <p:cNvPr id="9" name="Straight Arrow Connector 8">
            <a:extLst>
              <a:ext uri="{FF2B5EF4-FFF2-40B4-BE49-F238E27FC236}">
                <a16:creationId xmlns:a16="http://schemas.microsoft.com/office/drawing/2014/main" id="{F422E677-571A-4DDB-82C8-894FB01E7BF3}"/>
              </a:ext>
            </a:extLst>
          </p:cNvPr>
          <p:cNvCxnSpPr/>
          <p:nvPr/>
        </p:nvCxnSpPr>
        <p:spPr>
          <a:xfrm>
            <a:off x="304800" y="629635"/>
            <a:ext cx="994362" cy="136109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BE2434B-8C36-4BAB-946E-E5E102AC19BE}"/>
              </a:ext>
            </a:extLst>
          </p:cNvPr>
          <p:cNvSpPr txBox="1"/>
          <p:nvPr/>
        </p:nvSpPr>
        <p:spPr>
          <a:xfrm>
            <a:off x="7676514" y="788274"/>
            <a:ext cx="1350565" cy="369332"/>
          </a:xfrm>
          <a:prstGeom prst="rect">
            <a:avLst/>
          </a:prstGeom>
          <a:noFill/>
        </p:spPr>
        <p:txBody>
          <a:bodyPr wrap="square" rtlCol="0">
            <a:spAutoFit/>
          </a:bodyPr>
          <a:lstStyle/>
          <a:p>
            <a:r>
              <a:rPr lang="en-US" b="1" dirty="0">
                <a:solidFill>
                  <a:srgbClr val="FF0000"/>
                </a:solidFill>
              </a:rPr>
              <a:t>ANODE</a:t>
            </a:r>
          </a:p>
        </p:txBody>
      </p:sp>
      <p:cxnSp>
        <p:nvCxnSpPr>
          <p:cNvPr id="11" name="Straight Arrow Connector 10">
            <a:extLst>
              <a:ext uri="{FF2B5EF4-FFF2-40B4-BE49-F238E27FC236}">
                <a16:creationId xmlns:a16="http://schemas.microsoft.com/office/drawing/2014/main" id="{B46EDB93-29AE-47D3-A920-D187AD310BF2}"/>
              </a:ext>
            </a:extLst>
          </p:cNvPr>
          <p:cNvCxnSpPr/>
          <p:nvPr/>
        </p:nvCxnSpPr>
        <p:spPr>
          <a:xfrm flipH="1">
            <a:off x="7254288" y="1144588"/>
            <a:ext cx="1219397" cy="12231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8329723C-829B-444F-B9B3-3A083E8D24D4}"/>
              </a:ext>
            </a:extLst>
          </p:cNvPr>
          <p:cNvSpPr/>
          <p:nvPr/>
        </p:nvSpPr>
        <p:spPr>
          <a:xfrm>
            <a:off x="6035088" y="2515414"/>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TextBox 7">
            <a:extLst>
              <a:ext uri="{FF2B5EF4-FFF2-40B4-BE49-F238E27FC236}">
                <a16:creationId xmlns:a16="http://schemas.microsoft.com/office/drawing/2014/main" id="{3BD70D83-A11C-4AD9-B6A2-CC6796D511E9}"/>
              </a:ext>
            </a:extLst>
          </p:cNvPr>
          <p:cNvSpPr txBox="1"/>
          <p:nvPr/>
        </p:nvSpPr>
        <p:spPr>
          <a:xfrm>
            <a:off x="6038762" y="2412711"/>
            <a:ext cx="522930" cy="584775"/>
          </a:xfrm>
          <a:prstGeom prst="rect">
            <a:avLst/>
          </a:prstGeom>
          <a:noFill/>
        </p:spPr>
        <p:txBody>
          <a:bodyPr wrap="square" rtlCol="0">
            <a:spAutoFit/>
          </a:bodyPr>
          <a:lstStyle/>
          <a:p>
            <a:r>
              <a:rPr lang="en-US" sz="3200" b="1" dirty="0">
                <a:solidFill>
                  <a:srgbClr val="FF0000"/>
                </a:solidFill>
              </a:rPr>
              <a:t>+</a:t>
            </a:r>
          </a:p>
        </p:txBody>
      </p:sp>
      <p:sp>
        <p:nvSpPr>
          <p:cNvPr id="64" name="Oval 63">
            <a:extLst>
              <a:ext uri="{FF2B5EF4-FFF2-40B4-BE49-F238E27FC236}">
                <a16:creationId xmlns:a16="http://schemas.microsoft.com/office/drawing/2014/main" id="{C695912D-385F-40CC-92F0-F5EFE862C87D}"/>
              </a:ext>
            </a:extLst>
          </p:cNvPr>
          <p:cNvSpPr/>
          <p:nvPr/>
        </p:nvSpPr>
        <p:spPr>
          <a:xfrm>
            <a:off x="2108397" y="2428525"/>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5" name="TextBox 64">
            <a:extLst>
              <a:ext uri="{FF2B5EF4-FFF2-40B4-BE49-F238E27FC236}">
                <a16:creationId xmlns:a16="http://schemas.microsoft.com/office/drawing/2014/main" id="{86BCB2A8-381B-4685-8FB5-4C2E7AEB522F}"/>
              </a:ext>
            </a:extLst>
          </p:cNvPr>
          <p:cNvSpPr txBox="1"/>
          <p:nvPr/>
        </p:nvSpPr>
        <p:spPr>
          <a:xfrm>
            <a:off x="2154793" y="2297234"/>
            <a:ext cx="522930" cy="584775"/>
          </a:xfrm>
          <a:prstGeom prst="rect">
            <a:avLst/>
          </a:prstGeom>
          <a:noFill/>
        </p:spPr>
        <p:txBody>
          <a:bodyPr wrap="square" rtlCol="0">
            <a:spAutoFit/>
          </a:bodyPr>
          <a:lstStyle/>
          <a:p>
            <a:r>
              <a:rPr lang="en-US" sz="3200" b="1" dirty="0">
                <a:solidFill>
                  <a:srgbClr val="FF0000"/>
                </a:solidFill>
              </a:rPr>
              <a:t>-</a:t>
            </a:r>
          </a:p>
        </p:txBody>
      </p:sp>
      <p:sp>
        <p:nvSpPr>
          <p:cNvPr id="10" name="TextBox 9">
            <a:extLst>
              <a:ext uri="{FF2B5EF4-FFF2-40B4-BE49-F238E27FC236}">
                <a16:creationId xmlns:a16="http://schemas.microsoft.com/office/drawing/2014/main" id="{D63A9E90-0BE7-4636-A49F-39C9B16544B0}"/>
              </a:ext>
            </a:extLst>
          </p:cNvPr>
          <p:cNvSpPr txBox="1"/>
          <p:nvPr/>
        </p:nvSpPr>
        <p:spPr>
          <a:xfrm>
            <a:off x="2151455" y="1199851"/>
            <a:ext cx="717159"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Na</a:t>
            </a:r>
            <a:r>
              <a:rPr lang="en-US" baseline="30000" dirty="0">
                <a:solidFill>
                  <a:srgbClr val="FF0000"/>
                </a:solidFill>
                <a:latin typeface="Times New Roman" panose="02020603050405020304" pitchFamily="18" charset="0"/>
                <a:cs typeface="Times New Roman" panose="02020603050405020304" pitchFamily="18" charset="0"/>
              </a:rPr>
              <a:t>+1</a:t>
            </a:r>
          </a:p>
        </p:txBody>
      </p:sp>
      <p:sp>
        <p:nvSpPr>
          <p:cNvPr id="67" name="TextBox 66">
            <a:extLst>
              <a:ext uri="{FF2B5EF4-FFF2-40B4-BE49-F238E27FC236}">
                <a16:creationId xmlns:a16="http://schemas.microsoft.com/office/drawing/2014/main" id="{14CB63A2-1AAA-4095-B81E-63FF7074BD9B}"/>
              </a:ext>
            </a:extLst>
          </p:cNvPr>
          <p:cNvSpPr txBox="1"/>
          <p:nvPr/>
        </p:nvSpPr>
        <p:spPr>
          <a:xfrm>
            <a:off x="5764496" y="1168246"/>
            <a:ext cx="717159"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Cl</a:t>
            </a:r>
            <a:r>
              <a:rPr lang="en-US" baseline="30000" dirty="0">
                <a:solidFill>
                  <a:srgbClr val="FF0000"/>
                </a:solidFill>
                <a:latin typeface="Times New Roman" panose="02020603050405020304" pitchFamily="18" charset="0"/>
                <a:cs typeface="Times New Roman" panose="02020603050405020304" pitchFamily="18" charset="0"/>
              </a:rPr>
              <a:t>-1</a:t>
            </a:r>
          </a:p>
        </p:txBody>
      </p:sp>
      <p:cxnSp>
        <p:nvCxnSpPr>
          <p:cNvPr id="13" name="Straight Arrow Connector 12">
            <a:extLst>
              <a:ext uri="{FF2B5EF4-FFF2-40B4-BE49-F238E27FC236}">
                <a16:creationId xmlns:a16="http://schemas.microsoft.com/office/drawing/2014/main" id="{55A6E63F-7E2C-42A2-8D06-29F8D87F5A85}"/>
              </a:ext>
            </a:extLst>
          </p:cNvPr>
          <p:cNvCxnSpPr>
            <a:cxnSpLocks/>
          </p:cNvCxnSpPr>
          <p:nvPr/>
        </p:nvCxnSpPr>
        <p:spPr>
          <a:xfrm flipH="1">
            <a:off x="2308922" y="1495425"/>
            <a:ext cx="294" cy="921972"/>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CE774AC-82D7-43C1-9878-D33C79384E9B}"/>
              </a:ext>
            </a:extLst>
          </p:cNvPr>
          <p:cNvCxnSpPr>
            <a:cxnSpLocks/>
          </p:cNvCxnSpPr>
          <p:nvPr/>
        </p:nvCxnSpPr>
        <p:spPr>
          <a:xfrm>
            <a:off x="6120606" y="1504875"/>
            <a:ext cx="46086" cy="991063"/>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A1E40E2-95EC-427E-B410-012AFE2EFDF2}"/>
              </a:ext>
            </a:extLst>
          </p:cNvPr>
          <p:cNvCxnSpPr/>
          <p:nvPr/>
        </p:nvCxnSpPr>
        <p:spPr>
          <a:xfrm>
            <a:off x="1981200" y="2367694"/>
            <a:ext cx="621006" cy="445006"/>
          </a:xfrm>
          <a:prstGeom prst="line">
            <a:avLst/>
          </a:prstGeom>
          <a:ln w="19050"/>
        </p:spPr>
        <p:style>
          <a:lnRef idx="1">
            <a:schemeClr val="dk1"/>
          </a:lnRef>
          <a:fillRef idx="0">
            <a:schemeClr val="dk1"/>
          </a:fillRef>
          <a:effectRef idx="0">
            <a:schemeClr val="dk1"/>
          </a:effectRef>
          <a:fontRef idx="minor">
            <a:schemeClr val="tx1"/>
          </a:fontRef>
        </p:style>
      </p:cxnSp>
      <p:cxnSp>
        <p:nvCxnSpPr>
          <p:cNvPr id="75" name="Straight Connector 74">
            <a:extLst>
              <a:ext uri="{FF2B5EF4-FFF2-40B4-BE49-F238E27FC236}">
                <a16:creationId xmlns:a16="http://schemas.microsoft.com/office/drawing/2014/main" id="{0A417FDE-7CCC-4AEE-9582-BD921863D9A7}"/>
              </a:ext>
            </a:extLst>
          </p:cNvPr>
          <p:cNvCxnSpPr>
            <a:cxnSpLocks/>
          </p:cNvCxnSpPr>
          <p:nvPr/>
        </p:nvCxnSpPr>
        <p:spPr>
          <a:xfrm flipV="1">
            <a:off x="2183017" y="2477431"/>
            <a:ext cx="309050" cy="263589"/>
          </a:xfrm>
          <a:prstGeom prst="line">
            <a:avLst/>
          </a:prstGeom>
          <a:ln w="19050"/>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0F9C6DDF-705A-4D30-B595-DC9318DAECC1}"/>
              </a:ext>
            </a:extLst>
          </p:cNvPr>
          <p:cNvCxnSpPr>
            <a:cxnSpLocks/>
          </p:cNvCxnSpPr>
          <p:nvPr/>
        </p:nvCxnSpPr>
        <p:spPr>
          <a:xfrm flipV="1">
            <a:off x="6106514" y="2573303"/>
            <a:ext cx="309050" cy="263589"/>
          </a:xfrm>
          <a:prstGeom prst="line">
            <a:avLst/>
          </a:prstGeom>
          <a:ln w="19050"/>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95FA0595-905A-4C6F-B167-300747876C8E}"/>
              </a:ext>
            </a:extLst>
          </p:cNvPr>
          <p:cNvCxnSpPr/>
          <p:nvPr/>
        </p:nvCxnSpPr>
        <p:spPr>
          <a:xfrm>
            <a:off x="5928628" y="2534333"/>
            <a:ext cx="621006" cy="445006"/>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23124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9144000" cy="646331"/>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Half reactions and 3 reasons this battery will die.</a:t>
            </a:r>
            <a:endParaRPr lang="en-US" sz="3600" dirty="0">
              <a:solidFill>
                <a:srgbClr val="000099"/>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Arrow Connector 6">
            <a:extLst>
              <a:ext uri="{FF2B5EF4-FFF2-40B4-BE49-F238E27FC236}">
                <a16:creationId xmlns:a16="http://schemas.microsoft.com/office/drawing/2014/main" id="{A8967FA5-B103-4639-AE41-EB284E43BE7C}"/>
              </a:ext>
            </a:extLst>
          </p:cNvPr>
          <p:cNvCxnSpPr>
            <a:cxnSpLocks/>
            <a:endCxn id="54302" idx="2"/>
          </p:cNvCxnSpPr>
          <p:nvPr/>
        </p:nvCxnSpPr>
        <p:spPr>
          <a:xfrm flipH="1" flipV="1">
            <a:off x="1453658" y="2957315"/>
            <a:ext cx="609846" cy="386552"/>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A3F7428-39B3-421A-B96D-2EE3596E4728}"/>
              </a:ext>
            </a:extLst>
          </p:cNvPr>
          <p:cNvSpPr txBox="1"/>
          <p:nvPr/>
        </p:nvSpPr>
        <p:spPr>
          <a:xfrm>
            <a:off x="-1" y="242406"/>
            <a:ext cx="1350565" cy="369332"/>
          </a:xfrm>
          <a:prstGeom prst="rect">
            <a:avLst/>
          </a:prstGeom>
          <a:noFill/>
        </p:spPr>
        <p:txBody>
          <a:bodyPr wrap="square" rtlCol="0">
            <a:spAutoFit/>
          </a:bodyPr>
          <a:lstStyle/>
          <a:p>
            <a:r>
              <a:rPr lang="en-US" b="1" dirty="0">
                <a:solidFill>
                  <a:srgbClr val="000099"/>
                </a:solidFill>
              </a:rPr>
              <a:t>CATHODE</a:t>
            </a:r>
          </a:p>
        </p:txBody>
      </p:sp>
      <p:cxnSp>
        <p:nvCxnSpPr>
          <p:cNvPr id="9" name="Straight Arrow Connector 8">
            <a:extLst>
              <a:ext uri="{FF2B5EF4-FFF2-40B4-BE49-F238E27FC236}">
                <a16:creationId xmlns:a16="http://schemas.microsoft.com/office/drawing/2014/main" id="{F422E677-571A-4DDB-82C8-894FB01E7BF3}"/>
              </a:ext>
            </a:extLst>
          </p:cNvPr>
          <p:cNvCxnSpPr/>
          <p:nvPr/>
        </p:nvCxnSpPr>
        <p:spPr>
          <a:xfrm>
            <a:off x="304800" y="629635"/>
            <a:ext cx="994362" cy="136109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BE2434B-8C36-4BAB-946E-E5E102AC19BE}"/>
              </a:ext>
            </a:extLst>
          </p:cNvPr>
          <p:cNvSpPr txBox="1"/>
          <p:nvPr/>
        </p:nvSpPr>
        <p:spPr>
          <a:xfrm>
            <a:off x="7676514" y="788274"/>
            <a:ext cx="1350565" cy="369332"/>
          </a:xfrm>
          <a:prstGeom prst="rect">
            <a:avLst/>
          </a:prstGeom>
          <a:noFill/>
        </p:spPr>
        <p:txBody>
          <a:bodyPr wrap="square" rtlCol="0">
            <a:spAutoFit/>
          </a:bodyPr>
          <a:lstStyle/>
          <a:p>
            <a:r>
              <a:rPr lang="en-US" b="1" dirty="0">
                <a:solidFill>
                  <a:srgbClr val="FF0000"/>
                </a:solidFill>
              </a:rPr>
              <a:t>ANODE</a:t>
            </a:r>
          </a:p>
        </p:txBody>
      </p:sp>
      <p:cxnSp>
        <p:nvCxnSpPr>
          <p:cNvPr id="11" name="Straight Arrow Connector 10">
            <a:extLst>
              <a:ext uri="{FF2B5EF4-FFF2-40B4-BE49-F238E27FC236}">
                <a16:creationId xmlns:a16="http://schemas.microsoft.com/office/drawing/2014/main" id="{B46EDB93-29AE-47D3-A920-D187AD310BF2}"/>
              </a:ext>
            </a:extLst>
          </p:cNvPr>
          <p:cNvCxnSpPr/>
          <p:nvPr/>
        </p:nvCxnSpPr>
        <p:spPr>
          <a:xfrm flipH="1">
            <a:off x="7254288" y="1144588"/>
            <a:ext cx="1219397" cy="12231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8329723C-829B-444F-B9B3-3A083E8D24D4}"/>
              </a:ext>
            </a:extLst>
          </p:cNvPr>
          <p:cNvSpPr/>
          <p:nvPr/>
        </p:nvSpPr>
        <p:spPr>
          <a:xfrm>
            <a:off x="6035088" y="2515414"/>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TextBox 7">
            <a:extLst>
              <a:ext uri="{FF2B5EF4-FFF2-40B4-BE49-F238E27FC236}">
                <a16:creationId xmlns:a16="http://schemas.microsoft.com/office/drawing/2014/main" id="{3BD70D83-A11C-4AD9-B6A2-CC6796D511E9}"/>
              </a:ext>
            </a:extLst>
          </p:cNvPr>
          <p:cNvSpPr txBox="1"/>
          <p:nvPr/>
        </p:nvSpPr>
        <p:spPr>
          <a:xfrm>
            <a:off x="6038762" y="2412711"/>
            <a:ext cx="522930" cy="584775"/>
          </a:xfrm>
          <a:prstGeom prst="rect">
            <a:avLst/>
          </a:prstGeom>
          <a:noFill/>
        </p:spPr>
        <p:txBody>
          <a:bodyPr wrap="square" rtlCol="0">
            <a:spAutoFit/>
          </a:bodyPr>
          <a:lstStyle/>
          <a:p>
            <a:r>
              <a:rPr lang="en-US" sz="3200" b="1" dirty="0">
                <a:solidFill>
                  <a:srgbClr val="FF0000"/>
                </a:solidFill>
              </a:rPr>
              <a:t>+</a:t>
            </a:r>
          </a:p>
        </p:txBody>
      </p:sp>
      <p:sp>
        <p:nvSpPr>
          <p:cNvPr id="64" name="Oval 63">
            <a:extLst>
              <a:ext uri="{FF2B5EF4-FFF2-40B4-BE49-F238E27FC236}">
                <a16:creationId xmlns:a16="http://schemas.microsoft.com/office/drawing/2014/main" id="{C695912D-385F-40CC-92F0-F5EFE862C87D}"/>
              </a:ext>
            </a:extLst>
          </p:cNvPr>
          <p:cNvSpPr/>
          <p:nvPr/>
        </p:nvSpPr>
        <p:spPr>
          <a:xfrm>
            <a:off x="2108397" y="2428525"/>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5" name="TextBox 64">
            <a:extLst>
              <a:ext uri="{FF2B5EF4-FFF2-40B4-BE49-F238E27FC236}">
                <a16:creationId xmlns:a16="http://schemas.microsoft.com/office/drawing/2014/main" id="{86BCB2A8-381B-4685-8FB5-4C2E7AEB522F}"/>
              </a:ext>
            </a:extLst>
          </p:cNvPr>
          <p:cNvSpPr txBox="1"/>
          <p:nvPr/>
        </p:nvSpPr>
        <p:spPr>
          <a:xfrm>
            <a:off x="2154793" y="2297234"/>
            <a:ext cx="522930" cy="584775"/>
          </a:xfrm>
          <a:prstGeom prst="rect">
            <a:avLst/>
          </a:prstGeom>
          <a:noFill/>
        </p:spPr>
        <p:txBody>
          <a:bodyPr wrap="square" rtlCol="0">
            <a:spAutoFit/>
          </a:bodyPr>
          <a:lstStyle/>
          <a:p>
            <a:r>
              <a:rPr lang="en-US" sz="3200" b="1" dirty="0">
                <a:solidFill>
                  <a:srgbClr val="FF0000"/>
                </a:solidFill>
              </a:rPr>
              <a:t>-</a:t>
            </a:r>
          </a:p>
        </p:txBody>
      </p:sp>
      <p:sp>
        <p:nvSpPr>
          <p:cNvPr id="10" name="TextBox 9">
            <a:extLst>
              <a:ext uri="{FF2B5EF4-FFF2-40B4-BE49-F238E27FC236}">
                <a16:creationId xmlns:a16="http://schemas.microsoft.com/office/drawing/2014/main" id="{D63A9E90-0BE7-4636-A49F-39C9B16544B0}"/>
              </a:ext>
            </a:extLst>
          </p:cNvPr>
          <p:cNvSpPr txBox="1"/>
          <p:nvPr/>
        </p:nvSpPr>
        <p:spPr>
          <a:xfrm>
            <a:off x="2151455" y="1199851"/>
            <a:ext cx="717159"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Na</a:t>
            </a:r>
            <a:r>
              <a:rPr lang="en-US" baseline="30000" dirty="0">
                <a:solidFill>
                  <a:srgbClr val="FF0000"/>
                </a:solidFill>
                <a:latin typeface="Times New Roman" panose="02020603050405020304" pitchFamily="18" charset="0"/>
                <a:cs typeface="Times New Roman" panose="02020603050405020304" pitchFamily="18" charset="0"/>
              </a:rPr>
              <a:t>+1</a:t>
            </a:r>
          </a:p>
        </p:txBody>
      </p:sp>
      <p:sp>
        <p:nvSpPr>
          <p:cNvPr id="67" name="TextBox 66">
            <a:extLst>
              <a:ext uri="{FF2B5EF4-FFF2-40B4-BE49-F238E27FC236}">
                <a16:creationId xmlns:a16="http://schemas.microsoft.com/office/drawing/2014/main" id="{14CB63A2-1AAA-4095-B81E-63FF7074BD9B}"/>
              </a:ext>
            </a:extLst>
          </p:cNvPr>
          <p:cNvSpPr txBox="1"/>
          <p:nvPr/>
        </p:nvSpPr>
        <p:spPr>
          <a:xfrm>
            <a:off x="5764496" y="1168246"/>
            <a:ext cx="717159"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Cl</a:t>
            </a:r>
            <a:r>
              <a:rPr lang="en-US" baseline="30000" dirty="0">
                <a:solidFill>
                  <a:srgbClr val="FF0000"/>
                </a:solidFill>
                <a:latin typeface="Times New Roman" panose="02020603050405020304" pitchFamily="18" charset="0"/>
                <a:cs typeface="Times New Roman" panose="02020603050405020304" pitchFamily="18" charset="0"/>
              </a:rPr>
              <a:t>-1</a:t>
            </a:r>
          </a:p>
        </p:txBody>
      </p:sp>
      <p:cxnSp>
        <p:nvCxnSpPr>
          <p:cNvPr id="13" name="Straight Arrow Connector 12">
            <a:extLst>
              <a:ext uri="{FF2B5EF4-FFF2-40B4-BE49-F238E27FC236}">
                <a16:creationId xmlns:a16="http://schemas.microsoft.com/office/drawing/2014/main" id="{55A6E63F-7E2C-42A2-8D06-29F8D87F5A85}"/>
              </a:ext>
            </a:extLst>
          </p:cNvPr>
          <p:cNvCxnSpPr>
            <a:cxnSpLocks/>
          </p:cNvCxnSpPr>
          <p:nvPr/>
        </p:nvCxnSpPr>
        <p:spPr>
          <a:xfrm flipH="1">
            <a:off x="2308922" y="1495425"/>
            <a:ext cx="294" cy="921972"/>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CE774AC-82D7-43C1-9878-D33C79384E9B}"/>
              </a:ext>
            </a:extLst>
          </p:cNvPr>
          <p:cNvCxnSpPr>
            <a:cxnSpLocks/>
          </p:cNvCxnSpPr>
          <p:nvPr/>
        </p:nvCxnSpPr>
        <p:spPr>
          <a:xfrm>
            <a:off x="6120606" y="1504875"/>
            <a:ext cx="46086" cy="991063"/>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A1E40E2-95EC-427E-B410-012AFE2EFDF2}"/>
              </a:ext>
            </a:extLst>
          </p:cNvPr>
          <p:cNvCxnSpPr/>
          <p:nvPr/>
        </p:nvCxnSpPr>
        <p:spPr>
          <a:xfrm>
            <a:off x="1981200" y="2367694"/>
            <a:ext cx="621006" cy="445006"/>
          </a:xfrm>
          <a:prstGeom prst="line">
            <a:avLst/>
          </a:prstGeom>
          <a:ln w="19050"/>
        </p:spPr>
        <p:style>
          <a:lnRef idx="1">
            <a:schemeClr val="dk1"/>
          </a:lnRef>
          <a:fillRef idx="0">
            <a:schemeClr val="dk1"/>
          </a:fillRef>
          <a:effectRef idx="0">
            <a:schemeClr val="dk1"/>
          </a:effectRef>
          <a:fontRef idx="minor">
            <a:schemeClr val="tx1"/>
          </a:fontRef>
        </p:style>
      </p:cxnSp>
      <p:cxnSp>
        <p:nvCxnSpPr>
          <p:cNvPr id="75" name="Straight Connector 74">
            <a:extLst>
              <a:ext uri="{FF2B5EF4-FFF2-40B4-BE49-F238E27FC236}">
                <a16:creationId xmlns:a16="http://schemas.microsoft.com/office/drawing/2014/main" id="{0A417FDE-7CCC-4AEE-9582-BD921863D9A7}"/>
              </a:ext>
            </a:extLst>
          </p:cNvPr>
          <p:cNvCxnSpPr>
            <a:cxnSpLocks/>
          </p:cNvCxnSpPr>
          <p:nvPr/>
        </p:nvCxnSpPr>
        <p:spPr>
          <a:xfrm flipV="1">
            <a:off x="2183017" y="2477431"/>
            <a:ext cx="309050" cy="263589"/>
          </a:xfrm>
          <a:prstGeom prst="line">
            <a:avLst/>
          </a:prstGeom>
          <a:ln w="19050"/>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0F9C6DDF-705A-4D30-B595-DC9318DAECC1}"/>
              </a:ext>
            </a:extLst>
          </p:cNvPr>
          <p:cNvCxnSpPr>
            <a:cxnSpLocks/>
          </p:cNvCxnSpPr>
          <p:nvPr/>
        </p:nvCxnSpPr>
        <p:spPr>
          <a:xfrm flipV="1">
            <a:off x="6106514" y="2573303"/>
            <a:ext cx="309050" cy="263589"/>
          </a:xfrm>
          <a:prstGeom prst="line">
            <a:avLst/>
          </a:prstGeom>
          <a:ln w="19050"/>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95FA0595-905A-4C6F-B167-300747876C8E}"/>
              </a:ext>
            </a:extLst>
          </p:cNvPr>
          <p:cNvCxnSpPr/>
          <p:nvPr/>
        </p:nvCxnSpPr>
        <p:spPr>
          <a:xfrm>
            <a:off x="5928628" y="2534333"/>
            <a:ext cx="621006" cy="445006"/>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97733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0" y="4950370"/>
            <a:ext cx="9144000" cy="2062103"/>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½ OX:   Mg</a:t>
            </a:r>
            <a:r>
              <a:rPr lang="en-US" sz="32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r>
              <a:rPr lang="en-US" sz="3200" dirty="0">
                <a:solidFill>
                  <a:srgbClr val="FF0000"/>
                </a:solidFill>
                <a:latin typeface="Times New Roman" panose="02020603050405020304" pitchFamily="18" charset="0"/>
                <a:cs typeface="Times New Roman" panose="02020603050405020304" pitchFamily="18" charset="0"/>
              </a:rPr>
              <a:t> → Mg</a:t>
            </a:r>
            <a:r>
              <a:rPr lang="en-US" sz="3200" baseline="30000"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 + 2e </a:t>
            </a:r>
            <a:r>
              <a:rPr lang="en-US" sz="3200" baseline="30000" dirty="0">
                <a:solidFill>
                  <a:srgbClr val="FF0000"/>
                </a:solidFill>
                <a:latin typeface="Times New Roman" panose="02020603050405020304" pitchFamily="18" charset="0"/>
                <a:cs typeface="Times New Roman" panose="02020603050405020304" pitchFamily="18" charset="0"/>
              </a:rPr>
              <a:t>̵</a:t>
            </a:r>
          </a:p>
          <a:p>
            <a:r>
              <a:rPr lang="en-US" sz="3200" dirty="0">
                <a:solidFill>
                  <a:srgbClr val="3333CC"/>
                </a:solidFill>
                <a:latin typeface="Times New Roman" panose="02020603050405020304" pitchFamily="18" charset="0"/>
                <a:cs typeface="Times New Roman" panose="02020603050405020304" pitchFamily="18" charset="0"/>
              </a:rPr>
              <a:t>½ RED:  Pb</a:t>
            </a:r>
            <a:r>
              <a:rPr lang="en-US" sz="3200" baseline="30000" dirty="0">
                <a:solidFill>
                  <a:srgbClr val="3333CC"/>
                </a:solidFill>
                <a:latin typeface="Times New Roman" panose="02020603050405020304" pitchFamily="18" charset="0"/>
                <a:cs typeface="Times New Roman" panose="02020603050405020304" pitchFamily="18" charset="0"/>
              </a:rPr>
              <a:t>+2</a:t>
            </a:r>
            <a:r>
              <a:rPr lang="en-US" sz="3200" dirty="0">
                <a:solidFill>
                  <a:srgbClr val="3333CC"/>
                </a:solidFill>
                <a:latin typeface="Times New Roman" panose="02020603050405020304" pitchFamily="18" charset="0"/>
                <a:cs typeface="Times New Roman" panose="02020603050405020304" pitchFamily="18" charset="0"/>
              </a:rPr>
              <a:t> + 2e </a:t>
            </a:r>
            <a:r>
              <a:rPr lang="en-US" sz="3200" baseline="30000" dirty="0">
                <a:solidFill>
                  <a:srgbClr val="3333CC"/>
                </a:solidFill>
                <a:latin typeface="Times New Roman" panose="02020603050405020304" pitchFamily="18" charset="0"/>
                <a:cs typeface="Times New Roman" panose="02020603050405020304" pitchFamily="18" charset="0"/>
              </a:rPr>
              <a:t>̵</a:t>
            </a:r>
            <a:r>
              <a:rPr lang="en-US" sz="3200" dirty="0">
                <a:solidFill>
                  <a:srgbClr val="3333CC"/>
                </a:solidFill>
                <a:latin typeface="Times New Roman" panose="02020603050405020304" pitchFamily="18" charset="0"/>
                <a:cs typeface="Times New Roman" panose="02020603050405020304" pitchFamily="18" charset="0"/>
              </a:rPr>
              <a:t>  → Pb</a:t>
            </a:r>
            <a:r>
              <a:rPr lang="en-US" sz="3200" dirty="0">
                <a:solidFill>
                  <a:srgbClr val="3333CC"/>
                </a:solidFill>
                <a:latin typeface="Times New Roman" panose="02020603050405020304" pitchFamily="18" charset="0"/>
                <a:ea typeface="Verdana" panose="020B0604030504040204" pitchFamily="34" charset="0"/>
                <a:cs typeface="Times New Roman" panose="02020603050405020304" pitchFamily="18" charset="0"/>
              </a:rPr>
              <a:t>°</a:t>
            </a:r>
            <a:endParaRPr lang="en-US" sz="3200" dirty="0">
              <a:solidFill>
                <a:srgbClr val="3333CC"/>
              </a:solidFill>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NET IONIC EQ: </a:t>
            </a:r>
            <a:r>
              <a:rPr lang="en-US" sz="3200" dirty="0">
                <a:solidFill>
                  <a:srgbClr val="FF0000"/>
                </a:solidFill>
                <a:latin typeface="Times New Roman" panose="02020603050405020304" pitchFamily="18" charset="0"/>
                <a:cs typeface="Times New Roman" panose="02020603050405020304" pitchFamily="18" charset="0"/>
              </a:rPr>
              <a:t>Mg</a:t>
            </a:r>
            <a:r>
              <a:rPr lang="en-US" sz="32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 </a:t>
            </a:r>
            <a:r>
              <a:rPr lang="en-US" sz="3200" dirty="0">
                <a:solidFill>
                  <a:srgbClr val="3333CC"/>
                </a:solidFill>
                <a:latin typeface="Times New Roman" panose="02020603050405020304" pitchFamily="18" charset="0"/>
                <a:cs typeface="Times New Roman" panose="02020603050405020304" pitchFamily="18" charset="0"/>
              </a:rPr>
              <a:t>Pb</a:t>
            </a:r>
            <a:r>
              <a:rPr lang="en-US" sz="3200" baseline="30000" dirty="0">
                <a:solidFill>
                  <a:srgbClr val="3333CC"/>
                </a:solidFill>
                <a:latin typeface="Times New Roman" panose="02020603050405020304" pitchFamily="18" charset="0"/>
                <a:cs typeface="Times New Roman" panose="02020603050405020304" pitchFamily="18" charset="0"/>
              </a:rPr>
              <a:t>+2</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a:solidFill>
                  <a:srgbClr val="3333CC"/>
                </a:solidFill>
                <a:latin typeface="Times New Roman" panose="02020603050405020304" pitchFamily="18" charset="0"/>
                <a:cs typeface="Times New Roman" panose="02020603050405020304" pitchFamily="18" charset="0"/>
              </a:rPr>
              <a:t>→</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Mg</a:t>
            </a:r>
            <a:r>
              <a:rPr lang="en-US" sz="3200" baseline="30000" dirty="0">
                <a:solidFill>
                  <a:srgbClr val="FF0000"/>
                </a:solidFill>
                <a:latin typeface="Times New Roman" panose="02020603050405020304" pitchFamily="18" charset="0"/>
                <a:cs typeface="Times New Roman" panose="02020603050405020304" pitchFamily="18" charset="0"/>
              </a:rPr>
              <a:t>+2</a:t>
            </a:r>
            <a:r>
              <a:rPr lang="en-US" sz="3200" dirty="0">
                <a:solidFill>
                  <a:srgbClr val="FF0000"/>
                </a:solidFill>
                <a:latin typeface="Times New Roman" panose="02020603050405020304" pitchFamily="18" charset="0"/>
                <a:cs typeface="Times New Roman" panose="02020603050405020304" pitchFamily="18" charset="0"/>
              </a:rPr>
              <a:t> + </a:t>
            </a:r>
            <a:r>
              <a:rPr lang="en-US" sz="3200" dirty="0">
                <a:solidFill>
                  <a:srgbClr val="3333CC"/>
                </a:solidFill>
                <a:latin typeface="Times New Roman" panose="02020603050405020304" pitchFamily="18" charset="0"/>
                <a:cs typeface="Times New Roman" panose="02020603050405020304" pitchFamily="18" charset="0"/>
              </a:rPr>
              <a:t>Pb</a:t>
            </a:r>
            <a:r>
              <a:rPr lang="en-US" sz="3200" dirty="0">
                <a:solidFill>
                  <a:srgbClr val="3333CC"/>
                </a:solidFill>
                <a:latin typeface="Times New Roman" panose="02020603050405020304" pitchFamily="18" charset="0"/>
                <a:ea typeface="Verdana" panose="020B0604030504040204" pitchFamily="34" charset="0"/>
                <a:cs typeface="Times New Roman" panose="02020603050405020304" pitchFamily="18" charset="0"/>
              </a:rPr>
              <a:t>°</a:t>
            </a:r>
            <a:endParaRPr lang="en-US" sz="3200" dirty="0">
              <a:solidFill>
                <a:srgbClr val="3333CC"/>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Arrow Connector 6">
            <a:extLst>
              <a:ext uri="{FF2B5EF4-FFF2-40B4-BE49-F238E27FC236}">
                <a16:creationId xmlns:a16="http://schemas.microsoft.com/office/drawing/2014/main" id="{A8967FA5-B103-4639-AE41-EB284E43BE7C}"/>
              </a:ext>
            </a:extLst>
          </p:cNvPr>
          <p:cNvCxnSpPr>
            <a:cxnSpLocks/>
            <a:endCxn id="54302" idx="2"/>
          </p:cNvCxnSpPr>
          <p:nvPr/>
        </p:nvCxnSpPr>
        <p:spPr>
          <a:xfrm flipH="1" flipV="1">
            <a:off x="1453658" y="2957315"/>
            <a:ext cx="609846" cy="386552"/>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A3F7428-39B3-421A-B96D-2EE3596E4728}"/>
              </a:ext>
            </a:extLst>
          </p:cNvPr>
          <p:cNvSpPr txBox="1"/>
          <p:nvPr/>
        </p:nvSpPr>
        <p:spPr>
          <a:xfrm>
            <a:off x="-1" y="242406"/>
            <a:ext cx="1350565" cy="369332"/>
          </a:xfrm>
          <a:prstGeom prst="rect">
            <a:avLst/>
          </a:prstGeom>
          <a:noFill/>
        </p:spPr>
        <p:txBody>
          <a:bodyPr wrap="square" rtlCol="0">
            <a:spAutoFit/>
          </a:bodyPr>
          <a:lstStyle/>
          <a:p>
            <a:r>
              <a:rPr lang="en-US" b="1" dirty="0">
                <a:solidFill>
                  <a:srgbClr val="000099"/>
                </a:solidFill>
              </a:rPr>
              <a:t>CATHODE</a:t>
            </a:r>
          </a:p>
        </p:txBody>
      </p:sp>
      <p:cxnSp>
        <p:nvCxnSpPr>
          <p:cNvPr id="9" name="Straight Arrow Connector 8">
            <a:extLst>
              <a:ext uri="{FF2B5EF4-FFF2-40B4-BE49-F238E27FC236}">
                <a16:creationId xmlns:a16="http://schemas.microsoft.com/office/drawing/2014/main" id="{F422E677-571A-4DDB-82C8-894FB01E7BF3}"/>
              </a:ext>
            </a:extLst>
          </p:cNvPr>
          <p:cNvCxnSpPr/>
          <p:nvPr/>
        </p:nvCxnSpPr>
        <p:spPr>
          <a:xfrm>
            <a:off x="304800" y="629635"/>
            <a:ext cx="994362" cy="136109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BE2434B-8C36-4BAB-946E-E5E102AC19BE}"/>
              </a:ext>
            </a:extLst>
          </p:cNvPr>
          <p:cNvSpPr txBox="1"/>
          <p:nvPr/>
        </p:nvSpPr>
        <p:spPr>
          <a:xfrm>
            <a:off x="7676514" y="788274"/>
            <a:ext cx="1350565" cy="369332"/>
          </a:xfrm>
          <a:prstGeom prst="rect">
            <a:avLst/>
          </a:prstGeom>
          <a:noFill/>
        </p:spPr>
        <p:txBody>
          <a:bodyPr wrap="square" rtlCol="0">
            <a:spAutoFit/>
          </a:bodyPr>
          <a:lstStyle/>
          <a:p>
            <a:r>
              <a:rPr lang="en-US" b="1" dirty="0">
                <a:solidFill>
                  <a:srgbClr val="FF0000"/>
                </a:solidFill>
              </a:rPr>
              <a:t>ANODE</a:t>
            </a:r>
          </a:p>
        </p:txBody>
      </p:sp>
      <p:cxnSp>
        <p:nvCxnSpPr>
          <p:cNvPr id="11" name="Straight Arrow Connector 10">
            <a:extLst>
              <a:ext uri="{FF2B5EF4-FFF2-40B4-BE49-F238E27FC236}">
                <a16:creationId xmlns:a16="http://schemas.microsoft.com/office/drawing/2014/main" id="{B46EDB93-29AE-47D3-A920-D187AD310BF2}"/>
              </a:ext>
            </a:extLst>
          </p:cNvPr>
          <p:cNvCxnSpPr/>
          <p:nvPr/>
        </p:nvCxnSpPr>
        <p:spPr>
          <a:xfrm flipH="1">
            <a:off x="7254288" y="1144588"/>
            <a:ext cx="1219397" cy="12231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8329723C-829B-444F-B9B3-3A083E8D24D4}"/>
              </a:ext>
            </a:extLst>
          </p:cNvPr>
          <p:cNvSpPr/>
          <p:nvPr/>
        </p:nvSpPr>
        <p:spPr>
          <a:xfrm>
            <a:off x="6035088" y="2515414"/>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TextBox 7">
            <a:extLst>
              <a:ext uri="{FF2B5EF4-FFF2-40B4-BE49-F238E27FC236}">
                <a16:creationId xmlns:a16="http://schemas.microsoft.com/office/drawing/2014/main" id="{3BD70D83-A11C-4AD9-B6A2-CC6796D511E9}"/>
              </a:ext>
            </a:extLst>
          </p:cNvPr>
          <p:cNvSpPr txBox="1"/>
          <p:nvPr/>
        </p:nvSpPr>
        <p:spPr>
          <a:xfrm>
            <a:off x="6038762" y="2412711"/>
            <a:ext cx="522930" cy="584775"/>
          </a:xfrm>
          <a:prstGeom prst="rect">
            <a:avLst/>
          </a:prstGeom>
          <a:noFill/>
        </p:spPr>
        <p:txBody>
          <a:bodyPr wrap="square" rtlCol="0">
            <a:spAutoFit/>
          </a:bodyPr>
          <a:lstStyle/>
          <a:p>
            <a:r>
              <a:rPr lang="en-US" sz="3200" b="1" dirty="0">
                <a:solidFill>
                  <a:srgbClr val="FF0000"/>
                </a:solidFill>
              </a:rPr>
              <a:t>+</a:t>
            </a:r>
          </a:p>
        </p:txBody>
      </p:sp>
      <p:sp>
        <p:nvSpPr>
          <p:cNvPr id="64" name="Oval 63">
            <a:extLst>
              <a:ext uri="{FF2B5EF4-FFF2-40B4-BE49-F238E27FC236}">
                <a16:creationId xmlns:a16="http://schemas.microsoft.com/office/drawing/2014/main" id="{C695912D-385F-40CC-92F0-F5EFE862C87D}"/>
              </a:ext>
            </a:extLst>
          </p:cNvPr>
          <p:cNvSpPr/>
          <p:nvPr/>
        </p:nvSpPr>
        <p:spPr>
          <a:xfrm>
            <a:off x="2108397" y="2428525"/>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5" name="TextBox 64">
            <a:extLst>
              <a:ext uri="{FF2B5EF4-FFF2-40B4-BE49-F238E27FC236}">
                <a16:creationId xmlns:a16="http://schemas.microsoft.com/office/drawing/2014/main" id="{86BCB2A8-381B-4685-8FB5-4C2E7AEB522F}"/>
              </a:ext>
            </a:extLst>
          </p:cNvPr>
          <p:cNvSpPr txBox="1"/>
          <p:nvPr/>
        </p:nvSpPr>
        <p:spPr>
          <a:xfrm>
            <a:off x="2154793" y="2297234"/>
            <a:ext cx="522930" cy="584775"/>
          </a:xfrm>
          <a:prstGeom prst="rect">
            <a:avLst/>
          </a:prstGeom>
          <a:noFill/>
        </p:spPr>
        <p:txBody>
          <a:bodyPr wrap="square" rtlCol="0">
            <a:spAutoFit/>
          </a:bodyPr>
          <a:lstStyle/>
          <a:p>
            <a:r>
              <a:rPr lang="en-US" sz="3200" b="1" dirty="0">
                <a:solidFill>
                  <a:srgbClr val="FF0000"/>
                </a:solidFill>
              </a:rPr>
              <a:t>-</a:t>
            </a:r>
          </a:p>
        </p:txBody>
      </p:sp>
      <p:sp>
        <p:nvSpPr>
          <p:cNvPr id="10" name="TextBox 9">
            <a:extLst>
              <a:ext uri="{FF2B5EF4-FFF2-40B4-BE49-F238E27FC236}">
                <a16:creationId xmlns:a16="http://schemas.microsoft.com/office/drawing/2014/main" id="{D63A9E90-0BE7-4636-A49F-39C9B16544B0}"/>
              </a:ext>
            </a:extLst>
          </p:cNvPr>
          <p:cNvSpPr txBox="1"/>
          <p:nvPr/>
        </p:nvSpPr>
        <p:spPr>
          <a:xfrm>
            <a:off x="2151455" y="1199851"/>
            <a:ext cx="717159"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Na</a:t>
            </a:r>
            <a:r>
              <a:rPr lang="en-US" baseline="30000" dirty="0">
                <a:solidFill>
                  <a:srgbClr val="FF0000"/>
                </a:solidFill>
                <a:latin typeface="Times New Roman" panose="02020603050405020304" pitchFamily="18" charset="0"/>
                <a:cs typeface="Times New Roman" panose="02020603050405020304" pitchFamily="18" charset="0"/>
              </a:rPr>
              <a:t>+1</a:t>
            </a:r>
          </a:p>
        </p:txBody>
      </p:sp>
      <p:sp>
        <p:nvSpPr>
          <p:cNvPr id="67" name="TextBox 66">
            <a:extLst>
              <a:ext uri="{FF2B5EF4-FFF2-40B4-BE49-F238E27FC236}">
                <a16:creationId xmlns:a16="http://schemas.microsoft.com/office/drawing/2014/main" id="{14CB63A2-1AAA-4095-B81E-63FF7074BD9B}"/>
              </a:ext>
            </a:extLst>
          </p:cNvPr>
          <p:cNvSpPr txBox="1"/>
          <p:nvPr/>
        </p:nvSpPr>
        <p:spPr>
          <a:xfrm>
            <a:off x="5764496" y="1168246"/>
            <a:ext cx="717159"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Cl</a:t>
            </a:r>
            <a:r>
              <a:rPr lang="en-US" baseline="30000" dirty="0">
                <a:solidFill>
                  <a:srgbClr val="FF0000"/>
                </a:solidFill>
                <a:latin typeface="Times New Roman" panose="02020603050405020304" pitchFamily="18" charset="0"/>
                <a:cs typeface="Times New Roman" panose="02020603050405020304" pitchFamily="18" charset="0"/>
              </a:rPr>
              <a:t>-1</a:t>
            </a:r>
          </a:p>
        </p:txBody>
      </p:sp>
      <p:cxnSp>
        <p:nvCxnSpPr>
          <p:cNvPr id="13" name="Straight Arrow Connector 12">
            <a:extLst>
              <a:ext uri="{FF2B5EF4-FFF2-40B4-BE49-F238E27FC236}">
                <a16:creationId xmlns:a16="http://schemas.microsoft.com/office/drawing/2014/main" id="{55A6E63F-7E2C-42A2-8D06-29F8D87F5A85}"/>
              </a:ext>
            </a:extLst>
          </p:cNvPr>
          <p:cNvCxnSpPr>
            <a:cxnSpLocks/>
          </p:cNvCxnSpPr>
          <p:nvPr/>
        </p:nvCxnSpPr>
        <p:spPr>
          <a:xfrm flipH="1">
            <a:off x="2308922" y="1495425"/>
            <a:ext cx="294" cy="921972"/>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CE774AC-82D7-43C1-9878-D33C79384E9B}"/>
              </a:ext>
            </a:extLst>
          </p:cNvPr>
          <p:cNvCxnSpPr>
            <a:cxnSpLocks/>
          </p:cNvCxnSpPr>
          <p:nvPr/>
        </p:nvCxnSpPr>
        <p:spPr>
          <a:xfrm>
            <a:off x="6120606" y="1504875"/>
            <a:ext cx="46086" cy="991063"/>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A1E40E2-95EC-427E-B410-012AFE2EFDF2}"/>
              </a:ext>
            </a:extLst>
          </p:cNvPr>
          <p:cNvCxnSpPr/>
          <p:nvPr/>
        </p:nvCxnSpPr>
        <p:spPr>
          <a:xfrm>
            <a:off x="1981200" y="2367694"/>
            <a:ext cx="621006" cy="445006"/>
          </a:xfrm>
          <a:prstGeom prst="line">
            <a:avLst/>
          </a:prstGeom>
          <a:ln w="19050"/>
        </p:spPr>
        <p:style>
          <a:lnRef idx="1">
            <a:schemeClr val="dk1"/>
          </a:lnRef>
          <a:fillRef idx="0">
            <a:schemeClr val="dk1"/>
          </a:fillRef>
          <a:effectRef idx="0">
            <a:schemeClr val="dk1"/>
          </a:effectRef>
          <a:fontRef idx="minor">
            <a:schemeClr val="tx1"/>
          </a:fontRef>
        </p:style>
      </p:cxnSp>
      <p:cxnSp>
        <p:nvCxnSpPr>
          <p:cNvPr id="75" name="Straight Connector 74">
            <a:extLst>
              <a:ext uri="{FF2B5EF4-FFF2-40B4-BE49-F238E27FC236}">
                <a16:creationId xmlns:a16="http://schemas.microsoft.com/office/drawing/2014/main" id="{0A417FDE-7CCC-4AEE-9582-BD921863D9A7}"/>
              </a:ext>
            </a:extLst>
          </p:cNvPr>
          <p:cNvCxnSpPr>
            <a:cxnSpLocks/>
          </p:cNvCxnSpPr>
          <p:nvPr/>
        </p:nvCxnSpPr>
        <p:spPr>
          <a:xfrm flipV="1">
            <a:off x="2183017" y="2477431"/>
            <a:ext cx="309050" cy="263589"/>
          </a:xfrm>
          <a:prstGeom prst="line">
            <a:avLst/>
          </a:prstGeom>
          <a:ln w="19050"/>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0F9C6DDF-705A-4D30-B595-DC9318DAECC1}"/>
              </a:ext>
            </a:extLst>
          </p:cNvPr>
          <p:cNvCxnSpPr>
            <a:cxnSpLocks/>
          </p:cNvCxnSpPr>
          <p:nvPr/>
        </p:nvCxnSpPr>
        <p:spPr>
          <a:xfrm flipV="1">
            <a:off x="6106514" y="2573303"/>
            <a:ext cx="309050" cy="263589"/>
          </a:xfrm>
          <a:prstGeom prst="line">
            <a:avLst/>
          </a:prstGeom>
          <a:ln w="19050"/>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95FA0595-905A-4C6F-B167-300747876C8E}"/>
              </a:ext>
            </a:extLst>
          </p:cNvPr>
          <p:cNvCxnSpPr/>
          <p:nvPr/>
        </p:nvCxnSpPr>
        <p:spPr>
          <a:xfrm>
            <a:off x="5928628" y="2534333"/>
            <a:ext cx="621006" cy="445006"/>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0435587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Line 2"/>
          <p:cNvSpPr>
            <a:spLocks noChangeShapeType="1"/>
          </p:cNvSpPr>
          <p:nvPr/>
        </p:nvSpPr>
        <p:spPr bwMode="auto">
          <a:xfrm>
            <a:off x="1039813" y="1762125"/>
            <a:ext cx="26987"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5" name="Line 3"/>
          <p:cNvSpPr>
            <a:spLocks noChangeShapeType="1"/>
          </p:cNvSpPr>
          <p:nvPr/>
        </p:nvSpPr>
        <p:spPr bwMode="auto">
          <a:xfrm>
            <a:off x="2708275" y="1762125"/>
            <a:ext cx="3492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6" name="Line 4"/>
          <p:cNvSpPr>
            <a:spLocks noChangeShapeType="1"/>
          </p:cNvSpPr>
          <p:nvPr/>
        </p:nvSpPr>
        <p:spPr bwMode="auto">
          <a:xfrm>
            <a:off x="5864225" y="1762125"/>
            <a:ext cx="3175"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7" name="Line 5"/>
          <p:cNvSpPr>
            <a:spLocks noChangeShapeType="1"/>
          </p:cNvSpPr>
          <p:nvPr/>
        </p:nvSpPr>
        <p:spPr bwMode="auto">
          <a:xfrm>
            <a:off x="7532688" y="1762125"/>
            <a:ext cx="11112" cy="2182813"/>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8" name="Line 6"/>
          <p:cNvSpPr>
            <a:spLocks noChangeShapeType="1"/>
          </p:cNvSpPr>
          <p:nvPr/>
        </p:nvSpPr>
        <p:spPr bwMode="auto">
          <a:xfrm>
            <a:off x="1066800" y="3944938"/>
            <a:ext cx="16764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79" name="Line 7"/>
          <p:cNvSpPr>
            <a:spLocks noChangeShapeType="1"/>
          </p:cNvSpPr>
          <p:nvPr/>
        </p:nvSpPr>
        <p:spPr bwMode="auto">
          <a:xfrm>
            <a:off x="5867400" y="3944938"/>
            <a:ext cx="1668463"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0" name="Rectangle 8"/>
          <p:cNvSpPr>
            <a:spLocks noChangeArrowheads="1"/>
          </p:cNvSpPr>
          <p:nvPr/>
        </p:nvSpPr>
        <p:spPr bwMode="auto">
          <a:xfrm>
            <a:off x="1257299" y="1144588"/>
            <a:ext cx="370693"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1" name="Rectangle 9"/>
          <p:cNvSpPr>
            <a:spLocks noChangeArrowheads="1"/>
          </p:cNvSpPr>
          <p:nvPr/>
        </p:nvSpPr>
        <p:spPr bwMode="auto">
          <a:xfrm>
            <a:off x="6979847" y="1144588"/>
            <a:ext cx="381391" cy="1989137"/>
          </a:xfrm>
          <a:prstGeom prst="rect">
            <a:avLst/>
          </a:prstGeom>
          <a:noFill/>
          <a:ln w="9525" algn="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82" name="Line 12"/>
          <p:cNvSpPr>
            <a:spLocks noChangeShapeType="1"/>
          </p:cNvSpPr>
          <p:nvPr/>
        </p:nvSpPr>
        <p:spPr bwMode="auto">
          <a:xfrm flipV="1">
            <a:off x="21717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3" name="Line 13"/>
          <p:cNvSpPr>
            <a:spLocks noChangeShapeType="1"/>
          </p:cNvSpPr>
          <p:nvPr/>
        </p:nvSpPr>
        <p:spPr bwMode="auto">
          <a:xfrm flipV="1">
            <a:off x="6286500" y="1144588"/>
            <a:ext cx="0" cy="101758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4" name="Line 14"/>
          <p:cNvSpPr>
            <a:spLocks noChangeShapeType="1"/>
          </p:cNvSpPr>
          <p:nvPr/>
        </p:nvSpPr>
        <p:spPr bwMode="auto">
          <a:xfrm flipH="1" flipV="1">
            <a:off x="5943600"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5" name="Line 15"/>
          <p:cNvSpPr>
            <a:spLocks noChangeShapeType="1"/>
          </p:cNvSpPr>
          <p:nvPr/>
        </p:nvSpPr>
        <p:spPr bwMode="auto">
          <a:xfrm flipH="1">
            <a:off x="2171700" y="1144588"/>
            <a:ext cx="4114800"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6" name="Line 16"/>
          <p:cNvSpPr>
            <a:spLocks noChangeShapeType="1"/>
          </p:cNvSpPr>
          <p:nvPr/>
        </p:nvSpPr>
        <p:spPr bwMode="auto">
          <a:xfrm flipH="1" flipV="1">
            <a:off x="2525713" y="1476375"/>
            <a:ext cx="0" cy="6858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7" name="Line 17"/>
          <p:cNvSpPr>
            <a:spLocks noChangeShapeType="1"/>
          </p:cNvSpPr>
          <p:nvPr/>
        </p:nvSpPr>
        <p:spPr bwMode="auto">
          <a:xfrm>
            <a:off x="2525713" y="1476375"/>
            <a:ext cx="3417887"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8" name="Line 19"/>
          <p:cNvSpPr>
            <a:spLocks noChangeShapeType="1"/>
          </p:cNvSpPr>
          <p:nvPr/>
        </p:nvSpPr>
        <p:spPr bwMode="auto">
          <a:xfrm>
            <a:off x="6286500" y="1819275"/>
            <a:ext cx="4572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89" name="Line 20"/>
          <p:cNvSpPr>
            <a:spLocks noChangeShapeType="1"/>
          </p:cNvSpPr>
          <p:nvPr/>
        </p:nvSpPr>
        <p:spPr bwMode="auto">
          <a:xfrm flipV="1">
            <a:off x="6743700" y="1819275"/>
            <a:ext cx="342900"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0" name="Line 21"/>
          <p:cNvSpPr>
            <a:spLocks noChangeShapeType="1"/>
          </p:cNvSpPr>
          <p:nvPr/>
        </p:nvSpPr>
        <p:spPr bwMode="auto">
          <a:xfrm>
            <a:off x="7372350" y="1819275"/>
            <a:ext cx="160338"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1" name="Line 22"/>
          <p:cNvSpPr>
            <a:spLocks noChangeShapeType="1"/>
          </p:cNvSpPr>
          <p:nvPr/>
        </p:nvSpPr>
        <p:spPr bwMode="auto">
          <a:xfrm>
            <a:off x="1039813" y="1876425"/>
            <a:ext cx="217487"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2" name="Line 23"/>
          <p:cNvSpPr>
            <a:spLocks noChangeShapeType="1"/>
          </p:cNvSpPr>
          <p:nvPr/>
        </p:nvSpPr>
        <p:spPr bwMode="auto">
          <a:xfrm flipV="1">
            <a:off x="1543050" y="1876425"/>
            <a:ext cx="34290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3" name="Line 24"/>
          <p:cNvSpPr>
            <a:spLocks noChangeShapeType="1"/>
          </p:cNvSpPr>
          <p:nvPr/>
        </p:nvSpPr>
        <p:spPr bwMode="auto">
          <a:xfrm>
            <a:off x="1885950" y="1876425"/>
            <a:ext cx="285750" cy="11430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4" name="Line 25"/>
          <p:cNvSpPr>
            <a:spLocks noChangeShapeType="1"/>
          </p:cNvSpPr>
          <p:nvPr/>
        </p:nvSpPr>
        <p:spPr bwMode="auto">
          <a:xfrm flipV="1">
            <a:off x="2525713" y="1933575"/>
            <a:ext cx="182562" cy="5715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5" name="Line 26"/>
          <p:cNvSpPr>
            <a:spLocks noChangeShapeType="1"/>
          </p:cNvSpPr>
          <p:nvPr/>
        </p:nvSpPr>
        <p:spPr bwMode="auto">
          <a:xfrm flipV="1">
            <a:off x="13716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6" name="Line 27"/>
          <p:cNvSpPr>
            <a:spLocks noChangeShapeType="1"/>
          </p:cNvSpPr>
          <p:nvPr/>
        </p:nvSpPr>
        <p:spPr bwMode="auto">
          <a:xfrm flipV="1">
            <a:off x="7200900" y="744538"/>
            <a:ext cx="0" cy="560387"/>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7" name="Line 28"/>
          <p:cNvSpPr>
            <a:spLocks noChangeShapeType="1"/>
          </p:cNvSpPr>
          <p:nvPr/>
        </p:nvSpPr>
        <p:spPr bwMode="auto">
          <a:xfrm>
            <a:off x="1371600" y="744538"/>
            <a:ext cx="5829300" cy="0"/>
          </a:xfrm>
          <a:prstGeom prst="line">
            <a:avLst/>
          </a:prstGeom>
          <a:noFill/>
          <a:ln w="25400"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298" name="Oval 29"/>
          <p:cNvSpPr>
            <a:spLocks noChangeArrowheads="1"/>
          </p:cNvSpPr>
          <p:nvPr/>
        </p:nvSpPr>
        <p:spPr bwMode="auto">
          <a:xfrm>
            <a:off x="3943350" y="533400"/>
            <a:ext cx="628650" cy="457200"/>
          </a:xfrm>
          <a:prstGeom prst="ellipse">
            <a:avLst/>
          </a:prstGeom>
          <a:solidFill>
            <a:srgbClr val="FFFFFF"/>
          </a:solidFill>
          <a:ln w="38100" algn="in">
            <a:solidFill>
              <a:srgbClr val="000000"/>
            </a:solidFill>
            <a:round/>
            <a:headEnd/>
            <a:tailEnd/>
          </a:ln>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299" name="Text Box 30"/>
          <p:cNvSpPr txBox="1">
            <a:spLocks noChangeArrowheads="1"/>
          </p:cNvSpPr>
          <p:nvPr/>
        </p:nvSpPr>
        <p:spPr bwMode="auto">
          <a:xfrm>
            <a:off x="4057650" y="676275"/>
            <a:ext cx="4000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200">
                <a:solidFill>
                  <a:srgbClr val="000000"/>
                </a:solidFill>
                <a:latin typeface="Times New Roman" pitchFamily="18" charset="0"/>
              </a:rPr>
              <a:t>bulb</a:t>
            </a:r>
            <a:endParaRPr lang="en-US" altLang="en-US" sz="1800">
              <a:solidFill>
                <a:srgbClr val="000000"/>
              </a:solidFill>
              <a:latin typeface="Arial" charset="0"/>
            </a:endParaRPr>
          </a:p>
        </p:txBody>
      </p:sp>
      <p:sp>
        <p:nvSpPr>
          <p:cNvPr id="54302" name="TextBox 34"/>
          <p:cNvSpPr txBox="1">
            <a:spLocks noChangeArrowheads="1"/>
          </p:cNvSpPr>
          <p:nvPr/>
        </p:nvSpPr>
        <p:spPr bwMode="auto">
          <a:xfrm>
            <a:off x="1219199" y="2649538"/>
            <a:ext cx="4689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Pb</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3" name="TextBox 35"/>
          <p:cNvSpPr txBox="1">
            <a:spLocks noChangeArrowheads="1"/>
          </p:cNvSpPr>
          <p:nvPr/>
        </p:nvSpPr>
        <p:spPr bwMode="auto">
          <a:xfrm>
            <a:off x="6918532" y="2724149"/>
            <a:ext cx="64015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dirty="0">
                <a:solidFill>
                  <a:srgbClr val="000000"/>
                </a:solidFill>
              </a:rPr>
              <a:t>Mg</a:t>
            </a:r>
            <a:r>
              <a:rPr lang="en-US" altLang="en-US" sz="1400" dirty="0">
                <a:solidFill>
                  <a:srgbClr val="000000"/>
                </a:solidFill>
                <a:latin typeface="Verdana" panose="020B0604030504040204" pitchFamily="34" charset="0"/>
                <a:ea typeface="Verdana" panose="020B0604030504040204" pitchFamily="34" charset="0"/>
              </a:rPr>
              <a:t>°</a:t>
            </a:r>
            <a:endParaRPr lang="en-US" altLang="en-US" sz="1400" dirty="0">
              <a:solidFill>
                <a:srgbClr val="000000"/>
              </a:solidFill>
            </a:endParaRPr>
          </a:p>
        </p:txBody>
      </p:sp>
      <p:sp>
        <p:nvSpPr>
          <p:cNvPr id="54304" name="TextBox 36"/>
          <p:cNvSpPr txBox="1">
            <a:spLocks noChangeArrowheads="1"/>
          </p:cNvSpPr>
          <p:nvPr/>
        </p:nvSpPr>
        <p:spPr bwMode="auto">
          <a:xfrm>
            <a:off x="3505200" y="1506538"/>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a:solidFill>
                  <a:srgbClr val="3333FF"/>
                </a:solidFill>
              </a:rPr>
              <a:t>Salt bridge</a:t>
            </a:r>
          </a:p>
        </p:txBody>
      </p:sp>
      <p:sp>
        <p:nvSpPr>
          <p:cNvPr id="54305" name="TextBox 37"/>
          <p:cNvSpPr txBox="1">
            <a:spLocks noChangeArrowheads="1"/>
          </p:cNvSpPr>
          <p:nvPr/>
        </p:nvSpPr>
        <p:spPr bwMode="auto">
          <a:xfrm>
            <a:off x="3276600" y="112553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solidFill>
                  <a:srgbClr val="3333FF"/>
                </a:solidFill>
              </a:rPr>
              <a:t>        NaCl</a:t>
            </a:r>
            <a:r>
              <a:rPr lang="en-US" altLang="en-US" sz="1800" baseline="-25000">
                <a:solidFill>
                  <a:srgbClr val="3333FF"/>
                </a:solidFill>
              </a:rPr>
              <a:t>(AQ)</a:t>
            </a:r>
          </a:p>
        </p:txBody>
      </p:sp>
      <p:sp>
        <p:nvSpPr>
          <p:cNvPr id="54306" name="TextBox 38"/>
          <p:cNvSpPr txBox="1">
            <a:spLocks noChangeArrowheads="1"/>
          </p:cNvSpPr>
          <p:nvPr/>
        </p:nvSpPr>
        <p:spPr bwMode="auto">
          <a:xfrm>
            <a:off x="0" y="5257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800">
                <a:solidFill>
                  <a:srgbClr val="3333FF"/>
                </a:solidFill>
              </a:rPr>
              <a:t> </a:t>
            </a:r>
          </a:p>
        </p:txBody>
      </p:sp>
      <p:cxnSp>
        <p:nvCxnSpPr>
          <p:cNvPr id="44" name="Straight Arrow Connector 43"/>
          <p:cNvCxnSpPr/>
          <p:nvPr/>
        </p:nvCxnSpPr>
        <p:spPr>
          <a:xfrm rot="5400000" flipH="1" flipV="1">
            <a:off x="1752600" y="37163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flipH="1" flipV="1">
            <a:off x="6324600" y="3640138"/>
            <a:ext cx="45720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309" name="TextBox 39"/>
          <p:cNvSpPr txBox="1">
            <a:spLocks noChangeArrowheads="1"/>
          </p:cNvSpPr>
          <p:nvPr/>
        </p:nvSpPr>
        <p:spPr bwMode="auto">
          <a:xfrm>
            <a:off x="0" y="4864811"/>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dirty="0">
                <a:solidFill>
                  <a:srgbClr val="FF0000"/>
                </a:solidFill>
              </a:rPr>
              <a:t> </a:t>
            </a:r>
            <a:endParaRPr lang="en-US" altLang="en-US" dirty="0">
              <a:solidFill>
                <a:srgbClr val="000000"/>
              </a:solidFill>
            </a:endParaRPr>
          </a:p>
        </p:txBody>
      </p:sp>
      <p:sp>
        <p:nvSpPr>
          <p:cNvPr id="54310" name="Line 18"/>
          <p:cNvSpPr>
            <a:spLocks noChangeShapeType="1"/>
          </p:cNvSpPr>
          <p:nvPr/>
        </p:nvSpPr>
        <p:spPr bwMode="auto">
          <a:xfrm>
            <a:off x="5864225" y="1762125"/>
            <a:ext cx="79375" cy="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a:p>
        </p:txBody>
      </p:sp>
      <p:sp>
        <p:nvSpPr>
          <p:cNvPr id="54311" name="Oval 10"/>
          <p:cNvSpPr>
            <a:spLocks noChangeArrowheads="1"/>
          </p:cNvSpPr>
          <p:nvPr/>
        </p:nvSpPr>
        <p:spPr bwMode="auto">
          <a:xfrm>
            <a:off x="21717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4312" name="Oval 11"/>
          <p:cNvSpPr>
            <a:spLocks noChangeArrowheads="1"/>
          </p:cNvSpPr>
          <p:nvPr/>
        </p:nvSpPr>
        <p:spPr bwMode="auto">
          <a:xfrm>
            <a:off x="5943600" y="2105025"/>
            <a:ext cx="354013" cy="114300"/>
          </a:xfrm>
          <a:prstGeom prst="ellipse">
            <a:avLst/>
          </a:prstGeom>
          <a:noFill/>
          <a:ln w="9525" algn="in">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36576" tIns="36576" rIns="36576" bIns="36576"/>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solidFill>
                <a:srgbClr val="000000"/>
              </a:solidFill>
            </a:endParaRPr>
          </a:p>
        </p:txBody>
      </p:sp>
      <p:sp>
        <p:nvSpPr>
          <p:cNvPr id="53" name="Cloud Callout 52"/>
          <p:cNvSpPr/>
          <p:nvPr/>
        </p:nvSpPr>
        <p:spPr>
          <a:xfrm rot="15260498">
            <a:off x="2172494"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4" name="Cloud Callout 53"/>
          <p:cNvSpPr/>
          <p:nvPr/>
        </p:nvSpPr>
        <p:spPr>
          <a:xfrm rot="15260498">
            <a:off x="5934869" y="1781969"/>
            <a:ext cx="354012" cy="285750"/>
          </a:xfrm>
          <a:prstGeom prst="cloudCallout">
            <a:avLst/>
          </a:prstGeom>
          <a:solidFill>
            <a:schemeClr val="bg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3" name="TextBox 31">
            <a:extLst>
              <a:ext uri="{FF2B5EF4-FFF2-40B4-BE49-F238E27FC236}">
                <a16:creationId xmlns:a16="http://schemas.microsoft.com/office/drawing/2014/main" id="{2D59677E-4F54-4252-8C90-B95527831EF5}"/>
              </a:ext>
            </a:extLst>
          </p:cNvPr>
          <p:cNvSpPr txBox="1">
            <a:spLocks noChangeArrowheads="1"/>
          </p:cNvSpPr>
          <p:nvPr/>
        </p:nvSpPr>
        <p:spPr bwMode="auto">
          <a:xfrm>
            <a:off x="407194" y="3865562"/>
            <a:ext cx="2209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dirty="0">
                <a:solidFill>
                  <a:srgbClr val="3333CC"/>
                </a:solidFill>
              </a:rPr>
              <a:t>RED</a:t>
            </a:r>
            <a:r>
              <a:rPr lang="en-US" altLang="en-US" sz="1800" dirty="0">
                <a:solidFill>
                  <a:srgbClr val="000000"/>
                </a:solidFill>
              </a:rPr>
              <a:t>PbCl</a:t>
            </a:r>
            <a:r>
              <a:rPr lang="en-US" altLang="en-US" sz="1800" baseline="-25000" dirty="0">
                <a:solidFill>
                  <a:srgbClr val="000000"/>
                </a:solidFill>
              </a:rPr>
              <a:t>2(AQ)</a:t>
            </a:r>
          </a:p>
        </p:txBody>
      </p:sp>
      <p:sp>
        <p:nvSpPr>
          <p:cNvPr id="46" name="TextBox 33">
            <a:extLst>
              <a:ext uri="{FF2B5EF4-FFF2-40B4-BE49-F238E27FC236}">
                <a16:creationId xmlns:a16="http://schemas.microsoft.com/office/drawing/2014/main" id="{109576B5-5CAF-4C7D-BF40-568143547DED}"/>
              </a:ext>
            </a:extLst>
          </p:cNvPr>
          <p:cNvSpPr txBox="1">
            <a:spLocks noChangeArrowheads="1"/>
          </p:cNvSpPr>
          <p:nvPr/>
        </p:nvSpPr>
        <p:spPr bwMode="auto">
          <a:xfrm>
            <a:off x="5295900" y="3780004"/>
            <a:ext cx="2438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400" b="1" dirty="0">
                <a:solidFill>
                  <a:srgbClr val="FF0000"/>
                </a:solidFill>
              </a:rPr>
              <a:t>OX</a:t>
            </a:r>
            <a:r>
              <a:rPr lang="en-US" altLang="en-US" sz="1800" b="1" dirty="0">
                <a:solidFill>
                  <a:srgbClr val="FF0000"/>
                </a:solidFill>
              </a:rPr>
              <a:t> </a:t>
            </a:r>
            <a:r>
              <a:rPr lang="en-US" altLang="en-US" sz="1800" dirty="0">
                <a:solidFill>
                  <a:srgbClr val="000000"/>
                </a:solidFill>
              </a:rPr>
              <a:t>Mg(NO</a:t>
            </a:r>
            <a:r>
              <a:rPr lang="en-US" altLang="en-US" sz="1800" baseline="-25000" dirty="0">
                <a:solidFill>
                  <a:srgbClr val="000000"/>
                </a:solidFill>
              </a:rPr>
              <a:t>3</a:t>
            </a:r>
            <a:r>
              <a:rPr lang="en-US" altLang="en-US" sz="1800" dirty="0">
                <a:solidFill>
                  <a:srgbClr val="000000"/>
                </a:solidFill>
              </a:rPr>
              <a:t>)</a:t>
            </a:r>
            <a:r>
              <a:rPr lang="en-US" altLang="en-US" sz="1800" baseline="-25000" dirty="0">
                <a:solidFill>
                  <a:srgbClr val="000000"/>
                </a:solidFill>
              </a:rPr>
              <a:t>2(AQ)</a:t>
            </a:r>
          </a:p>
        </p:txBody>
      </p:sp>
      <p:sp>
        <p:nvSpPr>
          <p:cNvPr id="2" name="TextBox 1">
            <a:extLst>
              <a:ext uri="{FF2B5EF4-FFF2-40B4-BE49-F238E27FC236}">
                <a16:creationId xmlns:a16="http://schemas.microsoft.com/office/drawing/2014/main" id="{41A947D9-AF56-4B86-8218-E1A6B06FE8DF}"/>
              </a:ext>
            </a:extLst>
          </p:cNvPr>
          <p:cNvSpPr txBox="1"/>
          <p:nvPr/>
        </p:nvSpPr>
        <p:spPr>
          <a:xfrm>
            <a:off x="23739" y="4765511"/>
            <a:ext cx="9144000" cy="2062103"/>
          </a:xfrm>
          <a:prstGeom prst="rect">
            <a:avLst/>
          </a:prstGeom>
          <a:noFill/>
        </p:spPr>
        <p:txBody>
          <a:bodyPr wrap="square" rtlCol="0">
            <a:spAutoFit/>
          </a:bodyPr>
          <a:lstStyle/>
          <a:p>
            <a:r>
              <a:rPr lang="en-US" sz="3200" dirty="0">
                <a:solidFill>
                  <a:srgbClr val="FF0000"/>
                </a:solidFill>
                <a:latin typeface="Times New Roman" panose="02020603050405020304" pitchFamily="18" charset="0"/>
                <a:cs typeface="Times New Roman" panose="02020603050405020304" pitchFamily="18" charset="0"/>
              </a:rPr>
              <a:t>This battery dies when it runs out of</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1.  anode</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2.  salt bridge ions</a:t>
            </a:r>
          </a:p>
          <a:p>
            <a:r>
              <a:rPr lang="en-US" sz="3200" dirty="0">
                <a:solidFill>
                  <a:srgbClr val="FF0000"/>
                </a:solidFill>
                <a:latin typeface="Times New Roman" panose="02020603050405020304" pitchFamily="18" charset="0"/>
                <a:cs typeface="Times New Roman" panose="02020603050405020304" pitchFamily="18" charset="0"/>
              </a:rPr>
              <a:t>3.  cathode side cations                               </a:t>
            </a:r>
            <a:r>
              <a:rPr lang="en-US" sz="3200" dirty="0">
                <a:latin typeface="Times New Roman" panose="02020603050405020304" pitchFamily="18" charset="0"/>
                <a:cs typeface="Times New Roman" panose="02020603050405020304" pitchFamily="18" charset="0"/>
              </a:rPr>
              <a:t>END.                          </a:t>
            </a:r>
          </a:p>
        </p:txBody>
      </p:sp>
      <p:sp>
        <p:nvSpPr>
          <p:cNvPr id="3" name="TextBox 2">
            <a:extLst>
              <a:ext uri="{FF2B5EF4-FFF2-40B4-BE49-F238E27FC236}">
                <a16:creationId xmlns:a16="http://schemas.microsoft.com/office/drawing/2014/main" id="{BD623219-256C-402C-B3DA-1CA4FEFE8C7B}"/>
              </a:ext>
            </a:extLst>
          </p:cNvPr>
          <p:cNvSpPr txBox="1"/>
          <p:nvPr/>
        </p:nvSpPr>
        <p:spPr>
          <a:xfrm>
            <a:off x="5973774" y="3028949"/>
            <a:ext cx="777070" cy="369332"/>
          </a:xfrm>
          <a:prstGeom prst="rect">
            <a:avLst/>
          </a:prstGeom>
          <a:noFill/>
        </p:spPr>
        <p:txBody>
          <a:bodyPr wrap="square" rtlCol="0">
            <a:spAutoFit/>
          </a:bodyPr>
          <a:lstStyle/>
          <a:p>
            <a:r>
              <a:rPr lang="en-US" dirty="0"/>
              <a:t>Mg</a:t>
            </a:r>
            <a:r>
              <a:rPr lang="en-US" baseline="30000" dirty="0"/>
              <a:t>+2</a:t>
            </a:r>
          </a:p>
        </p:txBody>
      </p:sp>
      <p:sp>
        <p:nvSpPr>
          <p:cNvPr id="47" name="TextBox 46">
            <a:extLst>
              <a:ext uri="{FF2B5EF4-FFF2-40B4-BE49-F238E27FC236}">
                <a16:creationId xmlns:a16="http://schemas.microsoft.com/office/drawing/2014/main" id="{E900F5B6-C49B-45F3-B586-33C259C55557}"/>
              </a:ext>
            </a:extLst>
          </p:cNvPr>
          <p:cNvSpPr txBox="1"/>
          <p:nvPr/>
        </p:nvSpPr>
        <p:spPr>
          <a:xfrm>
            <a:off x="1864139" y="3001349"/>
            <a:ext cx="777070" cy="369332"/>
          </a:xfrm>
          <a:prstGeom prst="rect">
            <a:avLst/>
          </a:prstGeom>
          <a:noFill/>
        </p:spPr>
        <p:txBody>
          <a:bodyPr wrap="square" rtlCol="0">
            <a:spAutoFit/>
          </a:bodyPr>
          <a:lstStyle/>
          <a:p>
            <a:r>
              <a:rPr lang="en-US" dirty="0"/>
              <a:t>Pb</a:t>
            </a:r>
            <a:r>
              <a:rPr lang="en-US" baseline="30000" dirty="0"/>
              <a:t>+2</a:t>
            </a:r>
          </a:p>
        </p:txBody>
      </p:sp>
      <p:cxnSp>
        <p:nvCxnSpPr>
          <p:cNvPr id="5" name="Straight Arrow Connector 4">
            <a:extLst>
              <a:ext uri="{FF2B5EF4-FFF2-40B4-BE49-F238E27FC236}">
                <a16:creationId xmlns:a16="http://schemas.microsoft.com/office/drawing/2014/main" id="{EB8A92C3-FDED-46F7-83E3-87FB0A53C707}"/>
              </a:ext>
            </a:extLst>
          </p:cNvPr>
          <p:cNvCxnSpPr>
            <a:cxnSpLocks/>
          </p:cNvCxnSpPr>
          <p:nvPr/>
        </p:nvCxnSpPr>
        <p:spPr>
          <a:xfrm flipH="1">
            <a:off x="6515100" y="3002182"/>
            <a:ext cx="597694" cy="33419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8" name="Straight Arrow Connector 47">
            <a:extLst>
              <a:ext uri="{FF2B5EF4-FFF2-40B4-BE49-F238E27FC236}">
                <a16:creationId xmlns:a16="http://schemas.microsoft.com/office/drawing/2014/main" id="{1EDF4F4B-FBFD-4EF4-AC9A-7105333DCE5F}"/>
              </a:ext>
            </a:extLst>
          </p:cNvPr>
          <p:cNvCxnSpPr>
            <a:cxnSpLocks/>
          </p:cNvCxnSpPr>
          <p:nvPr/>
        </p:nvCxnSpPr>
        <p:spPr>
          <a:xfrm flipV="1">
            <a:off x="7141766" y="790575"/>
            <a:ext cx="198437" cy="1855843"/>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a:extLst>
              <a:ext uri="{FF2B5EF4-FFF2-40B4-BE49-F238E27FC236}">
                <a16:creationId xmlns:a16="http://schemas.microsoft.com/office/drawing/2014/main" id="{4826DF62-4708-4F45-8D8E-D9AC6C27D051}"/>
              </a:ext>
            </a:extLst>
          </p:cNvPr>
          <p:cNvCxnSpPr>
            <a:cxnSpLocks/>
          </p:cNvCxnSpPr>
          <p:nvPr/>
        </p:nvCxnSpPr>
        <p:spPr>
          <a:xfrm flipH="1">
            <a:off x="4648200" y="54008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id="{300BF46F-F265-4754-AE38-191E28CD7B38}"/>
              </a:ext>
            </a:extLst>
          </p:cNvPr>
          <p:cNvCxnSpPr>
            <a:cxnSpLocks/>
          </p:cNvCxnSpPr>
          <p:nvPr/>
        </p:nvCxnSpPr>
        <p:spPr>
          <a:xfrm flipH="1">
            <a:off x="1299162" y="566602"/>
            <a:ext cx="2606088" cy="68807"/>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a:extLst>
              <a:ext uri="{FF2B5EF4-FFF2-40B4-BE49-F238E27FC236}">
                <a16:creationId xmlns:a16="http://schemas.microsoft.com/office/drawing/2014/main" id="{F87A74C5-466E-4902-9BC7-9B72EAE03017}"/>
              </a:ext>
            </a:extLst>
          </p:cNvPr>
          <p:cNvCxnSpPr>
            <a:cxnSpLocks/>
          </p:cNvCxnSpPr>
          <p:nvPr/>
        </p:nvCxnSpPr>
        <p:spPr>
          <a:xfrm>
            <a:off x="1239374" y="635409"/>
            <a:ext cx="214283" cy="1732285"/>
          </a:xfrm>
          <a:prstGeom prst="straightConnector1">
            <a:avLst/>
          </a:prstGeom>
          <a:ln w="38100">
            <a:solidFill>
              <a:schemeClr val="tx1">
                <a:lumMod val="95000"/>
                <a:lumOff val="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C4034F0B-DCE7-4B67-BE5C-25E2EB20A5C8}"/>
              </a:ext>
            </a:extLst>
          </p:cNvPr>
          <p:cNvCxnSpPr>
            <a:stCxn id="54298" idx="7"/>
          </p:cNvCxnSpPr>
          <p:nvPr/>
        </p:nvCxnSpPr>
        <p:spPr>
          <a:xfrm flipV="1">
            <a:off x="4479936" y="153304"/>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6" name="Straight Connector 55">
            <a:extLst>
              <a:ext uri="{FF2B5EF4-FFF2-40B4-BE49-F238E27FC236}">
                <a16:creationId xmlns:a16="http://schemas.microsoft.com/office/drawing/2014/main" id="{7C54ACC5-AF62-4468-90A1-92B3A1C696BB}"/>
              </a:ext>
            </a:extLst>
          </p:cNvPr>
          <p:cNvCxnSpPr/>
          <p:nvPr/>
        </p:nvCxnSpPr>
        <p:spPr>
          <a:xfrm flipV="1">
            <a:off x="4356127" y="129491"/>
            <a:ext cx="92064" cy="447051"/>
          </a:xfrm>
          <a:prstGeom prst="line">
            <a:avLst/>
          </a:prstGeom>
        </p:spPr>
        <p:style>
          <a:lnRef idx="1">
            <a:schemeClr val="accent2"/>
          </a:lnRef>
          <a:fillRef idx="0">
            <a:schemeClr val="accent2"/>
          </a:fillRef>
          <a:effectRef idx="0">
            <a:schemeClr val="accent2"/>
          </a:effectRef>
          <a:fontRef idx="minor">
            <a:schemeClr val="tx1"/>
          </a:fontRef>
        </p:style>
      </p:cxnSp>
      <p:cxnSp>
        <p:nvCxnSpPr>
          <p:cNvPr id="57" name="Straight Connector 56">
            <a:extLst>
              <a:ext uri="{FF2B5EF4-FFF2-40B4-BE49-F238E27FC236}">
                <a16:creationId xmlns:a16="http://schemas.microsoft.com/office/drawing/2014/main" id="{6DD0F1FA-4BA5-4035-A830-C0D6EA1497B2}"/>
              </a:ext>
            </a:extLst>
          </p:cNvPr>
          <p:cNvCxnSpPr>
            <a:cxnSpLocks/>
          </p:cNvCxnSpPr>
          <p:nvPr/>
        </p:nvCxnSpPr>
        <p:spPr>
          <a:xfrm flipH="1" flipV="1">
            <a:off x="4048979" y="173283"/>
            <a:ext cx="26981" cy="398125"/>
          </a:xfrm>
          <a:prstGeom prst="line">
            <a:avLst/>
          </a:prstGeom>
        </p:spPr>
        <p:style>
          <a:lnRef idx="1">
            <a:schemeClr val="accent2"/>
          </a:lnRef>
          <a:fillRef idx="0">
            <a:schemeClr val="accent2"/>
          </a:fillRef>
          <a:effectRef idx="0">
            <a:schemeClr val="accent2"/>
          </a:effectRef>
          <a:fontRef idx="minor">
            <a:schemeClr val="tx1"/>
          </a:fontRef>
        </p:style>
      </p:cxnSp>
      <p:cxnSp>
        <p:nvCxnSpPr>
          <p:cNvPr id="58" name="Straight Connector 57">
            <a:extLst>
              <a:ext uri="{FF2B5EF4-FFF2-40B4-BE49-F238E27FC236}">
                <a16:creationId xmlns:a16="http://schemas.microsoft.com/office/drawing/2014/main" id="{303C5EBC-4ED3-489A-AE7A-DD22B862679C}"/>
              </a:ext>
            </a:extLst>
          </p:cNvPr>
          <p:cNvCxnSpPr>
            <a:cxnSpLocks/>
          </p:cNvCxnSpPr>
          <p:nvPr/>
        </p:nvCxnSpPr>
        <p:spPr>
          <a:xfrm flipH="1" flipV="1">
            <a:off x="3911605" y="242406"/>
            <a:ext cx="127059" cy="387229"/>
          </a:xfrm>
          <a:prstGeom prst="line">
            <a:avLst/>
          </a:prstGeom>
        </p:spPr>
        <p:style>
          <a:lnRef idx="1">
            <a:schemeClr val="accent2"/>
          </a:lnRef>
          <a:fillRef idx="0">
            <a:schemeClr val="accent2"/>
          </a:fillRef>
          <a:effectRef idx="0">
            <a:schemeClr val="accent2"/>
          </a:effectRef>
          <a:fontRef idx="minor">
            <a:schemeClr val="tx1"/>
          </a:fontRef>
        </p:style>
      </p:cxnSp>
      <p:cxnSp>
        <p:nvCxnSpPr>
          <p:cNvPr id="59" name="Straight Connector 58">
            <a:extLst>
              <a:ext uri="{FF2B5EF4-FFF2-40B4-BE49-F238E27FC236}">
                <a16:creationId xmlns:a16="http://schemas.microsoft.com/office/drawing/2014/main" id="{073C2D9E-7275-4D96-84A2-EB375E11411D}"/>
              </a:ext>
            </a:extLst>
          </p:cNvPr>
          <p:cNvCxnSpPr>
            <a:cxnSpLocks/>
          </p:cNvCxnSpPr>
          <p:nvPr/>
        </p:nvCxnSpPr>
        <p:spPr>
          <a:xfrm flipV="1">
            <a:off x="4156118" y="173283"/>
            <a:ext cx="23813" cy="398898"/>
          </a:xfrm>
          <a:prstGeom prst="line">
            <a:avLst/>
          </a:prstGeom>
        </p:spPr>
        <p:style>
          <a:lnRef idx="1">
            <a:schemeClr val="accent2"/>
          </a:lnRef>
          <a:fillRef idx="0">
            <a:schemeClr val="accent2"/>
          </a:fillRef>
          <a:effectRef idx="0">
            <a:schemeClr val="accent2"/>
          </a:effectRef>
          <a:fontRef idx="minor">
            <a:schemeClr val="tx1"/>
          </a:fontRef>
        </p:style>
      </p:cxnSp>
      <p:cxnSp>
        <p:nvCxnSpPr>
          <p:cNvPr id="60" name="Straight Connector 59">
            <a:extLst>
              <a:ext uri="{FF2B5EF4-FFF2-40B4-BE49-F238E27FC236}">
                <a16:creationId xmlns:a16="http://schemas.microsoft.com/office/drawing/2014/main" id="{C98521E9-19E3-4925-8FFB-BE472133E677}"/>
              </a:ext>
            </a:extLst>
          </p:cNvPr>
          <p:cNvCxnSpPr>
            <a:cxnSpLocks/>
          </p:cNvCxnSpPr>
          <p:nvPr/>
        </p:nvCxnSpPr>
        <p:spPr>
          <a:xfrm flipV="1">
            <a:off x="4245013" y="113380"/>
            <a:ext cx="34914" cy="438692"/>
          </a:xfrm>
          <a:prstGeom prst="line">
            <a:avLst/>
          </a:prstGeom>
        </p:spPr>
        <p:style>
          <a:lnRef idx="1">
            <a:schemeClr val="accent2"/>
          </a:lnRef>
          <a:fillRef idx="0">
            <a:schemeClr val="accent2"/>
          </a:fillRef>
          <a:effectRef idx="0">
            <a:schemeClr val="accent2"/>
          </a:effectRef>
          <a:fontRef idx="minor">
            <a:schemeClr val="tx1"/>
          </a:fontRef>
        </p:style>
      </p:cxnSp>
      <p:cxnSp>
        <p:nvCxnSpPr>
          <p:cNvPr id="7" name="Straight Arrow Connector 6">
            <a:extLst>
              <a:ext uri="{FF2B5EF4-FFF2-40B4-BE49-F238E27FC236}">
                <a16:creationId xmlns:a16="http://schemas.microsoft.com/office/drawing/2014/main" id="{A8967FA5-B103-4639-AE41-EB284E43BE7C}"/>
              </a:ext>
            </a:extLst>
          </p:cNvPr>
          <p:cNvCxnSpPr>
            <a:cxnSpLocks/>
            <a:endCxn id="54302" idx="2"/>
          </p:cNvCxnSpPr>
          <p:nvPr/>
        </p:nvCxnSpPr>
        <p:spPr>
          <a:xfrm flipH="1" flipV="1">
            <a:off x="1453658" y="2957315"/>
            <a:ext cx="609846" cy="386552"/>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A3F7428-39B3-421A-B96D-2EE3596E4728}"/>
              </a:ext>
            </a:extLst>
          </p:cNvPr>
          <p:cNvSpPr txBox="1"/>
          <p:nvPr/>
        </p:nvSpPr>
        <p:spPr>
          <a:xfrm>
            <a:off x="-1" y="242406"/>
            <a:ext cx="1350565" cy="369332"/>
          </a:xfrm>
          <a:prstGeom prst="rect">
            <a:avLst/>
          </a:prstGeom>
          <a:noFill/>
        </p:spPr>
        <p:txBody>
          <a:bodyPr wrap="square" rtlCol="0">
            <a:spAutoFit/>
          </a:bodyPr>
          <a:lstStyle/>
          <a:p>
            <a:r>
              <a:rPr lang="en-US" b="1" dirty="0">
                <a:solidFill>
                  <a:srgbClr val="000099"/>
                </a:solidFill>
              </a:rPr>
              <a:t>CATHODE</a:t>
            </a:r>
          </a:p>
        </p:txBody>
      </p:sp>
      <p:cxnSp>
        <p:nvCxnSpPr>
          <p:cNvPr id="9" name="Straight Arrow Connector 8">
            <a:extLst>
              <a:ext uri="{FF2B5EF4-FFF2-40B4-BE49-F238E27FC236}">
                <a16:creationId xmlns:a16="http://schemas.microsoft.com/office/drawing/2014/main" id="{F422E677-571A-4DDB-82C8-894FB01E7BF3}"/>
              </a:ext>
            </a:extLst>
          </p:cNvPr>
          <p:cNvCxnSpPr/>
          <p:nvPr/>
        </p:nvCxnSpPr>
        <p:spPr>
          <a:xfrm>
            <a:off x="304800" y="629635"/>
            <a:ext cx="994362" cy="1361090"/>
          </a:xfrm>
          <a:prstGeom prst="straightConnector1">
            <a:avLst/>
          </a:prstGeom>
          <a:ln w="38100">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CBE2434B-8C36-4BAB-946E-E5E102AC19BE}"/>
              </a:ext>
            </a:extLst>
          </p:cNvPr>
          <p:cNvSpPr txBox="1"/>
          <p:nvPr/>
        </p:nvSpPr>
        <p:spPr>
          <a:xfrm>
            <a:off x="7676514" y="788274"/>
            <a:ext cx="1350565" cy="369332"/>
          </a:xfrm>
          <a:prstGeom prst="rect">
            <a:avLst/>
          </a:prstGeom>
          <a:noFill/>
        </p:spPr>
        <p:txBody>
          <a:bodyPr wrap="square" rtlCol="0">
            <a:spAutoFit/>
          </a:bodyPr>
          <a:lstStyle/>
          <a:p>
            <a:r>
              <a:rPr lang="en-US" b="1" dirty="0">
                <a:solidFill>
                  <a:srgbClr val="FF0000"/>
                </a:solidFill>
              </a:rPr>
              <a:t>ANODE</a:t>
            </a:r>
          </a:p>
        </p:txBody>
      </p:sp>
      <p:cxnSp>
        <p:nvCxnSpPr>
          <p:cNvPr id="11" name="Straight Arrow Connector 10">
            <a:extLst>
              <a:ext uri="{FF2B5EF4-FFF2-40B4-BE49-F238E27FC236}">
                <a16:creationId xmlns:a16="http://schemas.microsoft.com/office/drawing/2014/main" id="{B46EDB93-29AE-47D3-A920-D187AD310BF2}"/>
              </a:ext>
            </a:extLst>
          </p:cNvPr>
          <p:cNvCxnSpPr/>
          <p:nvPr/>
        </p:nvCxnSpPr>
        <p:spPr>
          <a:xfrm flipH="1">
            <a:off x="7254288" y="1144588"/>
            <a:ext cx="1219397" cy="12231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8329723C-829B-444F-B9B3-3A083E8D24D4}"/>
              </a:ext>
            </a:extLst>
          </p:cNvPr>
          <p:cNvSpPr/>
          <p:nvPr/>
        </p:nvSpPr>
        <p:spPr>
          <a:xfrm>
            <a:off x="6035088" y="2515414"/>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8" name="TextBox 7">
            <a:extLst>
              <a:ext uri="{FF2B5EF4-FFF2-40B4-BE49-F238E27FC236}">
                <a16:creationId xmlns:a16="http://schemas.microsoft.com/office/drawing/2014/main" id="{3BD70D83-A11C-4AD9-B6A2-CC6796D511E9}"/>
              </a:ext>
            </a:extLst>
          </p:cNvPr>
          <p:cNvSpPr txBox="1"/>
          <p:nvPr/>
        </p:nvSpPr>
        <p:spPr>
          <a:xfrm>
            <a:off x="6038762" y="2412711"/>
            <a:ext cx="522930" cy="584775"/>
          </a:xfrm>
          <a:prstGeom prst="rect">
            <a:avLst/>
          </a:prstGeom>
          <a:noFill/>
        </p:spPr>
        <p:txBody>
          <a:bodyPr wrap="square" rtlCol="0">
            <a:spAutoFit/>
          </a:bodyPr>
          <a:lstStyle/>
          <a:p>
            <a:r>
              <a:rPr lang="en-US" sz="3200" b="1" dirty="0">
                <a:solidFill>
                  <a:srgbClr val="FF0000"/>
                </a:solidFill>
              </a:rPr>
              <a:t>+</a:t>
            </a:r>
          </a:p>
        </p:txBody>
      </p:sp>
      <p:sp>
        <p:nvSpPr>
          <p:cNvPr id="64" name="Oval 63">
            <a:extLst>
              <a:ext uri="{FF2B5EF4-FFF2-40B4-BE49-F238E27FC236}">
                <a16:creationId xmlns:a16="http://schemas.microsoft.com/office/drawing/2014/main" id="{C695912D-385F-40CC-92F0-F5EFE862C87D}"/>
              </a:ext>
            </a:extLst>
          </p:cNvPr>
          <p:cNvSpPr/>
          <p:nvPr/>
        </p:nvSpPr>
        <p:spPr>
          <a:xfrm>
            <a:off x="2108397" y="2428525"/>
            <a:ext cx="401638" cy="384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5" name="TextBox 64">
            <a:extLst>
              <a:ext uri="{FF2B5EF4-FFF2-40B4-BE49-F238E27FC236}">
                <a16:creationId xmlns:a16="http://schemas.microsoft.com/office/drawing/2014/main" id="{86BCB2A8-381B-4685-8FB5-4C2E7AEB522F}"/>
              </a:ext>
            </a:extLst>
          </p:cNvPr>
          <p:cNvSpPr txBox="1"/>
          <p:nvPr/>
        </p:nvSpPr>
        <p:spPr>
          <a:xfrm>
            <a:off x="2154793" y="2297234"/>
            <a:ext cx="522930" cy="584775"/>
          </a:xfrm>
          <a:prstGeom prst="rect">
            <a:avLst/>
          </a:prstGeom>
          <a:noFill/>
        </p:spPr>
        <p:txBody>
          <a:bodyPr wrap="square" rtlCol="0">
            <a:spAutoFit/>
          </a:bodyPr>
          <a:lstStyle/>
          <a:p>
            <a:r>
              <a:rPr lang="en-US" sz="3200" b="1" dirty="0">
                <a:solidFill>
                  <a:srgbClr val="FF0000"/>
                </a:solidFill>
              </a:rPr>
              <a:t>-</a:t>
            </a:r>
          </a:p>
        </p:txBody>
      </p:sp>
      <p:sp>
        <p:nvSpPr>
          <p:cNvPr id="10" name="TextBox 9">
            <a:extLst>
              <a:ext uri="{FF2B5EF4-FFF2-40B4-BE49-F238E27FC236}">
                <a16:creationId xmlns:a16="http://schemas.microsoft.com/office/drawing/2014/main" id="{D63A9E90-0BE7-4636-A49F-39C9B16544B0}"/>
              </a:ext>
            </a:extLst>
          </p:cNvPr>
          <p:cNvSpPr txBox="1"/>
          <p:nvPr/>
        </p:nvSpPr>
        <p:spPr>
          <a:xfrm>
            <a:off x="2151455" y="1199851"/>
            <a:ext cx="717159"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Na</a:t>
            </a:r>
            <a:r>
              <a:rPr lang="en-US" baseline="30000" dirty="0">
                <a:solidFill>
                  <a:srgbClr val="FF0000"/>
                </a:solidFill>
                <a:latin typeface="Times New Roman" panose="02020603050405020304" pitchFamily="18" charset="0"/>
                <a:cs typeface="Times New Roman" panose="02020603050405020304" pitchFamily="18" charset="0"/>
              </a:rPr>
              <a:t>+1</a:t>
            </a:r>
          </a:p>
        </p:txBody>
      </p:sp>
      <p:sp>
        <p:nvSpPr>
          <p:cNvPr id="67" name="TextBox 66">
            <a:extLst>
              <a:ext uri="{FF2B5EF4-FFF2-40B4-BE49-F238E27FC236}">
                <a16:creationId xmlns:a16="http://schemas.microsoft.com/office/drawing/2014/main" id="{14CB63A2-1AAA-4095-B81E-63FF7074BD9B}"/>
              </a:ext>
            </a:extLst>
          </p:cNvPr>
          <p:cNvSpPr txBox="1"/>
          <p:nvPr/>
        </p:nvSpPr>
        <p:spPr>
          <a:xfrm>
            <a:off x="5764496" y="1168246"/>
            <a:ext cx="717159"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Cl</a:t>
            </a:r>
            <a:r>
              <a:rPr lang="en-US" baseline="30000" dirty="0">
                <a:solidFill>
                  <a:srgbClr val="FF0000"/>
                </a:solidFill>
                <a:latin typeface="Times New Roman" panose="02020603050405020304" pitchFamily="18" charset="0"/>
                <a:cs typeface="Times New Roman" panose="02020603050405020304" pitchFamily="18" charset="0"/>
              </a:rPr>
              <a:t>-1</a:t>
            </a:r>
          </a:p>
        </p:txBody>
      </p:sp>
      <p:cxnSp>
        <p:nvCxnSpPr>
          <p:cNvPr id="13" name="Straight Arrow Connector 12">
            <a:extLst>
              <a:ext uri="{FF2B5EF4-FFF2-40B4-BE49-F238E27FC236}">
                <a16:creationId xmlns:a16="http://schemas.microsoft.com/office/drawing/2014/main" id="{55A6E63F-7E2C-42A2-8D06-29F8D87F5A85}"/>
              </a:ext>
            </a:extLst>
          </p:cNvPr>
          <p:cNvCxnSpPr>
            <a:cxnSpLocks/>
          </p:cNvCxnSpPr>
          <p:nvPr/>
        </p:nvCxnSpPr>
        <p:spPr>
          <a:xfrm flipH="1">
            <a:off x="2308922" y="1495425"/>
            <a:ext cx="294" cy="921972"/>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5CE774AC-82D7-43C1-9878-D33C79384E9B}"/>
              </a:ext>
            </a:extLst>
          </p:cNvPr>
          <p:cNvCxnSpPr>
            <a:cxnSpLocks/>
          </p:cNvCxnSpPr>
          <p:nvPr/>
        </p:nvCxnSpPr>
        <p:spPr>
          <a:xfrm>
            <a:off x="6120606" y="1504875"/>
            <a:ext cx="46086" cy="991063"/>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A1E40E2-95EC-427E-B410-012AFE2EFDF2}"/>
              </a:ext>
            </a:extLst>
          </p:cNvPr>
          <p:cNvCxnSpPr/>
          <p:nvPr/>
        </p:nvCxnSpPr>
        <p:spPr>
          <a:xfrm>
            <a:off x="1981200" y="2367694"/>
            <a:ext cx="621006" cy="445006"/>
          </a:xfrm>
          <a:prstGeom prst="line">
            <a:avLst/>
          </a:prstGeom>
          <a:ln w="19050"/>
        </p:spPr>
        <p:style>
          <a:lnRef idx="1">
            <a:schemeClr val="dk1"/>
          </a:lnRef>
          <a:fillRef idx="0">
            <a:schemeClr val="dk1"/>
          </a:fillRef>
          <a:effectRef idx="0">
            <a:schemeClr val="dk1"/>
          </a:effectRef>
          <a:fontRef idx="minor">
            <a:schemeClr val="tx1"/>
          </a:fontRef>
        </p:style>
      </p:cxnSp>
      <p:cxnSp>
        <p:nvCxnSpPr>
          <p:cNvPr id="75" name="Straight Connector 74">
            <a:extLst>
              <a:ext uri="{FF2B5EF4-FFF2-40B4-BE49-F238E27FC236}">
                <a16:creationId xmlns:a16="http://schemas.microsoft.com/office/drawing/2014/main" id="{0A417FDE-7CCC-4AEE-9582-BD921863D9A7}"/>
              </a:ext>
            </a:extLst>
          </p:cNvPr>
          <p:cNvCxnSpPr>
            <a:cxnSpLocks/>
          </p:cNvCxnSpPr>
          <p:nvPr/>
        </p:nvCxnSpPr>
        <p:spPr>
          <a:xfrm flipV="1">
            <a:off x="2183017" y="2477431"/>
            <a:ext cx="309050" cy="263589"/>
          </a:xfrm>
          <a:prstGeom prst="line">
            <a:avLst/>
          </a:prstGeom>
          <a:ln w="19050"/>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id="{0F9C6DDF-705A-4D30-B595-DC9318DAECC1}"/>
              </a:ext>
            </a:extLst>
          </p:cNvPr>
          <p:cNvCxnSpPr>
            <a:cxnSpLocks/>
          </p:cNvCxnSpPr>
          <p:nvPr/>
        </p:nvCxnSpPr>
        <p:spPr>
          <a:xfrm flipV="1">
            <a:off x="6106514" y="2573303"/>
            <a:ext cx="309050" cy="263589"/>
          </a:xfrm>
          <a:prstGeom prst="line">
            <a:avLst/>
          </a:prstGeom>
          <a:ln w="19050"/>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95FA0595-905A-4C6F-B167-300747876C8E}"/>
              </a:ext>
            </a:extLst>
          </p:cNvPr>
          <p:cNvCxnSpPr/>
          <p:nvPr/>
        </p:nvCxnSpPr>
        <p:spPr>
          <a:xfrm>
            <a:off x="5928628" y="2534333"/>
            <a:ext cx="621006" cy="445006"/>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97500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FFFFC1"/>
        </a:solidFill>
        <a:effectLst/>
      </p:bgPr>
    </p:bg>
    <p:spTree>
      <p:nvGrpSpPr>
        <p:cNvPr id="1" name=""/>
        <p:cNvGrpSpPr/>
        <p:nvPr/>
      </p:nvGrpSpPr>
      <p:grpSpPr>
        <a:xfrm>
          <a:off x="0" y="0"/>
          <a:ext cx="0" cy="0"/>
          <a:chOff x="0" y="0"/>
          <a:chExt cx="0" cy="0"/>
        </a:xfrm>
      </p:grpSpPr>
      <p:sp>
        <p:nvSpPr>
          <p:cNvPr id="58370" name="Title 1"/>
          <p:cNvSpPr>
            <a:spLocks noGrp="1"/>
          </p:cNvSpPr>
          <p:nvPr>
            <p:ph type="ctrTitle"/>
          </p:nvPr>
        </p:nvSpPr>
        <p:spPr>
          <a:xfrm>
            <a:off x="0" y="381000"/>
            <a:ext cx="8915400" cy="6019800"/>
          </a:xfrm>
        </p:spPr>
        <p:txBody>
          <a:bodyPr/>
          <a:lstStyle/>
          <a:p>
            <a:pPr algn="l"/>
            <a:br>
              <a:rPr lang="en-US" altLang="en-US" sz="3200" dirty="0">
                <a:latin typeface="Times New Roman" panose="02020603050405020304" pitchFamily="18" charset="0"/>
                <a:cs typeface="Times New Roman" panose="02020603050405020304" pitchFamily="18" charset="0"/>
              </a:rPr>
            </a:br>
            <a:r>
              <a:rPr lang="en-US" altLang="en-US" sz="1800" dirty="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OB: redox class #3  </a:t>
            </a:r>
            <a:r>
              <a:rPr lang="en-US" altLang="en-US" sz="2800" u="sng" dirty="0">
                <a:solidFill>
                  <a:srgbClr val="FF0000"/>
                </a:solidFill>
                <a:latin typeface="Times New Roman" panose="02020603050405020304" pitchFamily="18" charset="0"/>
                <a:cs typeface="Times New Roman" panose="02020603050405020304" pitchFamily="18" charset="0"/>
              </a:rPr>
              <a:t>Lots</a:t>
            </a:r>
            <a:r>
              <a:rPr lang="en-US" altLang="en-US" sz="2800" dirty="0">
                <a:latin typeface="Times New Roman" panose="02020603050405020304" pitchFamily="18" charset="0"/>
                <a:cs typeface="Times New Roman" panose="02020603050405020304" pitchFamily="18" charset="0"/>
              </a:rPr>
              <a:t> more practice with voltaic cells</a:t>
            </a:r>
            <a:br>
              <a:rPr lang="en-US" altLang="en-US" sz="2800" dirty="0">
                <a:latin typeface="Times New Roman" panose="02020603050405020304" pitchFamily="18" charset="0"/>
                <a:cs typeface="Times New Roman" panose="02020603050405020304" pitchFamily="18" charset="0"/>
              </a:rPr>
            </a:br>
            <a:br>
              <a:rPr lang="en-US" altLang="en-US" sz="1800" dirty="0">
                <a:latin typeface="Times New Roman" panose="02020603050405020304" pitchFamily="18" charset="0"/>
                <a:cs typeface="Times New Roman" panose="02020603050405020304" pitchFamily="18" charset="0"/>
              </a:rPr>
            </a:br>
            <a:r>
              <a:rPr lang="en-US" altLang="en-US" sz="3600" b="1" dirty="0">
                <a:solidFill>
                  <a:srgbClr val="3333CC"/>
                </a:solidFill>
                <a:latin typeface="Times New Roman" panose="02020603050405020304" pitchFamily="18" charset="0"/>
                <a:cs typeface="Times New Roman" panose="02020603050405020304" pitchFamily="18" charset="0"/>
              </a:rPr>
              <a:t>48.</a:t>
            </a:r>
            <a:r>
              <a:rPr lang="en-US" altLang="en-US" sz="1800" b="1" dirty="0">
                <a:solidFill>
                  <a:srgbClr val="3333CC"/>
                </a:solidFill>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Label this voltaic cell diagram completely.   </a:t>
            </a:r>
            <a:br>
              <a:rPr lang="en-US" altLang="en-US" sz="1800" dirty="0">
                <a:latin typeface="Times New Roman" panose="02020603050405020304" pitchFamily="18" charset="0"/>
                <a:cs typeface="Times New Roman" panose="02020603050405020304" pitchFamily="18" charset="0"/>
              </a:rPr>
            </a:br>
            <a:r>
              <a:rPr lang="en-US" altLang="en-US" sz="1800" dirty="0">
                <a:latin typeface="Times New Roman" panose="02020603050405020304" pitchFamily="18" charset="0"/>
                <a:cs typeface="Times New Roman" panose="02020603050405020304" pitchFamily="18" charset="0"/>
              </a:rPr>
              <a:t>             Write both half reactions, then the net ionic equation.</a:t>
            </a:r>
            <a:br>
              <a:rPr lang="en-US" altLang="en-US" sz="1800" dirty="0">
                <a:latin typeface="Times New Roman" panose="02020603050405020304" pitchFamily="18" charset="0"/>
                <a:cs typeface="Times New Roman" panose="02020603050405020304" pitchFamily="18" charset="0"/>
              </a:rPr>
            </a:br>
            <a:br>
              <a:rPr lang="en-US" altLang="en-US" sz="1800" dirty="0">
                <a:latin typeface="Times New Roman" panose="02020603050405020304" pitchFamily="18" charset="0"/>
                <a:cs typeface="Times New Roman" panose="02020603050405020304" pitchFamily="18" charset="0"/>
              </a:rPr>
            </a:br>
            <a:br>
              <a:rPr lang="en-US" altLang="en-US" sz="1800" dirty="0">
                <a:latin typeface="Times New Roman" panose="02020603050405020304" pitchFamily="18" charset="0"/>
                <a:cs typeface="Times New Roman" panose="02020603050405020304" pitchFamily="18" charset="0"/>
              </a:rPr>
            </a:br>
            <a:r>
              <a:rPr lang="en-US" altLang="en-US" sz="2000" dirty="0">
                <a:latin typeface="Times New Roman" panose="02020603050405020304" pitchFamily="18" charset="0"/>
                <a:cs typeface="Times New Roman" panose="02020603050405020304" pitchFamily="18" charset="0"/>
              </a:rPr>
              <a:t>½Oxidation:  ____________________________________________</a:t>
            </a:r>
            <a:br>
              <a:rPr lang="en-US" altLang="en-US" sz="2000" dirty="0">
                <a:latin typeface="Times New Roman" panose="02020603050405020304" pitchFamily="18" charset="0"/>
                <a:cs typeface="Times New Roman" panose="02020603050405020304" pitchFamily="18" charset="0"/>
              </a:rPr>
            </a:br>
            <a:br>
              <a:rPr lang="en-US" altLang="en-US" sz="2000" dirty="0">
                <a:latin typeface="Times New Roman" panose="02020603050405020304" pitchFamily="18" charset="0"/>
                <a:cs typeface="Times New Roman" panose="02020603050405020304" pitchFamily="18" charset="0"/>
              </a:rPr>
            </a:br>
            <a:br>
              <a:rPr lang="en-US" altLang="en-US" sz="2000" dirty="0">
                <a:latin typeface="Times New Roman" panose="02020603050405020304" pitchFamily="18" charset="0"/>
                <a:cs typeface="Times New Roman" panose="02020603050405020304" pitchFamily="18" charset="0"/>
              </a:rPr>
            </a:br>
            <a:r>
              <a:rPr lang="en-US" altLang="en-US" sz="2000" dirty="0">
                <a:latin typeface="Times New Roman" panose="02020603050405020304" pitchFamily="18" charset="0"/>
                <a:cs typeface="Times New Roman" panose="02020603050405020304" pitchFamily="18" charset="0"/>
              </a:rPr>
              <a:t>½Reduction: ________________________________________________</a:t>
            </a:r>
            <a:br>
              <a:rPr lang="en-US" altLang="en-US" sz="2000" dirty="0">
                <a:latin typeface="Times New Roman" panose="02020603050405020304" pitchFamily="18" charset="0"/>
                <a:cs typeface="Times New Roman" panose="02020603050405020304" pitchFamily="18" charset="0"/>
              </a:rPr>
            </a:br>
            <a:br>
              <a:rPr lang="en-US" altLang="en-US" sz="2000" dirty="0">
                <a:latin typeface="Times New Roman" panose="02020603050405020304" pitchFamily="18" charset="0"/>
                <a:cs typeface="Times New Roman" panose="02020603050405020304" pitchFamily="18" charset="0"/>
              </a:rPr>
            </a:br>
            <a:br>
              <a:rPr lang="en-US" altLang="en-US" sz="2000" dirty="0">
                <a:latin typeface="Times New Roman" panose="02020603050405020304" pitchFamily="18" charset="0"/>
                <a:cs typeface="Times New Roman" panose="02020603050405020304" pitchFamily="18" charset="0"/>
              </a:rPr>
            </a:br>
            <a:r>
              <a:rPr lang="en-US" altLang="en-US" sz="2000" dirty="0">
                <a:latin typeface="Times New Roman" panose="02020603050405020304" pitchFamily="18" charset="0"/>
                <a:cs typeface="Times New Roman" panose="02020603050405020304" pitchFamily="18" charset="0"/>
              </a:rPr>
              <a:t>Net Ionic Equation:  __________________________________________</a:t>
            </a:r>
            <a:br>
              <a:rPr lang="en-US" altLang="en-US" sz="2000" dirty="0">
                <a:latin typeface="Times New Roman" panose="02020603050405020304" pitchFamily="18" charset="0"/>
                <a:cs typeface="Times New Roman" panose="02020603050405020304" pitchFamily="18" charset="0"/>
              </a:rPr>
            </a:br>
            <a:br>
              <a:rPr lang="en-US" altLang="en-US" sz="2000" dirty="0">
                <a:latin typeface="Times New Roman" panose="02020603050405020304" pitchFamily="18" charset="0"/>
                <a:cs typeface="Times New Roman" panose="02020603050405020304" pitchFamily="18" charset="0"/>
              </a:rPr>
            </a:br>
            <a:br>
              <a:rPr lang="en-US" altLang="en-US" sz="1800" dirty="0">
                <a:latin typeface="Times New Roman" panose="02020603050405020304" pitchFamily="18" charset="0"/>
                <a:cs typeface="Times New Roman" panose="02020603050405020304" pitchFamily="18" charset="0"/>
              </a:rPr>
            </a:br>
            <a:r>
              <a:rPr lang="en-US" altLang="en-US" sz="1800" dirty="0">
                <a:latin typeface="Times New Roman" panose="02020603050405020304" pitchFamily="18" charset="0"/>
                <a:cs typeface="Times New Roman" panose="02020603050405020304" pitchFamily="18" charset="0"/>
              </a:rPr>
              <a:t>State the 3 specific reasons that </a:t>
            </a:r>
            <a:r>
              <a:rPr lang="en-US" altLang="en-US" sz="1800" u="sng" dirty="0">
                <a:solidFill>
                  <a:srgbClr val="FF0000"/>
                </a:solidFill>
                <a:latin typeface="Times New Roman" panose="02020603050405020304" pitchFamily="18" charset="0"/>
                <a:cs typeface="Times New Roman" panose="02020603050405020304" pitchFamily="18" charset="0"/>
              </a:rPr>
              <a:t>THIS voltaic cell </a:t>
            </a:r>
            <a:r>
              <a:rPr lang="en-US" altLang="en-US" sz="1800" dirty="0">
                <a:latin typeface="Times New Roman" panose="02020603050405020304" pitchFamily="18" charset="0"/>
                <a:cs typeface="Times New Roman" panose="02020603050405020304" pitchFamily="18" charset="0"/>
              </a:rPr>
              <a:t> will die.</a:t>
            </a:r>
            <a:br>
              <a:rPr lang="en-US" altLang="en-US" sz="1800" dirty="0">
                <a:latin typeface="Times New Roman" panose="02020603050405020304" pitchFamily="18" charset="0"/>
                <a:cs typeface="Times New Roman" panose="02020603050405020304" pitchFamily="18" charset="0"/>
              </a:rPr>
            </a:br>
            <a:br>
              <a:rPr lang="en-US" altLang="en-US" sz="1800" dirty="0">
                <a:latin typeface="Times New Roman" panose="02020603050405020304" pitchFamily="18" charset="0"/>
                <a:cs typeface="Times New Roman" panose="02020603050405020304" pitchFamily="18" charset="0"/>
              </a:rPr>
            </a:br>
            <a:br>
              <a:rPr lang="en-US" altLang="en-US" sz="1800" dirty="0">
                <a:latin typeface="Times New Roman" panose="02020603050405020304" pitchFamily="18" charset="0"/>
                <a:cs typeface="Times New Roman" panose="02020603050405020304" pitchFamily="18" charset="0"/>
              </a:rPr>
            </a:br>
            <a:br>
              <a:rPr lang="en-US" altLang="en-US" sz="1800" b="1" dirty="0">
                <a:latin typeface="Tahoma" pitchFamily="34" charset="0"/>
                <a:cs typeface="Tahoma" pitchFamily="34" charset="0"/>
              </a:rPr>
            </a:br>
            <a:endParaRPr lang="en-US" altLang="en-US" sz="1800" b="1" dirty="0">
              <a:latin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2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2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2169</TotalTime>
  <Words>8192</Words>
  <Application>Microsoft Office PowerPoint</Application>
  <PresentationFormat>On-screen Show (4:3)</PresentationFormat>
  <Paragraphs>1312</Paragraphs>
  <Slides>132</Slides>
  <Notes>4</Notes>
  <HiddenSlides>0</HiddenSlides>
  <MMClips>0</MMClips>
  <ScaleCrop>false</ScaleCrop>
  <HeadingPairs>
    <vt:vector size="6" baseType="variant">
      <vt:variant>
        <vt:lpstr>Fonts Used</vt:lpstr>
      </vt:variant>
      <vt:variant>
        <vt:i4>12</vt:i4>
      </vt:variant>
      <vt:variant>
        <vt:lpstr>Theme</vt:lpstr>
      </vt:variant>
      <vt:variant>
        <vt:i4>17</vt:i4>
      </vt:variant>
      <vt:variant>
        <vt:lpstr>Slide Titles</vt:lpstr>
      </vt:variant>
      <vt:variant>
        <vt:i4>132</vt:i4>
      </vt:variant>
    </vt:vector>
  </HeadingPairs>
  <TitlesOfParts>
    <vt:vector size="161" baseType="lpstr">
      <vt:lpstr>Arial</vt:lpstr>
      <vt:lpstr>Bell MT</vt:lpstr>
      <vt:lpstr>BRADDON</vt:lpstr>
      <vt:lpstr>Calibri</vt:lpstr>
      <vt:lpstr>Century</vt:lpstr>
      <vt:lpstr>Comic Sans MS</vt:lpstr>
      <vt:lpstr>Garamond</vt:lpstr>
      <vt:lpstr>Lucida Console</vt:lpstr>
      <vt:lpstr>Monotype Corsiva</vt:lpstr>
      <vt:lpstr>Tahoma</vt:lpstr>
      <vt:lpstr>Times New Roman</vt:lpstr>
      <vt:lpstr>Verdana</vt: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11_Office Theme</vt:lpstr>
      <vt:lpstr>16_Office Theme</vt:lpstr>
      <vt:lpstr>21_Office Theme</vt:lpstr>
      <vt:lpstr>22_Office Theme</vt:lpstr>
      <vt:lpstr>23_Office Theme</vt:lpstr>
      <vt:lpstr>24_Office Theme</vt:lpstr>
      <vt:lpstr>27_Office Theme</vt:lpstr>
      <vt:lpstr>Redox Class #1:  oxidation + reduction reactions made fun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Redox Class #2         assigning oxidation numbers plus        how batteries (voltaic cells)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OB: redox class #3  Lots more practice with voltaic cells  48.  Label this voltaic cell diagram completely.                 Write both half reactions, then the net ionic equation.   ½Oxidation:  ____________________________________________   ½Reduction: ________________________________________________   Net Ionic Equation:  __________________________________________   State the 3 specific reasons that THIS voltaic cell  will die.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 Redox Class #4 Voltaic vs. Electrolytic cells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Redox Class #5</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Vestal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Redox:  oxidation and reduction reactions made fun</dc:title>
  <dc:creator>Info Tech</dc:creator>
  <cp:lastModifiedBy>Charlie</cp:lastModifiedBy>
  <cp:revision>216</cp:revision>
  <dcterms:created xsi:type="dcterms:W3CDTF">2011-05-11T17:38:24Z</dcterms:created>
  <dcterms:modified xsi:type="dcterms:W3CDTF">2020-06-01T03:02:54Z</dcterms:modified>
</cp:coreProperties>
</file>