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Lst>
  <p:sldIdLst>
    <p:sldId id="331" r:id="rId5"/>
    <p:sldId id="325" r:id="rId6"/>
    <p:sldId id="372" r:id="rId7"/>
    <p:sldId id="332" r:id="rId8"/>
    <p:sldId id="333" r:id="rId9"/>
    <p:sldId id="373" r:id="rId10"/>
    <p:sldId id="257" r:id="rId11"/>
    <p:sldId id="356" r:id="rId12"/>
    <p:sldId id="375" r:id="rId13"/>
    <p:sldId id="334" r:id="rId14"/>
    <p:sldId id="376" r:id="rId15"/>
    <p:sldId id="335" r:id="rId16"/>
    <p:sldId id="379" r:id="rId17"/>
    <p:sldId id="380" r:id="rId18"/>
    <p:sldId id="330" r:id="rId19"/>
    <p:sldId id="377" r:id="rId20"/>
    <p:sldId id="265" r:id="rId21"/>
    <p:sldId id="266" r:id="rId22"/>
    <p:sldId id="263" r:id="rId23"/>
    <p:sldId id="394" r:id="rId24"/>
    <p:sldId id="264" r:id="rId25"/>
    <p:sldId id="275" r:id="rId26"/>
    <p:sldId id="276" r:id="rId27"/>
    <p:sldId id="360" r:id="rId28"/>
    <p:sldId id="361" r:id="rId29"/>
    <p:sldId id="270" r:id="rId30"/>
    <p:sldId id="299" r:id="rId31"/>
    <p:sldId id="362" r:id="rId32"/>
    <p:sldId id="381" r:id="rId33"/>
    <p:sldId id="363" r:id="rId34"/>
    <p:sldId id="365" r:id="rId35"/>
    <p:sldId id="277" r:id="rId36"/>
    <p:sldId id="278" r:id="rId37"/>
    <p:sldId id="279" r:id="rId38"/>
    <p:sldId id="280" r:id="rId39"/>
    <p:sldId id="281" r:id="rId40"/>
    <p:sldId id="282" r:id="rId41"/>
    <p:sldId id="283" r:id="rId42"/>
    <p:sldId id="284" r:id="rId43"/>
    <p:sldId id="300" r:id="rId44"/>
    <p:sldId id="285" r:id="rId45"/>
    <p:sldId id="286" r:id="rId46"/>
    <p:sldId id="366" r:id="rId47"/>
    <p:sldId id="382" r:id="rId48"/>
    <p:sldId id="287" r:id="rId49"/>
    <p:sldId id="288" r:id="rId50"/>
    <p:sldId id="289" r:id="rId51"/>
    <p:sldId id="393" r:id="rId52"/>
    <p:sldId id="290" r:id="rId53"/>
    <p:sldId id="383" r:id="rId54"/>
    <p:sldId id="384" r:id="rId55"/>
    <p:sldId id="385" r:id="rId56"/>
    <p:sldId id="291" r:id="rId57"/>
    <p:sldId id="292" r:id="rId58"/>
    <p:sldId id="387" r:id="rId59"/>
    <p:sldId id="388" r:id="rId60"/>
    <p:sldId id="389" r:id="rId61"/>
    <p:sldId id="294" r:id="rId62"/>
    <p:sldId id="295" r:id="rId63"/>
    <p:sldId id="296" r:id="rId64"/>
    <p:sldId id="367" r:id="rId65"/>
    <p:sldId id="297" r:id="rId66"/>
    <p:sldId id="298" r:id="rId67"/>
    <p:sldId id="302" r:id="rId68"/>
    <p:sldId id="303" r:id="rId69"/>
    <p:sldId id="314" r:id="rId70"/>
    <p:sldId id="390" r:id="rId71"/>
    <p:sldId id="391" r:id="rId72"/>
    <p:sldId id="340" r:id="rId73"/>
    <p:sldId id="368" r:id="rId74"/>
    <p:sldId id="341" r:id="rId75"/>
    <p:sldId id="345" r:id="rId76"/>
    <p:sldId id="347" r:id="rId77"/>
    <p:sldId id="353" r:id="rId78"/>
    <p:sldId id="369" r:id="rId79"/>
    <p:sldId id="392"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4A7EBB"/>
    <a:srgbClr val="E5FFFF"/>
    <a:srgbClr val="FFFFCC"/>
    <a:srgbClr val="CCFFCC"/>
    <a:srgbClr val="006600"/>
    <a:srgbClr val="FFFF99"/>
    <a:srgbClr val="000099"/>
    <a:srgbClr val="F7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3" autoAdjust="0"/>
    <p:restoredTop sz="95226" autoAdjust="0"/>
  </p:normalViewPr>
  <p:slideViewPr>
    <p:cSldViewPr>
      <p:cViewPr varScale="1">
        <p:scale>
          <a:sx n="82" d="100"/>
          <a:sy n="82" d="100"/>
        </p:scale>
        <p:origin x="130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2DFC43-0B28-4C40-B8F4-72C8EA64CCA3}" type="datetimeFigureOut">
              <a:rPr lang="en-US" smtClean="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D9020-F6DF-4DF4-B089-5A617F95056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DFC43-0B28-4C40-B8F4-72C8EA64CCA3}" type="datetimeFigureOut">
              <a:rPr lang="en-US" smtClean="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D9020-F6DF-4DF4-B089-5A617F95056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DFC43-0B28-4C40-B8F4-72C8EA64CCA3}" type="datetimeFigureOut">
              <a:rPr lang="en-US" smtClean="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D9020-F6DF-4DF4-B089-5A617F95056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975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947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05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558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022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128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454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41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DFC43-0B28-4C40-B8F4-72C8EA64CCA3}" type="datetimeFigureOut">
              <a:rPr lang="en-US" smtClean="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D9020-F6DF-4DF4-B089-5A617F95056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252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110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909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796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541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250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676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248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825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49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2DFC43-0B28-4C40-B8F4-72C8EA64CCA3}" type="datetimeFigureOut">
              <a:rPr lang="en-US" smtClean="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D9020-F6DF-4DF4-B089-5A617F95056D}"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582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865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635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44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B1F9422-F031-4087-8AC2-1B0953783871}" type="datetimeFigureOut">
              <a:rPr lang="en-US"/>
              <a:pPr>
                <a:defRPr/>
              </a:pPr>
              <a:t>5/1/2024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431D48FC-8730-4F14-AE4F-133AE48E477A}" type="slidenum">
              <a:rPr lang="en-US" altLang="en-US"/>
              <a:pPr>
                <a:defRPr/>
              </a:pPr>
              <a:t>‹#›</a:t>
            </a:fld>
            <a:endParaRPr lang="en-US" altLang="en-US"/>
          </a:p>
        </p:txBody>
      </p:sp>
    </p:spTree>
    <p:extLst>
      <p:ext uri="{BB962C8B-B14F-4D97-AF65-F5344CB8AC3E}">
        <p14:creationId xmlns:p14="http://schemas.microsoft.com/office/powerpoint/2010/main" val="392982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570FAEA-38F1-4F91-98DC-2CF2840D023B}" type="datetimeFigureOut">
              <a:rPr lang="en-US"/>
              <a:pPr>
                <a:defRPr/>
              </a:pPr>
              <a:t>5/1/2024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A14B9A70-1668-41C1-9F80-6B149A055298}" type="slidenum">
              <a:rPr lang="en-US" altLang="en-US"/>
              <a:pPr>
                <a:defRPr/>
              </a:pPr>
              <a:t>‹#›</a:t>
            </a:fld>
            <a:endParaRPr lang="en-US" altLang="en-US"/>
          </a:p>
        </p:txBody>
      </p:sp>
    </p:spTree>
    <p:extLst>
      <p:ext uri="{BB962C8B-B14F-4D97-AF65-F5344CB8AC3E}">
        <p14:creationId xmlns:p14="http://schemas.microsoft.com/office/powerpoint/2010/main" val="2759355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75D6E43-8595-4387-8497-990AB654DB9C}" type="datetimeFigureOut">
              <a:rPr lang="en-US"/>
              <a:pPr>
                <a:defRPr/>
              </a:pPr>
              <a:t>5/1/2024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081F8F44-BA52-4A3C-9F61-92C1A0E1896B}" type="slidenum">
              <a:rPr lang="en-US" altLang="en-US"/>
              <a:pPr>
                <a:defRPr/>
              </a:pPr>
              <a:t>‹#›</a:t>
            </a:fld>
            <a:endParaRPr lang="en-US" altLang="en-US"/>
          </a:p>
        </p:txBody>
      </p:sp>
    </p:spTree>
    <p:extLst>
      <p:ext uri="{BB962C8B-B14F-4D97-AF65-F5344CB8AC3E}">
        <p14:creationId xmlns:p14="http://schemas.microsoft.com/office/powerpoint/2010/main" val="384231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EC081DC-32AE-4C0E-BA71-8C4B7929948A}" type="datetimeFigureOut">
              <a:rPr lang="en-US"/>
              <a:pPr>
                <a:defRPr/>
              </a:pPr>
              <a:t>5/1/2024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5634394C-B011-4DED-A24B-2C648854FC59}" type="slidenum">
              <a:rPr lang="en-US" altLang="en-US"/>
              <a:pPr>
                <a:defRPr/>
              </a:pPr>
              <a:t>‹#›</a:t>
            </a:fld>
            <a:endParaRPr lang="en-US" altLang="en-US"/>
          </a:p>
        </p:txBody>
      </p:sp>
    </p:spTree>
    <p:extLst>
      <p:ext uri="{BB962C8B-B14F-4D97-AF65-F5344CB8AC3E}">
        <p14:creationId xmlns:p14="http://schemas.microsoft.com/office/powerpoint/2010/main" val="590743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A0AC717-BCDF-4D11-9112-10FF2C3144CA}" type="datetimeFigureOut">
              <a:rPr lang="en-US"/>
              <a:pPr>
                <a:defRPr/>
              </a:pPr>
              <a:t>5/1/2024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E35FCB30-BC9F-46DE-B65D-FD9BA4BE5C29}" type="slidenum">
              <a:rPr lang="en-US" altLang="en-US"/>
              <a:pPr>
                <a:defRPr/>
              </a:pPr>
              <a:t>‹#›</a:t>
            </a:fld>
            <a:endParaRPr lang="en-US" altLang="en-US"/>
          </a:p>
        </p:txBody>
      </p:sp>
    </p:spTree>
    <p:extLst>
      <p:ext uri="{BB962C8B-B14F-4D97-AF65-F5344CB8AC3E}">
        <p14:creationId xmlns:p14="http://schemas.microsoft.com/office/powerpoint/2010/main" val="1041597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243868F-4E2B-4E18-8CA0-A97EAAE96C00}" type="datetimeFigureOut">
              <a:rPr lang="en-US"/>
              <a:pPr>
                <a:defRPr/>
              </a:pPr>
              <a:t>5/1/2024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1CF29F39-209A-41F6-9236-6145CD220DC9}" type="slidenum">
              <a:rPr lang="en-US" altLang="en-US"/>
              <a:pPr>
                <a:defRPr/>
              </a:pPr>
              <a:t>‹#›</a:t>
            </a:fld>
            <a:endParaRPr lang="en-US" altLang="en-US"/>
          </a:p>
        </p:txBody>
      </p:sp>
    </p:spTree>
    <p:extLst>
      <p:ext uri="{BB962C8B-B14F-4D97-AF65-F5344CB8AC3E}">
        <p14:creationId xmlns:p14="http://schemas.microsoft.com/office/powerpoint/2010/main" val="168325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2DFC43-0B28-4C40-B8F4-72C8EA64CCA3}" type="datetimeFigureOut">
              <a:rPr lang="en-US" smtClean="0"/>
              <a:pPr/>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D9020-F6DF-4DF4-B089-5A617F95056D}"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045CEC1-4764-48FB-8280-DA4B2A3A17DF}" type="datetimeFigureOut">
              <a:rPr lang="en-US"/>
              <a:pPr>
                <a:defRPr/>
              </a:pPr>
              <a:t>5/1/2024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452E685E-A4A5-48B5-8AC7-82D4EFFE32FD}" type="slidenum">
              <a:rPr lang="en-US" altLang="en-US"/>
              <a:pPr>
                <a:defRPr/>
              </a:pPr>
              <a:t>‹#›</a:t>
            </a:fld>
            <a:endParaRPr lang="en-US" altLang="en-US"/>
          </a:p>
        </p:txBody>
      </p:sp>
    </p:spTree>
    <p:extLst>
      <p:ext uri="{BB962C8B-B14F-4D97-AF65-F5344CB8AC3E}">
        <p14:creationId xmlns:p14="http://schemas.microsoft.com/office/powerpoint/2010/main" val="572565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383BEC7-4630-472D-A9FA-835B5260B623}" type="datetimeFigureOut">
              <a:rPr lang="en-US"/>
              <a:pPr>
                <a:defRPr/>
              </a:pPr>
              <a:t>5/1/2024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01D13572-34E4-4D7E-97DD-9D28C2E93C72}" type="slidenum">
              <a:rPr lang="en-US" altLang="en-US"/>
              <a:pPr>
                <a:defRPr/>
              </a:pPr>
              <a:t>‹#›</a:t>
            </a:fld>
            <a:endParaRPr lang="en-US" altLang="en-US"/>
          </a:p>
        </p:txBody>
      </p:sp>
    </p:spTree>
    <p:extLst>
      <p:ext uri="{BB962C8B-B14F-4D97-AF65-F5344CB8AC3E}">
        <p14:creationId xmlns:p14="http://schemas.microsoft.com/office/powerpoint/2010/main" val="4150042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06696E5-DB91-41BE-8FF8-ED39DDE9A02A}" type="datetimeFigureOut">
              <a:rPr lang="en-US"/>
              <a:pPr>
                <a:defRPr/>
              </a:pPr>
              <a:t>5/1/2024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DC0E44AE-15DC-42B4-9E1A-E3E7EEE83817}" type="slidenum">
              <a:rPr lang="en-US" altLang="en-US"/>
              <a:pPr>
                <a:defRPr/>
              </a:pPr>
              <a:t>‹#›</a:t>
            </a:fld>
            <a:endParaRPr lang="en-US" altLang="en-US"/>
          </a:p>
        </p:txBody>
      </p:sp>
    </p:spTree>
    <p:extLst>
      <p:ext uri="{BB962C8B-B14F-4D97-AF65-F5344CB8AC3E}">
        <p14:creationId xmlns:p14="http://schemas.microsoft.com/office/powerpoint/2010/main" val="3645665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9D90D5A-128D-4931-AA52-0EBDDCEE3820}" type="datetimeFigureOut">
              <a:rPr lang="en-US"/>
              <a:pPr>
                <a:defRPr/>
              </a:pPr>
              <a:t>5/1/2024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82BD3E2B-53C7-4A03-9E2F-E2DAE494502A}" type="slidenum">
              <a:rPr lang="en-US" altLang="en-US"/>
              <a:pPr>
                <a:defRPr/>
              </a:pPr>
              <a:t>‹#›</a:t>
            </a:fld>
            <a:endParaRPr lang="en-US" altLang="en-US"/>
          </a:p>
        </p:txBody>
      </p:sp>
    </p:spTree>
    <p:extLst>
      <p:ext uri="{BB962C8B-B14F-4D97-AF65-F5344CB8AC3E}">
        <p14:creationId xmlns:p14="http://schemas.microsoft.com/office/powerpoint/2010/main" val="1311955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0D32E4D-C570-4400-B993-FE9C89FA372F}" type="datetimeFigureOut">
              <a:rPr lang="en-US"/>
              <a:pPr>
                <a:defRPr/>
              </a:pPr>
              <a:t>5/1/2024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16639B43-3512-4B7A-ACB8-98B6B184B073}" type="slidenum">
              <a:rPr lang="en-US" altLang="en-US"/>
              <a:pPr>
                <a:defRPr/>
              </a:pPr>
              <a:t>‹#›</a:t>
            </a:fld>
            <a:endParaRPr lang="en-US" altLang="en-US"/>
          </a:p>
        </p:txBody>
      </p:sp>
    </p:spTree>
    <p:extLst>
      <p:ext uri="{BB962C8B-B14F-4D97-AF65-F5344CB8AC3E}">
        <p14:creationId xmlns:p14="http://schemas.microsoft.com/office/powerpoint/2010/main" val="308048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2DFC43-0B28-4C40-B8F4-72C8EA64CCA3}" type="datetimeFigureOut">
              <a:rPr lang="en-US" smtClean="0"/>
              <a:pPr/>
              <a:t>5/1/2024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D9020-F6DF-4DF4-B089-5A617F95056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2DFC43-0B28-4C40-B8F4-72C8EA64CCA3}" type="datetimeFigureOut">
              <a:rPr lang="en-US" smtClean="0"/>
              <a:pPr/>
              <a:t>5/1/2024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D9020-F6DF-4DF4-B089-5A617F95056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DFC43-0B28-4C40-B8F4-72C8EA64CCA3}" type="datetimeFigureOut">
              <a:rPr lang="en-US" smtClean="0"/>
              <a:pPr/>
              <a:t>5/1/2024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0D9020-F6DF-4DF4-B089-5A617F95056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2DFC43-0B28-4C40-B8F4-72C8EA64CCA3}" type="datetimeFigureOut">
              <a:rPr lang="en-US" smtClean="0"/>
              <a:pPr/>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D9020-F6DF-4DF4-B089-5A617F95056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2DFC43-0B28-4C40-B8F4-72C8EA64CCA3}" type="datetimeFigureOut">
              <a:rPr lang="en-US" smtClean="0"/>
              <a:pPr/>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D9020-F6DF-4DF4-B089-5A617F95056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DFC43-0B28-4C40-B8F4-72C8EA64CCA3}" type="datetimeFigureOut">
              <a:rPr lang="en-US" smtClean="0"/>
              <a:pPr/>
              <a:t>5/1/2024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D9020-F6DF-4DF4-B089-5A617F95056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512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499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B238A0D1-5ECF-49CB-8777-7055B0CEFEAD}" type="datetimeFigureOut">
              <a:rPr lang="en-US"/>
              <a:pPr>
                <a:defRPr/>
              </a:pPr>
              <a:t>5/1/2024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A96FACF3-3207-4BF4-BEEC-23E8744B324F}"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560506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0.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TextBox 1"/>
          <p:cNvSpPr txBox="1">
            <a:spLocks noChangeArrowheads="1"/>
          </p:cNvSpPr>
          <p:nvPr/>
        </p:nvSpPr>
        <p:spPr bwMode="auto">
          <a:xfrm>
            <a:off x="0" y="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8000" dirty="0">
                <a:solidFill>
                  <a:prstClr val="black"/>
                </a:solidFill>
                <a:latin typeface="Arial" panose="020B0604020202020204" pitchFamily="34" charset="0"/>
              </a:rPr>
              <a:t>ORGANIC ACIDS</a:t>
            </a:r>
            <a:br>
              <a:rPr lang="en-US" altLang="en-US" sz="1800" dirty="0">
                <a:solidFill>
                  <a:prstClr val="black"/>
                </a:solidFill>
                <a:latin typeface="Arial" panose="020B0604020202020204" pitchFamily="34" charset="0"/>
              </a:rPr>
            </a:br>
            <a:r>
              <a:rPr lang="en-US" altLang="en-US" sz="2400" dirty="0">
                <a:solidFill>
                  <a:prstClr val="black"/>
                </a:solidFill>
                <a:latin typeface="Times New Roman" panose="02020603050405020304" pitchFamily="18" charset="0"/>
                <a:cs typeface="Times New Roman" panose="02020603050405020304" pitchFamily="18" charset="0"/>
              </a:rPr>
              <a:t>107.  An organic acid will release </a:t>
            </a:r>
            <a:r>
              <a:rPr lang="en-US" altLang="en-US" sz="2400" b="1" dirty="0">
                <a:solidFill>
                  <a:srgbClr val="FF0000"/>
                </a:solidFill>
                <a:latin typeface="Times New Roman" panose="02020603050405020304" pitchFamily="18" charset="0"/>
                <a:cs typeface="Times New Roman" panose="02020603050405020304" pitchFamily="18" charset="0"/>
              </a:rPr>
              <a:t>H</a:t>
            </a:r>
            <a:r>
              <a:rPr lang="en-US" altLang="en-US" sz="2400" b="1" baseline="30000" dirty="0">
                <a:solidFill>
                  <a:srgbClr val="FF0000"/>
                </a:solidFill>
                <a:latin typeface="Times New Roman" panose="02020603050405020304" pitchFamily="18" charset="0"/>
                <a:cs typeface="Times New Roman" panose="02020603050405020304" pitchFamily="18" charset="0"/>
              </a:rPr>
              <a:t>+1</a:t>
            </a:r>
            <a:r>
              <a:rPr lang="en-US" altLang="en-US" sz="2400" b="1" dirty="0">
                <a:solidFill>
                  <a:srgbClr val="FF0000"/>
                </a:solidFill>
                <a:latin typeface="Times New Roman" panose="02020603050405020304" pitchFamily="18" charset="0"/>
                <a:cs typeface="Times New Roman" panose="02020603050405020304" pitchFamily="18" charset="0"/>
              </a:rPr>
              <a:t> cations  </a:t>
            </a:r>
            <a:r>
              <a:rPr lang="en-US" altLang="en-US" sz="2400" dirty="0">
                <a:solidFill>
                  <a:prstClr val="black"/>
                </a:solidFill>
                <a:latin typeface="Times New Roman" panose="02020603050405020304" pitchFamily="18" charset="0"/>
                <a:cs typeface="Times New Roman" panose="02020603050405020304" pitchFamily="18" charset="0"/>
              </a:rPr>
              <a:t>in solution, </a:t>
            </a:r>
            <a:br>
              <a:rPr lang="en-US" altLang="en-US" sz="2400" dirty="0">
                <a:solidFill>
                  <a:prstClr val="black"/>
                </a:solidFill>
                <a:latin typeface="Times New Roman" panose="02020603050405020304" pitchFamily="18" charset="0"/>
                <a:cs typeface="Times New Roman" panose="02020603050405020304" pitchFamily="18" charset="0"/>
              </a:rPr>
            </a:br>
            <a:r>
              <a:rPr lang="en-US" altLang="en-US" sz="2400" dirty="0">
                <a:solidFill>
                  <a:prstClr val="black"/>
                </a:solidFill>
                <a:latin typeface="Times New Roman" panose="02020603050405020304" pitchFamily="18" charset="0"/>
                <a:cs typeface="Times New Roman" panose="02020603050405020304" pitchFamily="18" charset="0"/>
              </a:rPr>
              <a:t>         just like Arrhenius acids.  </a:t>
            </a:r>
            <a:br>
              <a:rPr lang="en-US" altLang="en-US" sz="2400" dirty="0">
                <a:solidFill>
                  <a:prstClr val="black"/>
                </a:solidFill>
                <a:latin typeface="Times New Roman" panose="02020603050405020304" pitchFamily="18" charset="0"/>
                <a:cs typeface="Times New Roman" panose="02020603050405020304" pitchFamily="18" charset="0"/>
              </a:rPr>
            </a:br>
            <a:endParaRPr lang="en-US" altLang="en-US" sz="2400"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r>
              <a:rPr lang="en-US" altLang="en-US" sz="2400" dirty="0">
                <a:solidFill>
                  <a:prstClr val="black"/>
                </a:solidFill>
                <a:latin typeface="Times New Roman" panose="02020603050405020304" pitchFamily="18" charset="0"/>
                <a:cs typeface="Times New Roman" panose="02020603050405020304" pitchFamily="18" charset="0"/>
              </a:rPr>
              <a:t>108.  Organic acids contain the </a:t>
            </a:r>
            <a:r>
              <a:rPr lang="en-US" altLang="en-US" sz="2400" b="1" dirty="0">
                <a:solidFill>
                  <a:srgbClr val="FF0000"/>
                </a:solidFill>
                <a:latin typeface="Times New Roman" panose="02020603050405020304" pitchFamily="18" charset="0"/>
                <a:cs typeface="Times New Roman" panose="02020603050405020304" pitchFamily="18" charset="0"/>
              </a:rPr>
              <a:t>functional</a:t>
            </a:r>
            <a:r>
              <a:rPr lang="en-US" altLang="en-US" sz="2400" dirty="0">
                <a:solidFill>
                  <a:prstClr val="black"/>
                </a:solidFill>
                <a:latin typeface="Times New Roman" panose="02020603050405020304" pitchFamily="18" charset="0"/>
                <a:cs typeface="Times New Roman" panose="02020603050405020304" pitchFamily="18" charset="0"/>
              </a:rPr>
              <a:t> group called the  </a:t>
            </a:r>
            <a:br>
              <a:rPr lang="en-US" altLang="en-US" sz="2400" dirty="0">
                <a:solidFill>
                  <a:prstClr val="black"/>
                </a:solidFill>
                <a:latin typeface="Times New Roman" panose="02020603050405020304" pitchFamily="18" charset="0"/>
                <a:cs typeface="Times New Roman" panose="02020603050405020304" pitchFamily="18" charset="0"/>
              </a:rPr>
            </a:b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 COOH</a:t>
            </a:r>
            <a:r>
              <a:rPr lang="en-US" altLang="en-US" dirty="0">
                <a:solidFill>
                  <a:prstClr val="black"/>
                </a:solidFill>
                <a:latin typeface="Times New Roman" panose="02020603050405020304" pitchFamily="18" charset="0"/>
                <a:cs typeface="Times New Roman" panose="02020603050405020304" pitchFamily="18" charset="0"/>
              </a:rPr>
              <a:t> group</a:t>
            </a:r>
            <a:br>
              <a:rPr lang="en-US" altLang="en-US" dirty="0">
                <a:solidFill>
                  <a:prstClr val="black"/>
                </a:solidFill>
                <a:latin typeface="Times New Roman" panose="02020603050405020304" pitchFamily="18" charset="0"/>
                <a:cs typeface="Times New Roman" panose="02020603050405020304" pitchFamily="18" charset="0"/>
              </a:rPr>
            </a:br>
            <a:br>
              <a:rPr lang="en-US" altLang="en-US" sz="2400" dirty="0">
                <a:solidFill>
                  <a:prstClr val="black"/>
                </a:solidFill>
                <a:latin typeface="Times New Roman" panose="02020603050405020304" pitchFamily="18" charset="0"/>
                <a:cs typeface="Times New Roman" panose="02020603050405020304" pitchFamily="18" charset="0"/>
              </a:rPr>
            </a:br>
            <a:r>
              <a:rPr lang="en-US" altLang="en-US" sz="2400" dirty="0">
                <a:solidFill>
                  <a:prstClr val="black"/>
                </a:solidFill>
                <a:latin typeface="Times New Roman" panose="02020603050405020304" pitchFamily="18" charset="0"/>
                <a:cs typeface="Times New Roman" panose="02020603050405020304" pitchFamily="18" charset="0"/>
              </a:rPr>
              <a:t>109.  </a:t>
            </a:r>
            <a:r>
              <a:rPr lang="en-US" sz="2400" dirty="0">
                <a:latin typeface="Times New Roman" panose="02020603050405020304" pitchFamily="18" charset="0"/>
                <a:cs typeface="Times New Roman" panose="02020603050405020304" pitchFamily="18" charset="0"/>
              </a:rPr>
              <a:t>Draw the functional group going to the left and to the right side. </a:t>
            </a:r>
            <a:r>
              <a:rPr lang="en-US" altLang="en-US" sz="2400" dirty="0">
                <a:solidFill>
                  <a:prstClr val="black"/>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buFontTx/>
              <a:buNone/>
            </a:pPr>
            <a:r>
              <a:rPr lang="en-US" altLang="en-US" sz="2400" dirty="0">
                <a:solidFill>
                  <a:srgbClr val="FF0000"/>
                </a:solidFill>
                <a:latin typeface="Times New Roman" panose="02020603050405020304" pitchFamily="18" charset="0"/>
                <a:cs typeface="Times New Roman" panose="02020603050405020304" pitchFamily="18" charset="0"/>
              </a:rPr>
              <a:t>         “R” stands for the rest of the molecule, not the functional group.</a:t>
            </a:r>
          </a:p>
        </p:txBody>
      </p:sp>
      <p:pic>
        <p:nvPicPr>
          <p:cNvPr id="3" name="Picture 2" descr="https://dr282zn36sxxg.cloudfront.net/datastreams/f-d%3Af7b35aeb989f3f25e63c03fea6f300c34f27b2c69fc8b54d015dbadb%2BIMAGE_TINY%2BIMAGE_TINY.1"/>
          <p:cNvPicPr>
            <a:picLocks noChangeAspect="1" noChangeArrowheads="1"/>
          </p:cNvPicPr>
          <p:nvPr/>
        </p:nvPicPr>
        <p:blipFill>
          <a:blip r:embed="rId2">
            <a:extLst>
              <a:ext uri="{28A0092B-C50C-407E-A947-70E740481C1C}">
                <a14:useLocalDpi xmlns:a14="http://schemas.microsoft.com/office/drawing/2010/main" val="0"/>
              </a:ext>
            </a:extLst>
          </a:blip>
          <a:srcRect l="48958" b="41582"/>
          <a:stretch>
            <a:fillRect/>
          </a:stretch>
        </p:blipFill>
        <p:spPr bwMode="auto">
          <a:xfrm>
            <a:off x="6248400" y="4910137"/>
            <a:ext cx="22018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www.chem.ucla.edu/~harding/IGOC/B/beta_hydroxy_acid01.png"/>
          <p:cNvPicPr>
            <a:picLocks noChangeAspect="1" noChangeArrowheads="1"/>
          </p:cNvPicPr>
          <p:nvPr/>
        </p:nvPicPr>
        <p:blipFill>
          <a:blip r:embed="rId3">
            <a:extLst>
              <a:ext uri="{28A0092B-C50C-407E-A947-70E740481C1C}">
                <a14:useLocalDpi xmlns:a14="http://schemas.microsoft.com/office/drawing/2010/main" val="0"/>
              </a:ext>
            </a:extLst>
          </a:blip>
          <a:srcRect r="62492"/>
          <a:stretch>
            <a:fillRect/>
          </a:stretch>
        </p:blipFill>
        <p:spPr bwMode="auto">
          <a:xfrm>
            <a:off x="1219200" y="4648200"/>
            <a:ext cx="13716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2590800" y="5419725"/>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dirty="0">
                <a:solidFill>
                  <a:prstClr val="black"/>
                </a:solidFill>
                <a:latin typeface="Arial" panose="020B0604020202020204" pitchFamily="34" charset="0"/>
              </a:rPr>
              <a:t>R</a:t>
            </a:r>
          </a:p>
        </p:txBody>
      </p:sp>
      <p:sp>
        <p:nvSpPr>
          <p:cNvPr id="6" name="TextBox 5"/>
          <p:cNvSpPr txBox="1">
            <a:spLocks noChangeArrowheads="1"/>
          </p:cNvSpPr>
          <p:nvPr/>
        </p:nvSpPr>
        <p:spPr bwMode="auto">
          <a:xfrm>
            <a:off x="5211763" y="5788025"/>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0" fontAlgn="base" hangingPunct="0">
              <a:spcBef>
                <a:spcPct val="0"/>
              </a:spcBef>
              <a:spcAft>
                <a:spcPct val="0"/>
              </a:spcAft>
              <a:buFontTx/>
              <a:buNone/>
            </a:pPr>
            <a:r>
              <a:rPr lang="en-US" altLang="en-US" sz="3600" dirty="0">
                <a:solidFill>
                  <a:prstClr val="black"/>
                </a:solidFill>
                <a:latin typeface="Arial" panose="020B0604020202020204" pitchFamily="34" charset="0"/>
              </a:rPr>
              <a:t>R</a:t>
            </a:r>
          </a:p>
        </p:txBody>
      </p:sp>
    </p:spTree>
    <p:extLst>
      <p:ext uri="{BB962C8B-B14F-4D97-AF65-F5344CB8AC3E}">
        <p14:creationId xmlns:p14="http://schemas.microsoft.com/office/powerpoint/2010/main" val="152011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
            <a:ext cx="9144000" cy="6617196"/>
          </a:xfrm>
          <a:prstGeom prst="rect">
            <a:avLst/>
          </a:prstGeom>
          <a:noFill/>
        </p:spPr>
        <p:txBody>
          <a:bodyPr wrap="square" rtlCol="0">
            <a:spAutoFit/>
          </a:bodyPr>
          <a:lstStyle/>
          <a:p>
            <a:r>
              <a:rPr lang="en-US" sz="9600" dirty="0">
                <a:latin typeface="Broadway" panose="04040905080B02020502" pitchFamily="82" charset="0"/>
              </a:rPr>
              <a:t>     ESTERS</a:t>
            </a:r>
            <a:br>
              <a:rPr lang="en-US" dirty="0"/>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115.  The next functional group are the ESTERS.  They tend to smell really good.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They form from a reaction between an __________ and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an _________.</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116.   This reaction is called ________________.</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117.  The ester functional group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looks like this:</a:t>
            </a:r>
          </a:p>
          <a:p>
            <a:r>
              <a:rPr lang="en-US" dirty="0"/>
              <a:t> </a:t>
            </a:r>
            <a:br>
              <a:rPr lang="en-US" dirty="0"/>
            </a:br>
            <a:br>
              <a:rPr lang="en-US" dirty="0"/>
            </a:br>
            <a:endParaRPr lang="en-US" dirty="0"/>
          </a:p>
          <a:p>
            <a:r>
              <a:rPr lang="en-US" b="1" dirty="0">
                <a:solidFill>
                  <a:srgbClr val="0066FF"/>
                </a:solidFill>
                <a:latin typeface="Times New Roman" panose="02020603050405020304" pitchFamily="18" charset="0"/>
                <a:cs typeface="Times New Roman" panose="02020603050405020304" pitchFamily="18" charset="0"/>
              </a:rPr>
              <a:t>Make an “L” with your left hand.</a:t>
            </a:r>
            <a:br>
              <a:rPr lang="en-US" b="1" dirty="0">
                <a:solidFill>
                  <a:srgbClr val="0066FF"/>
                </a:solidFill>
                <a:latin typeface="Times New Roman" panose="02020603050405020304" pitchFamily="18" charset="0"/>
                <a:cs typeface="Times New Roman" panose="02020603050405020304" pitchFamily="18" charset="0"/>
              </a:rPr>
            </a:br>
            <a:r>
              <a:rPr lang="en-US" b="1" dirty="0">
                <a:solidFill>
                  <a:srgbClr val="0066FF"/>
                </a:solidFill>
                <a:latin typeface="Times New Roman" panose="02020603050405020304" pitchFamily="18" charset="0"/>
                <a:cs typeface="Times New Roman" panose="02020603050405020304" pitchFamily="18" charset="0"/>
              </a:rPr>
              <a:t>The “thumb” side is different than </a:t>
            </a:r>
            <a:br>
              <a:rPr lang="en-US" b="1" dirty="0">
                <a:solidFill>
                  <a:srgbClr val="0066FF"/>
                </a:solidFill>
                <a:latin typeface="Times New Roman" panose="02020603050405020304" pitchFamily="18" charset="0"/>
                <a:cs typeface="Times New Roman" panose="02020603050405020304" pitchFamily="18" charset="0"/>
              </a:rPr>
            </a:br>
            <a:r>
              <a:rPr lang="en-US" b="1" dirty="0">
                <a:solidFill>
                  <a:srgbClr val="0066FF"/>
                </a:solidFill>
                <a:latin typeface="Times New Roman" panose="02020603050405020304" pitchFamily="18" charset="0"/>
                <a:cs typeface="Times New Roman" panose="02020603050405020304" pitchFamily="18" charset="0"/>
              </a:rPr>
              <a:t>the hand side, right???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909" t="14563" r="14112" b="36428"/>
          <a:stretch/>
        </p:blipFill>
        <p:spPr>
          <a:xfrm>
            <a:off x="4800600" y="4267200"/>
            <a:ext cx="3483506" cy="1970468"/>
          </a:xfrm>
          <a:prstGeom prst="rect">
            <a:avLst/>
          </a:prstGeom>
        </p:spPr>
      </p:pic>
      <p:sp>
        <p:nvSpPr>
          <p:cNvPr id="4" name="TextBox 3">
            <a:extLst>
              <a:ext uri="{FF2B5EF4-FFF2-40B4-BE49-F238E27FC236}">
                <a16:creationId xmlns:a16="http://schemas.microsoft.com/office/drawing/2014/main" id="{107FAF07-D7F0-9836-F884-09B8E3CD76F1}"/>
              </a:ext>
            </a:extLst>
          </p:cNvPr>
          <p:cNvSpPr txBox="1"/>
          <p:nvPr/>
        </p:nvSpPr>
        <p:spPr>
          <a:xfrm>
            <a:off x="4876800" y="6400800"/>
            <a:ext cx="3581400" cy="381000"/>
          </a:xfrm>
          <a:prstGeom prst="rect">
            <a:avLst/>
          </a:prstGeom>
          <a:noFill/>
        </p:spPr>
        <p:txBody>
          <a:bodyPr wrap="square" rtlCol="0">
            <a:spAutoFit/>
          </a:bodyPr>
          <a:lstStyle/>
          <a:p>
            <a:r>
              <a:rPr lang="en-US" dirty="0">
                <a:solidFill>
                  <a:srgbClr val="0066FF"/>
                </a:solidFill>
              </a:rPr>
              <a:t>Hand side                           </a:t>
            </a:r>
            <a:r>
              <a:rPr lang="en-US" dirty="0">
                <a:solidFill>
                  <a:srgbClr val="FF0000"/>
                </a:solidFill>
              </a:rPr>
              <a:t>thumb side</a:t>
            </a:r>
          </a:p>
        </p:txBody>
      </p:sp>
    </p:spTree>
    <p:extLst>
      <p:ext uri="{BB962C8B-B14F-4D97-AF65-F5344CB8AC3E}">
        <p14:creationId xmlns:p14="http://schemas.microsoft.com/office/powerpoint/2010/main" val="299994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
            <a:ext cx="9144000" cy="6617196"/>
          </a:xfrm>
          <a:prstGeom prst="rect">
            <a:avLst/>
          </a:prstGeom>
          <a:noFill/>
        </p:spPr>
        <p:txBody>
          <a:bodyPr wrap="square" rtlCol="0">
            <a:spAutoFit/>
          </a:bodyPr>
          <a:lstStyle/>
          <a:p>
            <a:r>
              <a:rPr lang="en-US" sz="9600" dirty="0">
                <a:latin typeface="Broadway" panose="04040905080B02020502" pitchFamily="82" charset="0"/>
              </a:rPr>
              <a:t>     ESTERS</a:t>
            </a:r>
            <a:br>
              <a:rPr lang="en-US" dirty="0"/>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115.  The next functional group are the ESTERS.  They tend to smell really good.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They form from a reaction between an </a:t>
            </a:r>
            <a:r>
              <a:rPr lang="en-US" sz="2000" b="1" u="sng" dirty="0">
                <a:solidFill>
                  <a:srgbClr val="FF0000"/>
                </a:solidFill>
                <a:latin typeface="Times New Roman" panose="02020603050405020304" pitchFamily="18" charset="0"/>
                <a:cs typeface="Times New Roman" panose="02020603050405020304" pitchFamily="18" charset="0"/>
              </a:rPr>
              <a:t>organic acid</a:t>
            </a:r>
            <a:r>
              <a:rPr lang="en-US" sz="2000" dirty="0">
                <a:latin typeface="Times New Roman" panose="02020603050405020304" pitchFamily="18" charset="0"/>
                <a:cs typeface="Times New Roman" panose="02020603050405020304" pitchFamily="18" charset="0"/>
              </a:rPr>
              <a:t> and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an </a:t>
            </a:r>
            <a:r>
              <a:rPr lang="en-US" sz="2000" b="1" u="sng" dirty="0">
                <a:solidFill>
                  <a:srgbClr val="FF0000"/>
                </a:solidFill>
                <a:latin typeface="Times New Roman" panose="02020603050405020304" pitchFamily="18" charset="0"/>
                <a:cs typeface="Times New Roman" panose="02020603050405020304" pitchFamily="18" charset="0"/>
              </a:rPr>
              <a:t>alcohol</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116.   This reaction is called </a:t>
            </a:r>
            <a:r>
              <a:rPr lang="en-US" sz="2000" b="1" u="sng" dirty="0" err="1">
                <a:solidFill>
                  <a:srgbClr val="FF0000"/>
                </a:solidFill>
                <a:latin typeface="Times New Roman" panose="02020603050405020304" pitchFamily="18" charset="0"/>
                <a:cs typeface="Times New Roman" panose="02020603050405020304" pitchFamily="18" charset="0"/>
              </a:rPr>
              <a:t>esterfication</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117.  The ester functional group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looks like this: </a:t>
            </a:r>
            <a:r>
              <a:rPr lang="en-US" sz="2000" b="1" dirty="0">
                <a:solidFill>
                  <a:srgbClr val="FF0000"/>
                </a:solidFill>
                <a:latin typeface="Times New Roman" panose="02020603050405020304" pitchFamily="18" charset="0"/>
                <a:cs typeface="Times New Roman" panose="02020603050405020304" pitchFamily="18" charset="0"/>
              </a:rPr>
              <a:t>→→ →→ →→</a:t>
            </a:r>
          </a:p>
          <a:p>
            <a:r>
              <a:rPr lang="en-US" dirty="0"/>
              <a:t>             </a:t>
            </a:r>
            <a:r>
              <a:rPr lang="en-US" dirty="0">
                <a:solidFill>
                  <a:srgbClr val="FF0000"/>
                </a:solidFill>
                <a:latin typeface="Times New Roman" panose="02020603050405020304" pitchFamily="18" charset="0"/>
                <a:cs typeface="Times New Roman" panose="02020603050405020304" pitchFamily="18" charset="0"/>
              </a:rPr>
              <a:t>copy the box into your notes now…</a:t>
            </a:r>
            <a:br>
              <a:rPr lang="en-US" dirty="0">
                <a:solidFill>
                  <a:srgbClr val="FF0000"/>
                </a:solidFill>
                <a:latin typeface="Times New Roman" panose="02020603050405020304" pitchFamily="18" charset="0"/>
                <a:cs typeface="Times New Roman" panose="02020603050405020304" pitchFamily="18" charset="0"/>
              </a:rPr>
            </a:br>
            <a:br>
              <a:rPr lang="en-US" dirty="0"/>
            </a:br>
            <a:endParaRPr lang="en-US" dirty="0"/>
          </a:p>
          <a:p>
            <a:r>
              <a:rPr lang="en-US" b="1" dirty="0">
                <a:solidFill>
                  <a:srgbClr val="0066FF"/>
                </a:solidFill>
                <a:latin typeface="Times New Roman" panose="02020603050405020304" pitchFamily="18" charset="0"/>
                <a:cs typeface="Times New Roman" panose="02020603050405020304" pitchFamily="18" charset="0"/>
              </a:rPr>
              <a:t>Make an “L” with your left hand.</a:t>
            </a:r>
            <a:br>
              <a:rPr lang="en-US" b="1" dirty="0">
                <a:solidFill>
                  <a:srgbClr val="0066FF"/>
                </a:solidFill>
                <a:latin typeface="Times New Roman" panose="02020603050405020304" pitchFamily="18" charset="0"/>
                <a:cs typeface="Times New Roman" panose="02020603050405020304" pitchFamily="18" charset="0"/>
              </a:rPr>
            </a:br>
            <a:r>
              <a:rPr lang="en-US" b="1" dirty="0">
                <a:solidFill>
                  <a:srgbClr val="0066FF"/>
                </a:solidFill>
                <a:latin typeface="Times New Roman" panose="02020603050405020304" pitchFamily="18" charset="0"/>
                <a:cs typeface="Times New Roman" panose="02020603050405020304" pitchFamily="18" charset="0"/>
              </a:rPr>
              <a:t>The “thumb” side is different than </a:t>
            </a:r>
            <a:br>
              <a:rPr lang="en-US" b="1" dirty="0">
                <a:solidFill>
                  <a:srgbClr val="0066FF"/>
                </a:solidFill>
                <a:latin typeface="Times New Roman" panose="02020603050405020304" pitchFamily="18" charset="0"/>
                <a:cs typeface="Times New Roman" panose="02020603050405020304" pitchFamily="18" charset="0"/>
              </a:rPr>
            </a:br>
            <a:r>
              <a:rPr lang="en-US" b="1" dirty="0">
                <a:solidFill>
                  <a:srgbClr val="0066FF"/>
                </a:solidFill>
                <a:latin typeface="Times New Roman" panose="02020603050405020304" pitchFamily="18" charset="0"/>
                <a:cs typeface="Times New Roman" panose="02020603050405020304" pitchFamily="18" charset="0"/>
              </a:rPr>
              <a:t>the hand side, right???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909" t="14563" r="14112" b="36428"/>
          <a:stretch/>
        </p:blipFill>
        <p:spPr>
          <a:xfrm>
            <a:off x="4800600" y="4267200"/>
            <a:ext cx="3483506" cy="1970468"/>
          </a:xfrm>
          <a:prstGeom prst="rect">
            <a:avLst/>
          </a:prstGeom>
        </p:spPr>
      </p:pic>
      <p:sp>
        <p:nvSpPr>
          <p:cNvPr id="4" name="TextBox 3">
            <a:extLst>
              <a:ext uri="{FF2B5EF4-FFF2-40B4-BE49-F238E27FC236}">
                <a16:creationId xmlns:a16="http://schemas.microsoft.com/office/drawing/2014/main" id="{107FAF07-D7F0-9836-F884-09B8E3CD76F1}"/>
              </a:ext>
            </a:extLst>
          </p:cNvPr>
          <p:cNvSpPr txBox="1"/>
          <p:nvPr/>
        </p:nvSpPr>
        <p:spPr>
          <a:xfrm>
            <a:off x="4876800" y="6400800"/>
            <a:ext cx="3581400" cy="381000"/>
          </a:xfrm>
          <a:prstGeom prst="rect">
            <a:avLst/>
          </a:prstGeom>
          <a:noFill/>
        </p:spPr>
        <p:txBody>
          <a:bodyPr wrap="square" rtlCol="0">
            <a:spAutoFit/>
          </a:bodyPr>
          <a:lstStyle/>
          <a:p>
            <a:r>
              <a:rPr lang="en-US" dirty="0">
                <a:solidFill>
                  <a:srgbClr val="0066FF"/>
                </a:solidFill>
              </a:rPr>
              <a:t>Hand side                           </a:t>
            </a:r>
            <a:r>
              <a:rPr lang="en-US" dirty="0">
                <a:solidFill>
                  <a:srgbClr val="FF0000"/>
                </a:solidFill>
              </a:rPr>
              <a:t>thumb side</a:t>
            </a:r>
          </a:p>
        </p:txBody>
      </p:sp>
      <p:sp>
        <p:nvSpPr>
          <p:cNvPr id="5" name="Rectangle 4">
            <a:extLst>
              <a:ext uri="{FF2B5EF4-FFF2-40B4-BE49-F238E27FC236}">
                <a16:creationId xmlns:a16="http://schemas.microsoft.com/office/drawing/2014/main" id="{64024881-82D1-CF88-77E1-3724F00BB600}"/>
              </a:ext>
            </a:extLst>
          </p:cNvPr>
          <p:cNvSpPr/>
          <p:nvPr/>
        </p:nvSpPr>
        <p:spPr>
          <a:xfrm>
            <a:off x="4572000" y="4038600"/>
            <a:ext cx="4191000" cy="2811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43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95600"/>
            <a:ext cx="9143999"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ESTER group makes an “L” shape, like your hand.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118.  The THUMB side, is the FIRST NAME side.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119.  The other side is the hand side, or LAST NAME side.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solidFill>
                  <a:srgbClr val="0066FF"/>
                </a:solidFill>
                <a:latin typeface="Times New Roman" panose="02020603050405020304" pitchFamily="18" charset="0"/>
                <a:cs typeface="Times New Roman" panose="02020603050405020304" pitchFamily="18" charset="0"/>
              </a:rPr>
              <a:t>120.  We ALWAYS name ESTERS the THUMB SIDE first.</a:t>
            </a:r>
            <a:br>
              <a:rPr lang="en-US" sz="2800" dirty="0">
                <a:solidFill>
                  <a:srgbClr val="0066FF"/>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909" t="14563" r="14112" b="36428"/>
          <a:stretch/>
        </p:blipFill>
        <p:spPr>
          <a:xfrm>
            <a:off x="2590800" y="152400"/>
            <a:ext cx="3483506" cy="1970468"/>
          </a:xfrm>
          <a:prstGeom prst="rect">
            <a:avLst/>
          </a:prstGeom>
        </p:spPr>
      </p:pic>
      <p:sp>
        <p:nvSpPr>
          <p:cNvPr id="3" name="TextBox 2"/>
          <p:cNvSpPr txBox="1"/>
          <p:nvPr/>
        </p:nvSpPr>
        <p:spPr>
          <a:xfrm>
            <a:off x="6074306" y="1400337"/>
            <a:ext cx="2819400" cy="1200329"/>
          </a:xfrm>
          <a:prstGeom prst="rect">
            <a:avLst/>
          </a:prstGeom>
          <a:noFill/>
        </p:spPr>
        <p:txBody>
          <a:bodyPr wrap="square" rtlCol="0">
            <a:spAutoFit/>
          </a:bodyPr>
          <a:lstStyle/>
          <a:p>
            <a:r>
              <a:rPr lang="en-US" sz="3600" dirty="0"/>
              <a:t>FIRST NAME</a:t>
            </a:r>
            <a:br>
              <a:rPr lang="en-US" sz="3600" dirty="0"/>
            </a:br>
            <a:r>
              <a:rPr lang="en-US" sz="3600" i="1" dirty="0">
                <a:solidFill>
                  <a:srgbClr val="FF0000"/>
                </a:solidFill>
              </a:rPr>
              <a:t>thumb side</a:t>
            </a:r>
          </a:p>
        </p:txBody>
      </p:sp>
      <p:sp>
        <p:nvSpPr>
          <p:cNvPr id="5" name="TextBox 4"/>
          <p:cNvSpPr txBox="1"/>
          <p:nvPr/>
        </p:nvSpPr>
        <p:spPr>
          <a:xfrm>
            <a:off x="304800" y="1400337"/>
            <a:ext cx="2514600" cy="1200329"/>
          </a:xfrm>
          <a:prstGeom prst="rect">
            <a:avLst/>
          </a:prstGeom>
          <a:noFill/>
        </p:spPr>
        <p:txBody>
          <a:bodyPr wrap="square" rtlCol="0">
            <a:spAutoFit/>
          </a:bodyPr>
          <a:lstStyle/>
          <a:p>
            <a:r>
              <a:rPr lang="en-US" sz="3600" dirty="0"/>
              <a:t>LAST NAME</a:t>
            </a:r>
            <a:br>
              <a:rPr lang="en-US" sz="3600" dirty="0"/>
            </a:br>
            <a:r>
              <a:rPr lang="en-US" sz="3600" i="1" dirty="0">
                <a:solidFill>
                  <a:srgbClr val="0066FF"/>
                </a:solidFill>
              </a:rPr>
              <a:t>hand side</a:t>
            </a:r>
          </a:p>
        </p:txBody>
      </p:sp>
      <p:sp>
        <p:nvSpPr>
          <p:cNvPr id="6" name="L-Shape 5"/>
          <p:cNvSpPr/>
          <p:nvPr/>
        </p:nvSpPr>
        <p:spPr>
          <a:xfrm>
            <a:off x="3352800" y="152400"/>
            <a:ext cx="1981200" cy="1970468"/>
          </a:xfrm>
          <a:prstGeom prst="corner">
            <a:avLst>
              <a:gd name="adj1" fmla="val 35670"/>
              <a:gd name="adj2" fmla="val 3567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37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909" t="14563" r="14112" b="36428"/>
          <a:stretch/>
        </p:blipFill>
        <p:spPr>
          <a:xfrm>
            <a:off x="2590800" y="152400"/>
            <a:ext cx="3483506" cy="1970468"/>
          </a:xfrm>
          <a:prstGeom prst="rect">
            <a:avLst/>
          </a:prstGeom>
        </p:spPr>
      </p:pic>
      <p:sp>
        <p:nvSpPr>
          <p:cNvPr id="3" name="TextBox 2"/>
          <p:cNvSpPr txBox="1"/>
          <p:nvPr/>
        </p:nvSpPr>
        <p:spPr>
          <a:xfrm>
            <a:off x="6074306" y="1400337"/>
            <a:ext cx="2819400" cy="1200329"/>
          </a:xfrm>
          <a:prstGeom prst="rect">
            <a:avLst/>
          </a:prstGeom>
          <a:noFill/>
        </p:spPr>
        <p:txBody>
          <a:bodyPr wrap="square" rtlCol="0">
            <a:spAutoFit/>
          </a:bodyPr>
          <a:lstStyle/>
          <a:p>
            <a:r>
              <a:rPr lang="en-US" sz="3600" dirty="0"/>
              <a:t>FIRST NAME</a:t>
            </a:r>
            <a:br>
              <a:rPr lang="en-US" sz="3600" dirty="0"/>
            </a:br>
            <a:r>
              <a:rPr lang="en-US" sz="3600" i="1" dirty="0">
                <a:solidFill>
                  <a:srgbClr val="FF0000"/>
                </a:solidFill>
              </a:rPr>
              <a:t>thumb side</a:t>
            </a:r>
          </a:p>
        </p:txBody>
      </p:sp>
      <p:sp>
        <p:nvSpPr>
          <p:cNvPr id="5" name="TextBox 4"/>
          <p:cNvSpPr txBox="1"/>
          <p:nvPr/>
        </p:nvSpPr>
        <p:spPr>
          <a:xfrm>
            <a:off x="304800" y="1400337"/>
            <a:ext cx="2514600" cy="1200329"/>
          </a:xfrm>
          <a:prstGeom prst="rect">
            <a:avLst/>
          </a:prstGeom>
          <a:noFill/>
        </p:spPr>
        <p:txBody>
          <a:bodyPr wrap="square" rtlCol="0">
            <a:spAutoFit/>
          </a:bodyPr>
          <a:lstStyle/>
          <a:p>
            <a:r>
              <a:rPr lang="en-US" sz="3600" dirty="0"/>
              <a:t>LAST NAME</a:t>
            </a:r>
            <a:br>
              <a:rPr lang="en-US" sz="3600" dirty="0"/>
            </a:br>
            <a:r>
              <a:rPr lang="en-US" sz="3600" i="1" dirty="0">
                <a:solidFill>
                  <a:srgbClr val="0066FF"/>
                </a:solidFill>
              </a:rPr>
              <a:t>hand side</a:t>
            </a:r>
          </a:p>
        </p:txBody>
      </p:sp>
      <p:sp>
        <p:nvSpPr>
          <p:cNvPr id="6" name="L-Shape 5"/>
          <p:cNvSpPr/>
          <p:nvPr/>
        </p:nvSpPr>
        <p:spPr>
          <a:xfrm>
            <a:off x="3352800" y="152400"/>
            <a:ext cx="1981200" cy="1970468"/>
          </a:xfrm>
          <a:prstGeom prst="corner">
            <a:avLst>
              <a:gd name="adj1" fmla="val 35670"/>
              <a:gd name="adj2" fmla="val 3567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94B8A68-A9C6-09B9-7158-5094082E5211}"/>
              </a:ext>
            </a:extLst>
          </p:cNvPr>
          <p:cNvGrpSpPr/>
          <p:nvPr/>
        </p:nvGrpSpPr>
        <p:grpSpPr>
          <a:xfrm>
            <a:off x="1047751" y="3048000"/>
            <a:ext cx="7393345" cy="2895600"/>
            <a:chOff x="1047751" y="3048000"/>
            <a:chExt cx="7393345" cy="2895600"/>
          </a:xfrm>
        </p:grpSpPr>
        <p:pic>
          <p:nvPicPr>
            <p:cNvPr id="7" name="Picture 6" descr="Text&#10;&#10;Description automatically generated">
              <a:extLst>
                <a:ext uri="{FF2B5EF4-FFF2-40B4-BE49-F238E27FC236}">
                  <a16:creationId xmlns:a16="http://schemas.microsoft.com/office/drawing/2014/main" id="{D956C851-DEA6-9A70-B879-BEAE3F0ACAB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5400000">
              <a:off x="2800350" y="3409950"/>
              <a:ext cx="2895600" cy="2171700"/>
            </a:xfrm>
            <a:prstGeom prst="rect">
              <a:avLst/>
            </a:prstGeom>
          </p:spPr>
        </p:pic>
        <p:sp>
          <p:nvSpPr>
            <p:cNvPr id="8" name="TextBox 7">
              <a:extLst>
                <a:ext uri="{FF2B5EF4-FFF2-40B4-BE49-F238E27FC236}">
                  <a16:creationId xmlns:a16="http://schemas.microsoft.com/office/drawing/2014/main" id="{594B63F5-C3BB-5FE0-EC2A-87F7BF93AF51}"/>
                </a:ext>
              </a:extLst>
            </p:cNvPr>
            <p:cNvSpPr txBox="1"/>
            <p:nvPr/>
          </p:nvSpPr>
          <p:spPr>
            <a:xfrm>
              <a:off x="5621696" y="4315598"/>
              <a:ext cx="2819400" cy="1200329"/>
            </a:xfrm>
            <a:prstGeom prst="rect">
              <a:avLst/>
            </a:prstGeom>
            <a:noFill/>
          </p:spPr>
          <p:txBody>
            <a:bodyPr wrap="square" rtlCol="0">
              <a:spAutoFit/>
            </a:bodyPr>
            <a:lstStyle/>
            <a:p>
              <a:r>
                <a:rPr lang="en-US" sz="3600" dirty="0"/>
                <a:t>FIRST NAME</a:t>
              </a:r>
              <a:br>
                <a:rPr lang="en-US" sz="3600" dirty="0"/>
              </a:br>
              <a:r>
                <a:rPr lang="en-US" sz="3600" i="1" dirty="0">
                  <a:solidFill>
                    <a:srgbClr val="FF0000"/>
                  </a:solidFill>
                </a:rPr>
                <a:t>thumb side</a:t>
              </a:r>
            </a:p>
          </p:txBody>
        </p:sp>
        <p:sp>
          <p:nvSpPr>
            <p:cNvPr id="9" name="TextBox 8">
              <a:extLst>
                <a:ext uri="{FF2B5EF4-FFF2-40B4-BE49-F238E27FC236}">
                  <a16:creationId xmlns:a16="http://schemas.microsoft.com/office/drawing/2014/main" id="{5A4B495D-B857-553E-92EF-40AF13F125AF}"/>
                </a:ext>
              </a:extLst>
            </p:cNvPr>
            <p:cNvSpPr txBox="1"/>
            <p:nvPr/>
          </p:nvSpPr>
          <p:spPr>
            <a:xfrm>
              <a:off x="1047751" y="4284005"/>
              <a:ext cx="2514600" cy="1200329"/>
            </a:xfrm>
            <a:prstGeom prst="rect">
              <a:avLst/>
            </a:prstGeom>
            <a:noFill/>
          </p:spPr>
          <p:txBody>
            <a:bodyPr wrap="square" rtlCol="0">
              <a:spAutoFit/>
            </a:bodyPr>
            <a:lstStyle/>
            <a:p>
              <a:r>
                <a:rPr lang="en-US" sz="3600" dirty="0"/>
                <a:t>LAST NAME</a:t>
              </a:r>
              <a:br>
                <a:rPr lang="en-US" sz="3600" dirty="0"/>
              </a:br>
              <a:r>
                <a:rPr lang="en-US" sz="3600" i="1" dirty="0">
                  <a:solidFill>
                    <a:srgbClr val="0066FF"/>
                  </a:solidFill>
                </a:rPr>
                <a:t>hand side</a:t>
              </a:r>
            </a:p>
          </p:txBody>
        </p:sp>
        <p:sp>
          <p:nvSpPr>
            <p:cNvPr id="10" name="TextBox 9">
              <a:extLst>
                <a:ext uri="{FF2B5EF4-FFF2-40B4-BE49-F238E27FC236}">
                  <a16:creationId xmlns:a16="http://schemas.microsoft.com/office/drawing/2014/main" id="{B75BC5E1-50AA-5BC1-07BC-08F0E4532926}"/>
                </a:ext>
              </a:extLst>
            </p:cNvPr>
            <p:cNvSpPr txBox="1"/>
            <p:nvPr/>
          </p:nvSpPr>
          <p:spPr>
            <a:xfrm>
              <a:off x="3449996" y="4315598"/>
              <a:ext cx="234120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a:t>C </a:t>
              </a:r>
              <a:r>
                <a:rPr lang="en-US" sz="3600" dirty="0">
                  <a:latin typeface="Times New Roman" panose="02020603050405020304" pitchFamily="18" charset="0"/>
                  <a:cs typeface="Times New Roman" panose="02020603050405020304" pitchFamily="18" charset="0"/>
                </a:rPr>
                <a:t>– </a:t>
              </a:r>
              <a:r>
                <a:rPr lang="en-US" sz="3600" dirty="0"/>
                <a:t>O</a:t>
              </a:r>
              <a:r>
                <a:rPr lang="en-US" sz="3600" dirty="0">
                  <a:latin typeface="Times New Roman" panose="02020603050405020304" pitchFamily="18" charset="0"/>
                  <a:cs typeface="Times New Roman" panose="02020603050405020304" pitchFamily="18" charset="0"/>
                </a:rPr>
                <a:t> ––</a:t>
              </a:r>
              <a:endParaRPr lang="en-US" sz="3600" dirty="0"/>
            </a:p>
          </p:txBody>
        </p:sp>
        <p:sp>
          <p:nvSpPr>
            <p:cNvPr id="11" name="TextBox 10">
              <a:extLst>
                <a:ext uri="{FF2B5EF4-FFF2-40B4-BE49-F238E27FC236}">
                  <a16:creationId xmlns:a16="http://schemas.microsoft.com/office/drawing/2014/main" id="{96231CD7-9976-824F-1ACE-1C0FCEF2E016}"/>
                </a:ext>
              </a:extLst>
            </p:cNvPr>
            <p:cNvSpPr txBox="1"/>
            <p:nvPr/>
          </p:nvSpPr>
          <p:spPr>
            <a:xfrm>
              <a:off x="4038600" y="3188733"/>
              <a:ext cx="533400" cy="646331"/>
            </a:xfrm>
            <a:prstGeom prst="rect">
              <a:avLst/>
            </a:prstGeom>
            <a:noFill/>
          </p:spPr>
          <p:txBody>
            <a:bodyPr wrap="square" rtlCol="0">
              <a:spAutoFit/>
            </a:bodyPr>
            <a:lstStyle/>
            <a:p>
              <a:r>
                <a:rPr lang="en-US" sz="3600" dirty="0"/>
                <a:t>O</a:t>
              </a:r>
            </a:p>
          </p:txBody>
        </p:sp>
        <p:cxnSp>
          <p:nvCxnSpPr>
            <p:cNvPr id="13" name="Straight Connector 12">
              <a:extLst>
                <a:ext uri="{FF2B5EF4-FFF2-40B4-BE49-F238E27FC236}">
                  <a16:creationId xmlns:a16="http://schemas.microsoft.com/office/drawing/2014/main" id="{F0497EE4-F47D-7932-EF9A-3FF311D5A227}"/>
                </a:ext>
              </a:extLst>
            </p:cNvPr>
            <p:cNvCxnSpPr>
              <a:cxnSpLocks/>
            </p:cNvCxnSpPr>
            <p:nvPr/>
          </p:nvCxnSpPr>
          <p:spPr>
            <a:xfrm>
              <a:off x="4191000" y="3695700"/>
              <a:ext cx="0" cy="762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FF2741F-398C-C759-FD32-73CD31FA7BF5}"/>
                </a:ext>
              </a:extLst>
            </p:cNvPr>
            <p:cNvCxnSpPr>
              <a:cxnSpLocks/>
            </p:cNvCxnSpPr>
            <p:nvPr/>
          </p:nvCxnSpPr>
          <p:spPr>
            <a:xfrm>
              <a:off x="4305300" y="3695700"/>
              <a:ext cx="0" cy="762000"/>
            </a:xfrm>
            <a:prstGeom prst="line">
              <a:avLst/>
            </a:prstGeom>
            <a:ln w="19050"/>
          </p:spPr>
          <p:style>
            <a:lnRef idx="1">
              <a:schemeClr val="dk1"/>
            </a:lnRef>
            <a:fillRef idx="0">
              <a:schemeClr val="dk1"/>
            </a:fillRef>
            <a:effectRef idx="0">
              <a:schemeClr val="dk1"/>
            </a:effectRef>
            <a:fontRef idx="minor">
              <a:schemeClr val="tx1"/>
            </a:fontRef>
          </p:style>
        </p:cxnSp>
      </p:grpSp>
      <p:sp>
        <p:nvSpPr>
          <p:cNvPr id="17" name="TextBox 16">
            <a:extLst>
              <a:ext uri="{FF2B5EF4-FFF2-40B4-BE49-F238E27FC236}">
                <a16:creationId xmlns:a16="http://schemas.microsoft.com/office/drawing/2014/main" id="{2EFC870B-98D0-11ED-8AC1-C586865AB291}"/>
              </a:ext>
            </a:extLst>
          </p:cNvPr>
          <p:cNvSpPr txBox="1"/>
          <p:nvPr/>
        </p:nvSpPr>
        <p:spPr>
          <a:xfrm>
            <a:off x="0" y="0"/>
            <a:ext cx="2438400" cy="923330"/>
          </a:xfrm>
          <a:prstGeom prst="rect">
            <a:avLst/>
          </a:prstGeom>
          <a:solidFill>
            <a:schemeClr val="tx2">
              <a:lumMod val="20000"/>
              <a:lumOff val="80000"/>
            </a:schemeClr>
          </a:solidFill>
        </p:spPr>
        <p:txBody>
          <a:bodyPr wrap="square" rtlCol="0">
            <a:spAutoFit/>
          </a:bodyPr>
          <a:lstStyle/>
          <a:p>
            <a:r>
              <a:rPr lang="en-US" dirty="0"/>
              <a:t>121</a:t>
            </a:r>
          </a:p>
          <a:p>
            <a:r>
              <a:rPr lang="en-US" dirty="0"/>
              <a:t>Thumb to the RIGHT</a:t>
            </a:r>
            <a:br>
              <a:rPr lang="en-US" dirty="0"/>
            </a:br>
            <a:r>
              <a:rPr lang="en-US" dirty="0"/>
              <a:t>Ester Functional Group</a:t>
            </a:r>
          </a:p>
        </p:txBody>
      </p:sp>
    </p:spTree>
    <p:extLst>
      <p:ext uri="{BB962C8B-B14F-4D97-AF65-F5344CB8AC3E}">
        <p14:creationId xmlns:p14="http://schemas.microsoft.com/office/powerpoint/2010/main" val="269118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909" t="14563" r="38523" b="36428"/>
          <a:stretch/>
        </p:blipFill>
        <p:spPr>
          <a:xfrm>
            <a:off x="4191000" y="270180"/>
            <a:ext cx="2174812" cy="1970468"/>
          </a:xfrm>
          <a:prstGeom prst="rect">
            <a:avLst/>
          </a:prstGeom>
        </p:spPr>
      </p:pic>
      <p:sp>
        <p:nvSpPr>
          <p:cNvPr id="3" name="TextBox 2"/>
          <p:cNvSpPr txBox="1"/>
          <p:nvPr/>
        </p:nvSpPr>
        <p:spPr>
          <a:xfrm>
            <a:off x="270121" y="1542766"/>
            <a:ext cx="2819400" cy="1200329"/>
          </a:xfrm>
          <a:prstGeom prst="rect">
            <a:avLst/>
          </a:prstGeom>
          <a:noFill/>
        </p:spPr>
        <p:txBody>
          <a:bodyPr wrap="square" rtlCol="0">
            <a:spAutoFit/>
          </a:bodyPr>
          <a:lstStyle/>
          <a:p>
            <a:r>
              <a:rPr lang="en-US" sz="3600" dirty="0"/>
              <a:t>FIRST NAME</a:t>
            </a:r>
            <a:br>
              <a:rPr lang="en-US" sz="3600" dirty="0"/>
            </a:br>
            <a:r>
              <a:rPr lang="en-US" sz="3600" i="1" dirty="0">
                <a:solidFill>
                  <a:srgbClr val="FF0000"/>
                </a:solidFill>
              </a:rPr>
              <a:t>thumb side</a:t>
            </a:r>
          </a:p>
        </p:txBody>
      </p:sp>
      <p:sp>
        <p:nvSpPr>
          <p:cNvPr id="5" name="TextBox 4"/>
          <p:cNvSpPr txBox="1"/>
          <p:nvPr/>
        </p:nvSpPr>
        <p:spPr>
          <a:xfrm>
            <a:off x="6359279" y="1537959"/>
            <a:ext cx="2514600" cy="1200329"/>
          </a:xfrm>
          <a:prstGeom prst="rect">
            <a:avLst/>
          </a:prstGeom>
          <a:noFill/>
        </p:spPr>
        <p:txBody>
          <a:bodyPr wrap="square" rtlCol="0">
            <a:spAutoFit/>
          </a:bodyPr>
          <a:lstStyle/>
          <a:p>
            <a:r>
              <a:rPr lang="en-US" sz="3600" dirty="0"/>
              <a:t>LAST NAME</a:t>
            </a:r>
            <a:br>
              <a:rPr lang="en-US" sz="3600" dirty="0"/>
            </a:br>
            <a:r>
              <a:rPr lang="en-US" sz="3600" i="1" dirty="0">
                <a:solidFill>
                  <a:srgbClr val="0066FF"/>
                </a:solidFill>
              </a:rPr>
              <a:t>hand side</a:t>
            </a:r>
          </a:p>
        </p:txBody>
      </p:sp>
      <p:sp>
        <p:nvSpPr>
          <p:cNvPr id="6" name="L-Shape 5"/>
          <p:cNvSpPr/>
          <p:nvPr/>
        </p:nvSpPr>
        <p:spPr>
          <a:xfrm rot="16200000">
            <a:off x="3548123" y="12014"/>
            <a:ext cx="1981200" cy="2280634"/>
          </a:xfrm>
          <a:prstGeom prst="corner">
            <a:avLst>
              <a:gd name="adj1" fmla="val 35670"/>
              <a:gd name="adj2" fmla="val 3567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94B63F5-C3BB-5FE0-EC2A-87F7BF93AF51}"/>
              </a:ext>
            </a:extLst>
          </p:cNvPr>
          <p:cNvSpPr txBox="1"/>
          <p:nvPr/>
        </p:nvSpPr>
        <p:spPr>
          <a:xfrm>
            <a:off x="1197041" y="4765117"/>
            <a:ext cx="2819400" cy="1200329"/>
          </a:xfrm>
          <a:prstGeom prst="rect">
            <a:avLst/>
          </a:prstGeom>
          <a:noFill/>
        </p:spPr>
        <p:txBody>
          <a:bodyPr wrap="square" rtlCol="0">
            <a:spAutoFit/>
          </a:bodyPr>
          <a:lstStyle/>
          <a:p>
            <a:r>
              <a:rPr lang="en-US" sz="3600" dirty="0"/>
              <a:t>FIRST NAME</a:t>
            </a:r>
            <a:br>
              <a:rPr lang="en-US" sz="3600" dirty="0"/>
            </a:br>
            <a:r>
              <a:rPr lang="en-US" sz="3600" i="1" dirty="0">
                <a:solidFill>
                  <a:srgbClr val="FF0000"/>
                </a:solidFill>
              </a:rPr>
              <a:t>thumb side</a:t>
            </a:r>
          </a:p>
        </p:txBody>
      </p:sp>
      <p:sp>
        <p:nvSpPr>
          <p:cNvPr id="9" name="TextBox 8">
            <a:extLst>
              <a:ext uri="{FF2B5EF4-FFF2-40B4-BE49-F238E27FC236}">
                <a16:creationId xmlns:a16="http://schemas.microsoft.com/office/drawing/2014/main" id="{5A4B495D-B857-553E-92EF-40AF13F125AF}"/>
              </a:ext>
            </a:extLst>
          </p:cNvPr>
          <p:cNvSpPr txBox="1"/>
          <p:nvPr/>
        </p:nvSpPr>
        <p:spPr>
          <a:xfrm>
            <a:off x="6229351" y="4765116"/>
            <a:ext cx="2514600" cy="1200329"/>
          </a:xfrm>
          <a:prstGeom prst="rect">
            <a:avLst/>
          </a:prstGeom>
          <a:noFill/>
        </p:spPr>
        <p:txBody>
          <a:bodyPr wrap="square" rtlCol="0">
            <a:spAutoFit/>
          </a:bodyPr>
          <a:lstStyle/>
          <a:p>
            <a:r>
              <a:rPr lang="en-US" sz="3600" dirty="0"/>
              <a:t>LAST NAME</a:t>
            </a:r>
            <a:br>
              <a:rPr lang="en-US" sz="3600" dirty="0"/>
            </a:br>
            <a:r>
              <a:rPr lang="en-US" sz="3600" dirty="0"/>
              <a:t> </a:t>
            </a:r>
            <a:r>
              <a:rPr lang="en-US" sz="3600" i="1" dirty="0">
                <a:solidFill>
                  <a:srgbClr val="0066FF"/>
                </a:solidFill>
              </a:rPr>
              <a:t>hand side</a:t>
            </a:r>
          </a:p>
        </p:txBody>
      </p:sp>
      <p:pic>
        <p:nvPicPr>
          <p:cNvPr id="2" name="Picture 1" descr="Text&#10;&#10;Description automatically generated">
            <a:extLst>
              <a:ext uri="{FF2B5EF4-FFF2-40B4-BE49-F238E27FC236}">
                <a16:creationId xmlns:a16="http://schemas.microsoft.com/office/drawing/2014/main" id="{D2A49EA4-B438-B2DB-00D5-105EA11DC905}"/>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5400000">
            <a:off x="3830606" y="3352659"/>
            <a:ext cx="2895600" cy="2171700"/>
          </a:xfrm>
          <a:prstGeom prst="rect">
            <a:avLst/>
          </a:prstGeom>
        </p:spPr>
      </p:pic>
      <p:sp>
        <p:nvSpPr>
          <p:cNvPr id="11" name="TextBox 10">
            <a:extLst>
              <a:ext uri="{FF2B5EF4-FFF2-40B4-BE49-F238E27FC236}">
                <a16:creationId xmlns:a16="http://schemas.microsoft.com/office/drawing/2014/main" id="{96231CD7-9976-824F-1ACE-1C0FCEF2E016}"/>
              </a:ext>
            </a:extLst>
          </p:cNvPr>
          <p:cNvSpPr txBox="1"/>
          <p:nvPr/>
        </p:nvSpPr>
        <p:spPr>
          <a:xfrm>
            <a:off x="5029200" y="3607869"/>
            <a:ext cx="533400" cy="646331"/>
          </a:xfrm>
          <a:prstGeom prst="rect">
            <a:avLst/>
          </a:prstGeom>
          <a:noFill/>
        </p:spPr>
        <p:txBody>
          <a:bodyPr wrap="square" rtlCol="0">
            <a:spAutoFit/>
          </a:bodyPr>
          <a:lstStyle/>
          <a:p>
            <a:r>
              <a:rPr lang="en-US" sz="3600" dirty="0"/>
              <a:t>O</a:t>
            </a:r>
          </a:p>
        </p:txBody>
      </p:sp>
      <p:sp>
        <p:nvSpPr>
          <p:cNvPr id="10" name="TextBox 9">
            <a:extLst>
              <a:ext uri="{FF2B5EF4-FFF2-40B4-BE49-F238E27FC236}">
                <a16:creationId xmlns:a16="http://schemas.microsoft.com/office/drawing/2014/main" id="{B75BC5E1-50AA-5BC1-07BC-08F0E4532926}"/>
              </a:ext>
            </a:extLst>
          </p:cNvPr>
          <p:cNvSpPr txBox="1"/>
          <p:nvPr/>
        </p:nvSpPr>
        <p:spPr>
          <a:xfrm>
            <a:off x="3677428" y="4690650"/>
            <a:ext cx="2703544"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r>
              <a:rPr lang="en-US" sz="3600" dirty="0"/>
              <a:t>O</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r>
              <a:rPr lang="en-US" sz="3600" dirty="0"/>
              <a:t>C</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t>
            </a:r>
            <a:endParaRPr lang="en-US" sz="3600" b="1" dirty="0"/>
          </a:p>
        </p:txBody>
      </p:sp>
      <p:sp>
        <p:nvSpPr>
          <p:cNvPr id="12" name="TextBox 11">
            <a:extLst>
              <a:ext uri="{FF2B5EF4-FFF2-40B4-BE49-F238E27FC236}">
                <a16:creationId xmlns:a16="http://schemas.microsoft.com/office/drawing/2014/main" id="{367B825F-ACCC-B2BE-E9F5-A3C88A241A6F}"/>
              </a:ext>
            </a:extLst>
          </p:cNvPr>
          <p:cNvSpPr txBox="1"/>
          <p:nvPr/>
        </p:nvSpPr>
        <p:spPr>
          <a:xfrm>
            <a:off x="2711634" y="1333315"/>
            <a:ext cx="1613286" cy="923330"/>
          </a:xfrm>
          <a:prstGeom prst="rect">
            <a:avLst/>
          </a:prstGeom>
          <a:noFill/>
        </p:spPr>
        <p:txBody>
          <a:bodyPr wrap="square" rtlCol="0">
            <a:spAutoFit/>
          </a:bodyPr>
          <a:lstStyle/>
          <a:p>
            <a:pPr algn="r"/>
            <a:r>
              <a:rPr lang="en-US" sz="5400" b="1" dirty="0">
                <a:latin typeface="Times New Roman" panose="02020603050405020304" pitchFamily="18" charset="0"/>
                <a:cs typeface="Times New Roman" panose="02020603050405020304" pitchFamily="18" charset="0"/>
              </a:rPr>
              <a:t>––</a:t>
            </a:r>
            <a:r>
              <a:rPr lang="en-US" sz="5400" dirty="0">
                <a:latin typeface="Times New Roman" panose="02020603050405020304" pitchFamily="18" charset="0"/>
                <a:cs typeface="Times New Roman" panose="02020603050405020304" pitchFamily="18" charset="0"/>
              </a:rPr>
              <a:t> </a:t>
            </a:r>
            <a:r>
              <a:rPr lang="en-US" sz="5400" dirty="0"/>
              <a:t>O</a:t>
            </a:r>
          </a:p>
        </p:txBody>
      </p:sp>
      <p:cxnSp>
        <p:nvCxnSpPr>
          <p:cNvPr id="13" name="Straight Connector 12">
            <a:extLst>
              <a:ext uri="{FF2B5EF4-FFF2-40B4-BE49-F238E27FC236}">
                <a16:creationId xmlns:a16="http://schemas.microsoft.com/office/drawing/2014/main" id="{F0497EE4-F47D-7932-EF9A-3FF311D5A227}"/>
              </a:ext>
            </a:extLst>
          </p:cNvPr>
          <p:cNvCxnSpPr>
            <a:cxnSpLocks/>
          </p:cNvCxnSpPr>
          <p:nvPr/>
        </p:nvCxnSpPr>
        <p:spPr>
          <a:xfrm>
            <a:off x="5181600" y="4114836"/>
            <a:ext cx="0" cy="762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FF2741F-398C-C759-FD32-73CD31FA7BF5}"/>
              </a:ext>
            </a:extLst>
          </p:cNvPr>
          <p:cNvCxnSpPr>
            <a:cxnSpLocks/>
          </p:cNvCxnSpPr>
          <p:nvPr/>
        </p:nvCxnSpPr>
        <p:spPr>
          <a:xfrm>
            <a:off x="5295900" y="4114836"/>
            <a:ext cx="0" cy="762000"/>
          </a:xfrm>
          <a:prstGeom prst="line">
            <a:avLst/>
          </a:prstGeom>
          <a:ln w="1905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9BA6E80D-9925-87DB-89DF-E3A829DD37E2}"/>
              </a:ext>
            </a:extLst>
          </p:cNvPr>
          <p:cNvSpPr txBox="1"/>
          <p:nvPr/>
        </p:nvSpPr>
        <p:spPr>
          <a:xfrm>
            <a:off x="0" y="0"/>
            <a:ext cx="2438400" cy="923330"/>
          </a:xfrm>
          <a:prstGeom prst="rect">
            <a:avLst/>
          </a:prstGeom>
          <a:solidFill>
            <a:schemeClr val="accent6">
              <a:lumMod val="40000"/>
              <a:lumOff val="60000"/>
            </a:schemeClr>
          </a:solidFill>
        </p:spPr>
        <p:txBody>
          <a:bodyPr wrap="square" rtlCol="0">
            <a:spAutoFit/>
          </a:bodyPr>
          <a:lstStyle/>
          <a:p>
            <a:r>
              <a:rPr lang="en-US" dirty="0"/>
              <a:t>122</a:t>
            </a:r>
          </a:p>
          <a:p>
            <a:r>
              <a:rPr lang="en-US" dirty="0"/>
              <a:t>Thumb to the LEFT</a:t>
            </a:r>
            <a:br>
              <a:rPr lang="en-US" dirty="0"/>
            </a:br>
            <a:r>
              <a:rPr lang="en-US" dirty="0"/>
              <a:t>Ester Functional Group</a:t>
            </a:r>
          </a:p>
        </p:txBody>
      </p:sp>
    </p:spTree>
    <p:extLst>
      <p:ext uri="{BB962C8B-B14F-4D97-AF65-F5344CB8AC3E}">
        <p14:creationId xmlns:p14="http://schemas.microsoft.com/office/powerpoint/2010/main" val="4277405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solidFill>
            <a:srgbClr val="FFC000"/>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123.  Draw methyl propanoate    </a:t>
            </a:r>
            <a:r>
              <a:rPr lang="en-US" sz="2400" dirty="0">
                <a:solidFill>
                  <a:srgbClr val="FF0000"/>
                </a:solidFill>
                <a:latin typeface="Times New Roman" panose="02020603050405020304" pitchFamily="18" charset="0"/>
                <a:cs typeface="Times New Roman" panose="02020603050405020304" pitchFamily="18" charset="0"/>
              </a:rPr>
              <a:t>(to the left + right)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Start with the functional group in the middle of the box.    </a:t>
            </a:r>
            <a:endParaRPr lang="en-US" sz="3600" dirty="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F35F9A0F-2AD7-C3AF-576F-EC77856AE73B}"/>
              </a:ext>
            </a:extLst>
          </p:cNvPr>
          <p:cNvGraphicFramePr>
            <a:graphicFrameLocks noGrp="1"/>
          </p:cNvGraphicFramePr>
          <p:nvPr>
            <p:extLst>
              <p:ext uri="{D42A27DB-BD31-4B8C-83A1-F6EECF244321}">
                <p14:modId xmlns:p14="http://schemas.microsoft.com/office/powerpoint/2010/main" val="1445440721"/>
              </p:ext>
            </p:extLst>
          </p:nvPr>
        </p:nvGraphicFramePr>
        <p:xfrm>
          <a:off x="0" y="1057378"/>
          <a:ext cx="9144000" cy="580062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631394694"/>
                    </a:ext>
                  </a:extLst>
                </a:gridCol>
                <a:gridCol w="7086600">
                  <a:extLst>
                    <a:ext uri="{9D8B030D-6E8A-4147-A177-3AD203B41FA5}">
                      <a16:colId xmlns:a16="http://schemas.microsoft.com/office/drawing/2014/main" val="507924097"/>
                    </a:ext>
                  </a:extLst>
                </a:gridCol>
              </a:tblGrid>
              <a:tr h="2958509">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Functional group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towards the</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 right side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8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1200" b="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8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 C – 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0803980"/>
                  </a:ext>
                </a:extLst>
              </a:tr>
              <a:tr h="2842113">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Functional group</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 towards the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left side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1200" b="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800" b="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 O – 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779319"/>
                  </a:ext>
                </a:extLst>
              </a:tr>
            </a:tbl>
          </a:graphicData>
        </a:graphic>
      </p:graphicFrame>
      <p:grpSp>
        <p:nvGrpSpPr>
          <p:cNvPr id="16" name="Group 15">
            <a:extLst>
              <a:ext uri="{FF2B5EF4-FFF2-40B4-BE49-F238E27FC236}">
                <a16:creationId xmlns:a16="http://schemas.microsoft.com/office/drawing/2014/main" id="{E7DE30D0-4F01-3516-D1CE-CFBDAAF57CCE}"/>
              </a:ext>
            </a:extLst>
          </p:cNvPr>
          <p:cNvGrpSpPr/>
          <p:nvPr/>
        </p:nvGrpSpPr>
        <p:grpSpPr>
          <a:xfrm>
            <a:off x="5791201" y="4384975"/>
            <a:ext cx="685799" cy="1124501"/>
            <a:chOff x="5791201" y="4384975"/>
            <a:chExt cx="685799" cy="1124501"/>
          </a:xfrm>
        </p:grpSpPr>
        <p:cxnSp>
          <p:nvCxnSpPr>
            <p:cNvPr id="11" name="Straight Connector 10">
              <a:extLst>
                <a:ext uri="{FF2B5EF4-FFF2-40B4-BE49-F238E27FC236}">
                  <a16:creationId xmlns:a16="http://schemas.microsoft.com/office/drawing/2014/main" id="{31C8B2F9-C37B-C097-0FF9-A2806BA40F79}"/>
                </a:ext>
              </a:extLst>
            </p:cNvPr>
            <p:cNvCxnSpPr>
              <a:cxnSpLocks/>
            </p:cNvCxnSpPr>
            <p:nvPr/>
          </p:nvCxnSpPr>
          <p:spPr>
            <a:xfrm>
              <a:off x="6019800" y="5128476"/>
              <a:ext cx="0" cy="381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66FEE95-0BB1-F649-D894-DCB03FB7E9FB}"/>
                </a:ext>
              </a:extLst>
            </p:cNvPr>
            <p:cNvCxnSpPr>
              <a:cxnSpLocks/>
            </p:cNvCxnSpPr>
            <p:nvPr/>
          </p:nvCxnSpPr>
          <p:spPr>
            <a:xfrm>
              <a:off x="6096000" y="5128476"/>
              <a:ext cx="0" cy="381000"/>
            </a:xfrm>
            <a:prstGeom prst="line">
              <a:avLst/>
            </a:prstGeom>
            <a:ln w="1905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C0B28D7-F5EB-D8FA-02D2-C5023240999D}"/>
                </a:ext>
              </a:extLst>
            </p:cNvPr>
            <p:cNvSpPr txBox="1"/>
            <p:nvPr/>
          </p:nvSpPr>
          <p:spPr>
            <a:xfrm>
              <a:off x="5791201" y="4384975"/>
              <a:ext cx="685799" cy="769441"/>
            </a:xfrm>
            <a:prstGeom prst="rect">
              <a:avLst/>
            </a:prstGeom>
            <a:noFill/>
          </p:spPr>
          <p:txBody>
            <a:bodyPr wrap="square" rtlCol="0">
              <a:spAutoFit/>
            </a:bodyPr>
            <a:lstStyle/>
            <a:p>
              <a:r>
                <a:rPr lang="en-US" sz="4400" dirty="0"/>
                <a:t>O</a:t>
              </a:r>
            </a:p>
          </p:txBody>
        </p:sp>
      </p:grpSp>
      <p:grpSp>
        <p:nvGrpSpPr>
          <p:cNvPr id="15" name="Group 14">
            <a:extLst>
              <a:ext uri="{FF2B5EF4-FFF2-40B4-BE49-F238E27FC236}">
                <a16:creationId xmlns:a16="http://schemas.microsoft.com/office/drawing/2014/main" id="{EA93E191-FA1A-F117-25FC-810D8F4F7B70}"/>
              </a:ext>
            </a:extLst>
          </p:cNvPr>
          <p:cNvGrpSpPr/>
          <p:nvPr/>
        </p:nvGrpSpPr>
        <p:grpSpPr>
          <a:xfrm>
            <a:off x="4876800" y="1262878"/>
            <a:ext cx="685799" cy="1099322"/>
            <a:chOff x="4876800" y="1262878"/>
            <a:chExt cx="685799" cy="1099322"/>
          </a:xfrm>
        </p:grpSpPr>
        <p:cxnSp>
          <p:nvCxnSpPr>
            <p:cNvPr id="5" name="Straight Connector 4">
              <a:extLst>
                <a:ext uri="{FF2B5EF4-FFF2-40B4-BE49-F238E27FC236}">
                  <a16:creationId xmlns:a16="http://schemas.microsoft.com/office/drawing/2014/main" id="{71DD6FC6-C16A-A6E7-9565-418B60A8D498}"/>
                </a:ext>
              </a:extLst>
            </p:cNvPr>
            <p:cNvCxnSpPr>
              <a:cxnSpLocks/>
            </p:cNvCxnSpPr>
            <p:nvPr/>
          </p:nvCxnSpPr>
          <p:spPr>
            <a:xfrm>
              <a:off x="5105400" y="1981200"/>
              <a:ext cx="0" cy="38100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8B8832B-3031-B632-EE51-B03A7AFBD856}"/>
                </a:ext>
              </a:extLst>
            </p:cNvPr>
            <p:cNvCxnSpPr>
              <a:cxnSpLocks/>
            </p:cNvCxnSpPr>
            <p:nvPr/>
          </p:nvCxnSpPr>
          <p:spPr>
            <a:xfrm>
              <a:off x="5181600" y="1981200"/>
              <a:ext cx="0" cy="381000"/>
            </a:xfrm>
            <a:prstGeom prst="line">
              <a:avLst/>
            </a:prstGeom>
            <a:ln w="1905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14F011BB-E9BA-4506-36A1-C94B976CD9FC}"/>
                </a:ext>
              </a:extLst>
            </p:cNvPr>
            <p:cNvSpPr txBox="1"/>
            <p:nvPr/>
          </p:nvSpPr>
          <p:spPr>
            <a:xfrm>
              <a:off x="4876800" y="1262878"/>
              <a:ext cx="685799" cy="769441"/>
            </a:xfrm>
            <a:prstGeom prst="rect">
              <a:avLst/>
            </a:prstGeom>
            <a:noFill/>
          </p:spPr>
          <p:txBody>
            <a:bodyPr wrap="square" rtlCol="0">
              <a:spAutoFit/>
            </a:bodyPr>
            <a:lstStyle/>
            <a:p>
              <a:r>
                <a:rPr lang="en-US" sz="4400" dirty="0"/>
                <a:t>O</a:t>
              </a:r>
            </a:p>
          </p:txBody>
        </p:sp>
      </p:grpSp>
    </p:spTree>
    <p:extLst>
      <p:ext uri="{BB962C8B-B14F-4D97-AF65-F5344CB8AC3E}">
        <p14:creationId xmlns:p14="http://schemas.microsoft.com/office/powerpoint/2010/main" val="268166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solidFill>
            <a:schemeClr val="bg1">
              <a:lumMod val="95000"/>
            </a:schemeClr>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123.  Draw </a:t>
            </a:r>
            <a:r>
              <a:rPr lang="en-US" sz="3600" dirty="0">
                <a:solidFill>
                  <a:srgbClr val="0066FF"/>
                </a:solidFill>
                <a:latin typeface="Times New Roman" panose="02020603050405020304" pitchFamily="18" charset="0"/>
                <a:cs typeface="Times New Roman" panose="02020603050405020304" pitchFamily="18" charset="0"/>
              </a:rPr>
              <a:t>methyl</a:t>
            </a: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propanoate</a:t>
            </a:r>
            <a:r>
              <a:rPr lang="en-US" sz="3600" dirty="0">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(to the left + right)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Start with the functional group in the middle of the box.    </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F35F9A0F-2AD7-C3AF-576F-EC77856AE73B}"/>
              </a:ext>
            </a:extLst>
          </p:cNvPr>
          <p:cNvGraphicFramePr>
            <a:graphicFrameLocks noGrp="1"/>
          </p:cNvGraphicFramePr>
          <p:nvPr>
            <p:extLst>
              <p:ext uri="{D42A27DB-BD31-4B8C-83A1-F6EECF244321}">
                <p14:modId xmlns:p14="http://schemas.microsoft.com/office/powerpoint/2010/main" val="4235162708"/>
              </p:ext>
            </p:extLst>
          </p:nvPr>
        </p:nvGraphicFramePr>
        <p:xfrm>
          <a:off x="0" y="1057378"/>
          <a:ext cx="9144000" cy="580062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631394694"/>
                    </a:ext>
                  </a:extLst>
                </a:gridCol>
                <a:gridCol w="7086600">
                  <a:extLst>
                    <a:ext uri="{9D8B030D-6E8A-4147-A177-3AD203B41FA5}">
                      <a16:colId xmlns:a16="http://schemas.microsoft.com/office/drawing/2014/main" val="507924097"/>
                    </a:ext>
                  </a:extLst>
                </a:gridCol>
              </a:tblGrid>
              <a:tr h="2958509">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Functional group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towards the</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 right side</a:t>
                      </a:r>
                    </a:p>
                    <a:p>
                      <a:pPr algn="ct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000" b="0" dirty="0">
                          <a:solidFill>
                            <a:srgbClr val="0066FF"/>
                          </a:solidFill>
                          <a:latin typeface="Times New Roman" panose="02020603050405020304" pitchFamily="18" charset="0"/>
                          <a:cs typeface="Times New Roman" panose="02020603050405020304" pitchFamily="18" charset="0"/>
                        </a:rPr>
                        <a:t>CH</a:t>
                      </a:r>
                      <a:r>
                        <a:rPr lang="en-US" sz="2000" b="0" baseline="-25000" dirty="0">
                          <a:solidFill>
                            <a:srgbClr val="0066FF"/>
                          </a:solidFill>
                          <a:latin typeface="Times New Roman" panose="02020603050405020304" pitchFamily="18" charset="0"/>
                          <a:cs typeface="Times New Roman" panose="02020603050405020304" pitchFamily="18" charset="0"/>
                        </a:rPr>
                        <a:t>3</a:t>
                      </a:r>
                      <a:r>
                        <a:rPr lang="en-US" sz="2000" b="0" dirty="0">
                          <a:solidFill>
                            <a:srgbClr val="0066FF"/>
                          </a:solidFill>
                          <a:latin typeface="Times New Roman" panose="02020603050405020304" pitchFamily="18" charset="0"/>
                          <a:cs typeface="Times New Roman" panose="02020603050405020304" pitchFamily="18" charset="0"/>
                        </a:rPr>
                        <a:t>CH</a:t>
                      </a:r>
                      <a:r>
                        <a:rPr lang="en-US" sz="2000" b="0" baseline="-25000" dirty="0">
                          <a:solidFill>
                            <a:srgbClr val="0066FF"/>
                          </a:solidFill>
                          <a:latin typeface="Times New Roman" panose="02020603050405020304" pitchFamily="18" charset="0"/>
                          <a:cs typeface="Times New Roman" panose="02020603050405020304" pitchFamily="18" charset="0"/>
                        </a:rPr>
                        <a:t>2</a:t>
                      </a:r>
                      <a:r>
                        <a:rPr lang="en-US" sz="2000" b="0" dirty="0">
                          <a:solidFill>
                            <a:srgbClr val="FF0000"/>
                          </a:solidFill>
                          <a:latin typeface="Times New Roman" panose="02020603050405020304" pitchFamily="18" charset="0"/>
                          <a:cs typeface="Times New Roman" panose="02020603050405020304" pitchFamily="18" charset="0"/>
                        </a:rPr>
                        <a:t>COO</a:t>
                      </a:r>
                      <a:r>
                        <a:rPr lang="en-US" sz="2000" b="0" dirty="0">
                          <a:solidFill>
                            <a:srgbClr val="0066FF"/>
                          </a:solidFill>
                          <a:latin typeface="Times New Roman" panose="02020603050405020304" pitchFamily="18" charset="0"/>
                          <a:cs typeface="Times New Roman" panose="02020603050405020304" pitchFamily="18" charset="0"/>
                        </a:rPr>
                        <a:t>CH</a:t>
                      </a:r>
                      <a:r>
                        <a:rPr lang="en-US" sz="2000" b="0" baseline="-25000" dirty="0">
                          <a:solidFill>
                            <a:srgbClr val="0066FF"/>
                          </a:solidFill>
                          <a:latin typeface="Times New Roman" panose="02020603050405020304" pitchFamily="18" charset="0"/>
                          <a:cs typeface="Times New Roman" panose="02020603050405020304" pitchFamily="18" charset="0"/>
                        </a:rPr>
                        <a:t>3</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8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200" b="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1200" b="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800" b="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2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8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0" dirty="0">
                          <a:solidFill>
                            <a:srgbClr val="FF0000"/>
                          </a:solidFill>
                          <a:latin typeface="Times New Roman" panose="02020603050405020304" pitchFamily="18" charset="0"/>
                          <a:cs typeface="Times New Roman" panose="02020603050405020304" pitchFamily="18" charset="0"/>
                        </a:rPr>
                        <a:t>                  – C –</a:t>
                      </a: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0" dirty="0">
                          <a:solidFill>
                            <a:srgbClr val="FF0000"/>
                          </a:solidFill>
                          <a:latin typeface="Times New Roman" panose="02020603050405020304" pitchFamily="18" charset="0"/>
                          <a:cs typeface="Times New Roman" panose="02020603050405020304" pitchFamily="18" charset="0"/>
                        </a:rPr>
                        <a:t>O</a:t>
                      </a: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4000" b="0" dirty="0">
                          <a:solidFill>
                            <a:srgbClr val="0066FF"/>
                          </a:solidFill>
                          <a:latin typeface="Times New Roman" panose="02020603050405020304" pitchFamily="18" charset="0"/>
                          <a:cs typeface="Times New Roman" panose="02020603050405020304" pitchFamily="18" charset="0"/>
                        </a:rPr>
                        <a:t> </a:t>
                      </a:r>
                      <a:endParaRPr lang="en-US" sz="4000" b="0" baseline="-25000" dirty="0">
                        <a:solidFill>
                          <a:srgbClr val="0066FF"/>
                        </a:solidFill>
                        <a:latin typeface="Times New Roman" panose="02020603050405020304" pitchFamily="18" charset="0"/>
                        <a:cs typeface="Times New Roman" panose="02020603050405020304" pitchFamily="18" charset="0"/>
                      </a:endParaRPr>
                    </a:p>
                    <a:p>
                      <a:pPr algn="ctr"/>
                      <a:br>
                        <a:rPr lang="en-US" sz="2400" b="0" dirty="0">
                          <a:solidFill>
                            <a:srgbClr val="000099"/>
                          </a:solidFill>
                          <a:latin typeface="Times New Roman" panose="02020603050405020304" pitchFamily="18" charset="0"/>
                          <a:cs typeface="Times New Roman" panose="02020603050405020304" pitchFamily="18" charset="0"/>
                        </a:rPr>
                      </a:br>
                      <a:br>
                        <a:rPr lang="en-US" sz="2400" b="0" dirty="0">
                          <a:solidFill>
                            <a:srgbClr val="000099"/>
                          </a:solidFill>
                          <a:latin typeface="Times New Roman" panose="02020603050405020304" pitchFamily="18" charset="0"/>
                          <a:cs typeface="Times New Roman" panose="02020603050405020304" pitchFamily="18" charset="0"/>
                        </a:rPr>
                      </a:br>
                      <a:r>
                        <a:rPr lang="en-US" sz="2400" b="0" dirty="0">
                          <a:solidFill>
                            <a:srgbClr val="0066FF"/>
                          </a:solidFill>
                          <a:latin typeface="Times New Roman" panose="02020603050405020304" pitchFamily="18" charset="0"/>
                          <a:cs typeface="Times New Roman" panose="02020603050405020304" pitchFamily="18" charset="0"/>
                        </a:rPr>
                        <a:t>Esters have a </a:t>
                      </a:r>
                      <a:r>
                        <a:rPr lang="en-US" sz="2400" b="0" dirty="0">
                          <a:solidFill>
                            <a:srgbClr val="FF0000"/>
                          </a:solidFill>
                          <a:latin typeface="Times New Roman" panose="02020603050405020304" pitchFamily="18" charset="0"/>
                          <a:cs typeface="Times New Roman" panose="02020603050405020304" pitchFamily="18" charset="0"/>
                        </a:rPr>
                        <a:t>“COO” </a:t>
                      </a:r>
                      <a:r>
                        <a:rPr lang="en-US" sz="2400" b="0" dirty="0">
                          <a:solidFill>
                            <a:srgbClr val="0066FF"/>
                          </a:solidFill>
                          <a:latin typeface="Times New Roman" panose="02020603050405020304" pitchFamily="18" charset="0"/>
                          <a:cs typeface="Times New Roman" panose="02020603050405020304" pitchFamily="18" charset="0"/>
                        </a:rPr>
                        <a:t>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0803980"/>
                  </a:ext>
                </a:extLst>
              </a:tr>
              <a:tr h="2842113">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Functional group</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 towards the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left side</a:t>
                      </a:r>
                    </a:p>
                    <a:p>
                      <a:pPr algn="ct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000" b="0" dirty="0">
                          <a:solidFill>
                            <a:srgbClr val="0066FF"/>
                          </a:solidFill>
                          <a:latin typeface="Times New Roman" panose="02020603050405020304" pitchFamily="18" charset="0"/>
                          <a:cs typeface="Times New Roman" panose="02020603050405020304" pitchFamily="18" charset="0"/>
                        </a:rPr>
                        <a:t>CH</a:t>
                      </a:r>
                      <a:r>
                        <a:rPr lang="en-US" sz="2000" b="0" baseline="-25000" dirty="0">
                          <a:solidFill>
                            <a:srgbClr val="0066FF"/>
                          </a:solidFill>
                          <a:latin typeface="Times New Roman" panose="02020603050405020304" pitchFamily="18" charset="0"/>
                          <a:cs typeface="Times New Roman" panose="02020603050405020304" pitchFamily="18" charset="0"/>
                        </a:rPr>
                        <a:t>3</a:t>
                      </a:r>
                      <a:r>
                        <a:rPr lang="en-US" sz="2000" b="0" dirty="0">
                          <a:solidFill>
                            <a:schemeClr val="tx1"/>
                          </a:solidFill>
                          <a:latin typeface="Times New Roman" panose="02020603050405020304" pitchFamily="18" charset="0"/>
                          <a:cs typeface="Times New Roman" panose="02020603050405020304" pitchFamily="18" charset="0"/>
                        </a:rPr>
                        <a:t>OO</a:t>
                      </a: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sz="2000" b="0" dirty="0">
                          <a:solidFill>
                            <a:srgbClr val="0066FF"/>
                          </a:solidFill>
                          <a:latin typeface="Times New Roman" panose="02020603050405020304" pitchFamily="18" charset="0"/>
                          <a:cs typeface="Times New Roman" panose="02020603050405020304" pitchFamily="18" charset="0"/>
                        </a:rPr>
                        <a:t>CH</a:t>
                      </a:r>
                      <a:r>
                        <a:rPr lang="en-US" sz="2000" b="0" baseline="-25000" dirty="0">
                          <a:solidFill>
                            <a:srgbClr val="0066FF"/>
                          </a:solidFill>
                          <a:latin typeface="Times New Roman" panose="02020603050405020304" pitchFamily="18" charset="0"/>
                          <a:cs typeface="Times New Roman" panose="02020603050405020304" pitchFamily="18" charset="0"/>
                        </a:rPr>
                        <a:t>2</a:t>
                      </a:r>
                      <a:r>
                        <a:rPr lang="en-US" sz="2000" b="0" baseline="0" dirty="0">
                          <a:solidFill>
                            <a:srgbClr val="0066FF"/>
                          </a:solidFill>
                          <a:latin typeface="Times New Roman" panose="02020603050405020304" pitchFamily="18" charset="0"/>
                          <a:cs typeface="Times New Roman" panose="02020603050405020304" pitchFamily="18" charset="0"/>
                        </a:rPr>
                        <a:t>CH</a:t>
                      </a:r>
                      <a:r>
                        <a:rPr lang="en-US" sz="2000" b="0" baseline="-25000" dirty="0">
                          <a:solidFill>
                            <a:srgbClr val="0066FF"/>
                          </a:solidFill>
                          <a:latin typeface="Times New Roman" panose="02020603050405020304" pitchFamily="18" charset="0"/>
                          <a:cs typeface="Times New Roman" panose="02020603050405020304" pitchFamily="18" charset="0"/>
                        </a:rPr>
                        <a:t>3</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1200" b="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800" b="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800" b="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br>
                      <a:r>
                        <a:rPr lang="en-US" sz="800" b="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4000" kern="1200" dirty="0">
                          <a:solidFill>
                            <a:srgbClr val="0066FF"/>
                          </a:solidFill>
                          <a:latin typeface="Times New Roman" panose="02020603050405020304" pitchFamily="18" charset="0"/>
                          <a:ea typeface="+mn-ea"/>
                          <a:cs typeface="Times New Roman" panose="02020603050405020304" pitchFamily="18" charset="0"/>
                        </a:rPr>
                        <a:t> </a:t>
                      </a:r>
                      <a:r>
                        <a:rPr lang="en-US" sz="40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 O – C</a:t>
                      </a:r>
                      <a:r>
                        <a:rPr lang="en-US" sz="4000" kern="1200" dirty="0">
                          <a:solidFill>
                            <a:srgbClr val="FF0000"/>
                          </a:solidFill>
                          <a:latin typeface="Times New Roman" panose="02020603050405020304" pitchFamily="18" charset="0"/>
                          <a:ea typeface="+mn-ea"/>
                          <a:cs typeface="Times New Roman" panose="02020603050405020304" pitchFamily="18" charset="0"/>
                        </a:rPr>
                        <a:t>   </a:t>
                      </a:r>
                      <a:br>
                        <a:rPr lang="en-US" sz="4000" kern="1200" baseline="-25000" dirty="0">
                          <a:solidFill>
                            <a:srgbClr val="FF0000"/>
                          </a:solidFill>
                          <a:latin typeface="Times New Roman" panose="02020603050405020304" pitchFamily="18" charset="0"/>
                          <a:ea typeface="+mn-ea"/>
                          <a:cs typeface="Times New Roman" panose="02020603050405020304" pitchFamily="18" charset="0"/>
                        </a:rPr>
                      </a:br>
                      <a:br>
                        <a:rPr lang="en-US" sz="800" kern="1200" baseline="-25000" dirty="0">
                          <a:solidFill>
                            <a:srgbClr val="FF0000"/>
                          </a:solidFill>
                          <a:latin typeface="Times New Roman" panose="02020603050405020304" pitchFamily="18" charset="0"/>
                          <a:ea typeface="+mn-ea"/>
                          <a:cs typeface="Times New Roman" panose="02020603050405020304" pitchFamily="18" charset="0"/>
                        </a:rPr>
                      </a:br>
                      <a:br>
                        <a:rPr lang="en-US" sz="800" kern="1200" baseline="-25000" dirty="0">
                          <a:solidFill>
                            <a:srgbClr val="FF0000"/>
                          </a:solidFill>
                          <a:latin typeface="Times New Roman" panose="02020603050405020304" pitchFamily="18" charset="0"/>
                          <a:ea typeface="+mn-ea"/>
                          <a:cs typeface="Times New Roman" panose="02020603050405020304" pitchFamily="18" charset="0"/>
                        </a:rPr>
                      </a:br>
                      <a:br>
                        <a:rPr lang="en-US" sz="800" kern="1200" baseline="-25000" dirty="0">
                          <a:solidFill>
                            <a:srgbClr val="FF0000"/>
                          </a:solidFill>
                          <a:latin typeface="Times New Roman" panose="02020603050405020304" pitchFamily="18" charset="0"/>
                          <a:ea typeface="+mn-ea"/>
                          <a:cs typeface="Times New Roman" panose="02020603050405020304" pitchFamily="18" charset="0"/>
                        </a:rPr>
                      </a:br>
                      <a:br>
                        <a:rPr lang="en-US" sz="4000" kern="1200" baseline="-25000" dirty="0">
                          <a:solidFill>
                            <a:srgbClr val="FF0000"/>
                          </a:solidFill>
                          <a:latin typeface="Times New Roman" panose="02020603050405020304" pitchFamily="18" charset="0"/>
                          <a:ea typeface="+mn-ea"/>
                          <a:cs typeface="Times New Roman" panose="02020603050405020304" pitchFamily="18" charset="0"/>
                        </a:rPr>
                      </a:br>
                      <a:br>
                        <a:rPr lang="en-US" sz="900" kern="1200" baseline="-25000" dirty="0">
                          <a:solidFill>
                            <a:srgbClr val="FF0000"/>
                          </a:solidFill>
                          <a:latin typeface="Times New Roman" panose="02020603050405020304" pitchFamily="18" charset="0"/>
                          <a:ea typeface="+mn-ea"/>
                          <a:cs typeface="Times New Roman" panose="02020603050405020304" pitchFamily="18" charset="0"/>
                        </a:rPr>
                      </a:br>
                      <a:br>
                        <a:rPr lang="en-US" sz="900" kern="1200" baseline="-25000" dirty="0">
                          <a:solidFill>
                            <a:srgbClr val="FF0000"/>
                          </a:solidFill>
                          <a:latin typeface="Times New Roman" panose="02020603050405020304" pitchFamily="18" charset="0"/>
                          <a:ea typeface="+mn-ea"/>
                          <a:cs typeface="Times New Roman" panose="02020603050405020304" pitchFamily="18" charset="0"/>
                        </a:rPr>
                      </a:br>
                      <a:r>
                        <a:rPr lang="en-US" sz="900" kern="1200" baseline="-25000" dirty="0">
                          <a:solidFill>
                            <a:srgbClr val="0066FF"/>
                          </a:solidFill>
                          <a:latin typeface="Times New Roman" panose="02020603050405020304" pitchFamily="18" charset="0"/>
                          <a:ea typeface="+mn-ea"/>
                          <a:cs typeface="Times New Roman" panose="02020603050405020304" pitchFamily="18" charset="0"/>
                        </a:rPr>
                        <a:t>                                                                               </a:t>
                      </a:r>
                      <a:r>
                        <a:rPr lang="en-US" sz="2400" b="0" dirty="0">
                          <a:solidFill>
                            <a:srgbClr val="0066FF"/>
                          </a:solidFill>
                          <a:latin typeface="Times New Roman" panose="02020603050405020304" pitchFamily="18" charset="0"/>
                          <a:cs typeface="Times New Roman" panose="02020603050405020304" pitchFamily="18" charset="0"/>
                        </a:rPr>
                        <a:t>Esters have a </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“COO” </a:t>
                      </a:r>
                      <a:r>
                        <a:rPr lang="en-US" sz="2400" b="0" dirty="0">
                          <a:solidFill>
                            <a:srgbClr val="0066FF"/>
                          </a:solidFill>
                          <a:latin typeface="Times New Roman" panose="02020603050405020304" pitchFamily="18" charset="0"/>
                          <a:cs typeface="Times New Roman" panose="02020603050405020304" pitchFamily="18" charset="0"/>
                        </a:rPr>
                        <a:t>group</a:t>
                      </a:r>
                      <a:endParaRPr lang="en-US" sz="4000" kern="1200" baseline="-25000" dirty="0">
                        <a:solidFill>
                          <a:srgbClr val="0066FF"/>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779319"/>
                  </a:ext>
                </a:extLst>
              </a:tr>
            </a:tbl>
          </a:graphicData>
        </a:graphic>
      </p:graphicFrame>
      <p:grpSp>
        <p:nvGrpSpPr>
          <p:cNvPr id="5" name="Group 4">
            <a:extLst>
              <a:ext uri="{FF2B5EF4-FFF2-40B4-BE49-F238E27FC236}">
                <a16:creationId xmlns:a16="http://schemas.microsoft.com/office/drawing/2014/main" id="{D228BD04-8562-9DB2-FBC6-7817C34B0C38}"/>
              </a:ext>
            </a:extLst>
          </p:cNvPr>
          <p:cNvGrpSpPr/>
          <p:nvPr/>
        </p:nvGrpSpPr>
        <p:grpSpPr>
          <a:xfrm>
            <a:off x="2447411" y="1066800"/>
            <a:ext cx="5670514" cy="5115604"/>
            <a:chOff x="2447411" y="1066800"/>
            <a:chExt cx="5670514" cy="5115604"/>
          </a:xfrm>
        </p:grpSpPr>
        <p:grpSp>
          <p:nvGrpSpPr>
            <p:cNvPr id="16" name="Group 15">
              <a:extLst>
                <a:ext uri="{FF2B5EF4-FFF2-40B4-BE49-F238E27FC236}">
                  <a16:creationId xmlns:a16="http://schemas.microsoft.com/office/drawing/2014/main" id="{E7DE30D0-4F01-3516-D1CE-CFBDAAF57CCE}"/>
                </a:ext>
              </a:extLst>
            </p:cNvPr>
            <p:cNvGrpSpPr/>
            <p:nvPr/>
          </p:nvGrpSpPr>
          <p:grpSpPr>
            <a:xfrm>
              <a:off x="5334000" y="3951469"/>
              <a:ext cx="685799" cy="997656"/>
              <a:chOff x="5753100" y="4107744"/>
              <a:chExt cx="685799" cy="1401732"/>
            </a:xfrm>
          </p:grpSpPr>
          <p:cxnSp>
            <p:nvCxnSpPr>
              <p:cNvPr id="11" name="Straight Connector 10">
                <a:extLst>
                  <a:ext uri="{FF2B5EF4-FFF2-40B4-BE49-F238E27FC236}">
                    <a16:creationId xmlns:a16="http://schemas.microsoft.com/office/drawing/2014/main" id="{31C8B2F9-C37B-C097-0FF9-A2806BA40F79}"/>
                  </a:ext>
                </a:extLst>
              </p:cNvPr>
              <p:cNvCxnSpPr>
                <a:cxnSpLocks/>
              </p:cNvCxnSpPr>
              <p:nvPr/>
            </p:nvCxnSpPr>
            <p:spPr>
              <a:xfrm>
                <a:off x="6019800" y="5128476"/>
                <a:ext cx="0" cy="381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66FEE95-0BB1-F649-D894-DCB03FB7E9FB}"/>
                  </a:ext>
                </a:extLst>
              </p:cNvPr>
              <p:cNvCxnSpPr>
                <a:cxnSpLocks/>
              </p:cNvCxnSpPr>
              <p:nvPr/>
            </p:nvCxnSpPr>
            <p:spPr>
              <a:xfrm>
                <a:off x="6096000" y="5128476"/>
                <a:ext cx="0" cy="381000"/>
              </a:xfrm>
              <a:prstGeom prst="line">
                <a:avLst/>
              </a:prstGeom>
              <a:ln w="1905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C0B28D7-F5EB-D8FA-02D2-C5023240999D}"/>
                  </a:ext>
                </a:extLst>
              </p:cNvPr>
              <p:cNvSpPr txBox="1"/>
              <p:nvPr/>
            </p:nvSpPr>
            <p:spPr>
              <a:xfrm>
                <a:off x="5753100" y="4107744"/>
                <a:ext cx="68579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O</a:t>
                </a:r>
              </a:p>
            </p:txBody>
          </p:sp>
        </p:grpSp>
        <p:pic>
          <p:nvPicPr>
            <p:cNvPr id="2052" name="Picture 4" descr="GCSE CHEMISTRY - What is the Structure of Ethane? - Structural Formula of  an Ethane Molecule - GCSE SCIENCE.">
              <a:extLst>
                <a:ext uri="{FF2B5EF4-FFF2-40B4-BE49-F238E27FC236}">
                  <a16:creationId xmlns:a16="http://schemas.microsoft.com/office/drawing/2014/main" id="{A7BE9B61-6523-AF71-DF63-EC07F60423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800"/>
            <a:stretch/>
          </p:blipFill>
          <p:spPr bwMode="auto">
            <a:xfrm>
              <a:off x="2447411" y="1299120"/>
              <a:ext cx="2391290" cy="19773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CSE CHEMISTRY - What is the Structure of Ethane? - Structural Formula of  an Ethane Molecule - GCSE SCIENCE.">
              <a:extLst>
                <a:ext uri="{FF2B5EF4-FFF2-40B4-BE49-F238E27FC236}">
                  <a16:creationId xmlns:a16="http://schemas.microsoft.com/office/drawing/2014/main" id="{7B79C605-3EED-3004-825A-092C4A7635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016"/>
            <a:stretch/>
          </p:blipFill>
          <p:spPr bwMode="auto">
            <a:xfrm>
              <a:off x="6618511" y="1361259"/>
              <a:ext cx="1088578" cy="1915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348725-32EA-9322-5316-A3AD9D636692}"/>
                </a:ext>
              </a:extLst>
            </p:cNvPr>
            <p:cNvSpPr txBox="1"/>
            <p:nvPr/>
          </p:nvSpPr>
          <p:spPr>
            <a:xfrm>
              <a:off x="4876800" y="1066800"/>
              <a:ext cx="571499"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O</a:t>
              </a:r>
            </a:p>
          </p:txBody>
        </p:sp>
        <p:cxnSp>
          <p:nvCxnSpPr>
            <p:cNvPr id="8" name="Straight Connector 7">
              <a:extLst>
                <a:ext uri="{FF2B5EF4-FFF2-40B4-BE49-F238E27FC236}">
                  <a16:creationId xmlns:a16="http://schemas.microsoft.com/office/drawing/2014/main" id="{6A7AFA13-430B-A042-5FE5-A74FE4B89D9E}"/>
                </a:ext>
              </a:extLst>
            </p:cNvPr>
            <p:cNvCxnSpPr>
              <a:cxnSpLocks/>
            </p:cNvCxnSpPr>
            <p:nvPr/>
          </p:nvCxnSpPr>
          <p:spPr>
            <a:xfrm>
              <a:off x="5105400" y="1676400"/>
              <a:ext cx="0" cy="38100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EE63BC95-1B9A-5616-D077-645B9DC71BD1}"/>
                </a:ext>
              </a:extLst>
            </p:cNvPr>
            <p:cNvCxnSpPr>
              <a:cxnSpLocks/>
            </p:cNvCxnSpPr>
            <p:nvPr/>
          </p:nvCxnSpPr>
          <p:spPr>
            <a:xfrm>
              <a:off x="5181600" y="1676400"/>
              <a:ext cx="0" cy="38100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17" name="Picture 4" descr="GCSE CHEMISTRY - What is the Structure of Ethane? - Structural Formula of  an Ethane Molecule - GCSE SCIENCE.">
              <a:extLst>
                <a:ext uri="{FF2B5EF4-FFF2-40B4-BE49-F238E27FC236}">
                  <a16:creationId xmlns:a16="http://schemas.microsoft.com/office/drawing/2014/main" id="{A4BE1C0C-DF2F-97AE-B147-F8F362327C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r="47203"/>
            <a:stretch/>
          </p:blipFill>
          <p:spPr bwMode="auto">
            <a:xfrm>
              <a:off x="3049317" y="4205061"/>
              <a:ext cx="1447797" cy="19773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GCSE CHEMISTRY - What is the Structure of Ethane? - Structural Formula of  an Ethane Molecule - GCSE SCIENCE.">
              <a:extLst>
                <a:ext uri="{FF2B5EF4-FFF2-40B4-BE49-F238E27FC236}">
                  <a16:creationId xmlns:a16="http://schemas.microsoft.com/office/drawing/2014/main" id="{DFF23069-695F-8181-2CC9-F9F33B10D5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05"/>
            <a:stretch/>
          </p:blipFill>
          <p:spPr bwMode="auto">
            <a:xfrm>
              <a:off x="5902877" y="4267200"/>
              <a:ext cx="2215048" cy="1915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4254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r>
              <a:rPr lang="en-US" sz="3200" dirty="0">
                <a:solidFill>
                  <a:srgbClr val="0066FF"/>
                </a:solidFill>
                <a:latin typeface="Times New Roman" panose="02020603050405020304" pitchFamily="18" charset="0"/>
                <a:cs typeface="Times New Roman" panose="02020603050405020304" pitchFamily="18" charset="0"/>
              </a:rPr>
              <a:t>124.  </a:t>
            </a:r>
            <a:r>
              <a:rPr lang="en-US" sz="3200" dirty="0">
                <a:latin typeface="Times New Roman" panose="02020603050405020304" pitchFamily="18" charset="0"/>
                <a:cs typeface="Times New Roman" panose="02020603050405020304" pitchFamily="18" charset="0"/>
              </a:rPr>
              <a:t>Draw </a:t>
            </a:r>
            <a:r>
              <a:rPr lang="en-US" sz="3200" b="1" dirty="0">
                <a:solidFill>
                  <a:srgbClr val="FF0000"/>
                </a:solidFill>
                <a:latin typeface="Times New Roman" panose="02020603050405020304" pitchFamily="18" charset="0"/>
                <a:cs typeface="Times New Roman" panose="02020603050405020304" pitchFamily="18" charset="0"/>
              </a:rPr>
              <a:t>butyl</a:t>
            </a:r>
            <a:r>
              <a:rPr lang="en-US" sz="3200" dirty="0">
                <a:latin typeface="Times New Roman" panose="02020603050405020304" pitchFamily="18" charset="0"/>
                <a:cs typeface="Times New Roman" panose="02020603050405020304" pitchFamily="18" charset="0"/>
              </a:rPr>
              <a:t>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pentanoate</a:t>
            </a:r>
          </a:p>
          <a:p>
            <a:pPr marL="514350" indent="-514350">
              <a:buAutoNum type="arabicPeriod" startAt="131"/>
            </a:pPr>
            <a:endParaRPr lang="en-US" sz="3200" dirty="0">
              <a:latin typeface="Times New Roman" panose="02020603050405020304" pitchFamily="18" charset="0"/>
              <a:cs typeface="Times New Roman" panose="02020603050405020304" pitchFamily="18" charset="0"/>
            </a:endParaRPr>
          </a:p>
          <a:p>
            <a:pPr marL="514350" indent="-514350">
              <a:buAutoNum type="arabicPeriod" startAt="131"/>
            </a:pPr>
            <a:endParaRPr lang="en-US" sz="3200" dirty="0">
              <a:latin typeface="Times New Roman" panose="02020603050405020304" pitchFamily="18" charset="0"/>
              <a:cs typeface="Times New Roman" panose="02020603050405020304" pitchFamily="18" charset="0"/>
            </a:endParaRPr>
          </a:p>
          <a:p>
            <a:pPr marL="514350" indent="-514350">
              <a:buAutoNum type="arabicPeriod" startAt="131"/>
            </a:pPr>
            <a:endParaRPr lang="en-US" sz="3200" dirty="0">
              <a:latin typeface="Times New Roman" panose="02020603050405020304" pitchFamily="18" charset="0"/>
              <a:cs typeface="Times New Roman" panose="02020603050405020304" pitchFamily="18" charset="0"/>
            </a:endParaRPr>
          </a:p>
          <a:p>
            <a:pPr marL="514350" indent="-514350">
              <a:buAutoNum type="arabicPeriod" startAt="131"/>
            </a:pPr>
            <a:endParaRPr lang="en-US" sz="3200" dirty="0">
              <a:latin typeface="Times New Roman" panose="02020603050405020304" pitchFamily="18" charset="0"/>
              <a:cs typeface="Times New Roman" panose="02020603050405020304" pitchFamily="18" charset="0"/>
            </a:endParaRPr>
          </a:p>
          <a:p>
            <a:pPr marL="514350" indent="-514350">
              <a:buAutoNum type="arabicPeriod" startAt="131"/>
            </a:pPr>
            <a:endParaRPr lang="en-US" sz="3200" dirty="0">
              <a:latin typeface="Times New Roman" panose="02020603050405020304" pitchFamily="18" charset="0"/>
              <a:cs typeface="Times New Roman" panose="02020603050405020304" pitchFamily="18" charset="0"/>
            </a:endParaRPr>
          </a:p>
          <a:p>
            <a:pPr marL="514350" indent="-514350">
              <a:buAutoNum type="arabicPeriod" startAt="131"/>
            </a:pPr>
            <a:endParaRPr lang="en-US" sz="3200" dirty="0">
              <a:latin typeface="Times New Roman" panose="02020603050405020304" pitchFamily="18" charset="0"/>
              <a:cs typeface="Times New Roman" panose="02020603050405020304" pitchFamily="18" charset="0"/>
            </a:endParaRPr>
          </a:p>
          <a:p>
            <a:pPr marL="514350" indent="-514350">
              <a:buAutoNum type="arabicPeriod" startAt="131"/>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algn="ctr"/>
            <a:r>
              <a:rPr lang="en-US" sz="3200" dirty="0">
                <a:solidFill>
                  <a:srgbClr val="FF0000"/>
                </a:solidFill>
                <a:latin typeface="Times New Roman" panose="02020603050405020304" pitchFamily="18" charset="0"/>
                <a:cs typeface="Times New Roman" panose="02020603050405020304" pitchFamily="18" charset="0"/>
              </a:rPr>
              <a:t>Butyl is the first name, the THUMB SIDE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Pentanoate is the last name, the HAND SIDE</a:t>
            </a:r>
          </a:p>
        </p:txBody>
      </p:sp>
      <p:sp>
        <p:nvSpPr>
          <p:cNvPr id="6" name="TextBox 5"/>
          <p:cNvSpPr txBox="1"/>
          <p:nvPr/>
        </p:nvSpPr>
        <p:spPr>
          <a:xfrm>
            <a:off x="3276600" y="2590800"/>
            <a:ext cx="3048000" cy="1200329"/>
          </a:xfrm>
          <a:prstGeom prst="rect">
            <a:avLst/>
          </a:prstGeom>
          <a:noFill/>
        </p:spPr>
        <p:txBody>
          <a:bodyPr wrap="square" rtlCol="0">
            <a:spAutoFit/>
          </a:bodyPr>
          <a:lstStyle/>
          <a:p>
            <a:r>
              <a:rPr lang="en-US" sz="2400" dirty="0">
                <a:latin typeface="Comic Sans MS" pitchFamily="66" charset="0"/>
              </a:rPr>
              <a:t>   O</a:t>
            </a:r>
          </a:p>
          <a:p>
            <a:endParaRPr lang="en-US" sz="2400" dirty="0">
              <a:latin typeface="Comic Sans MS" pitchFamily="66" charset="0"/>
            </a:endParaRPr>
          </a:p>
          <a:p>
            <a:r>
              <a:rPr lang="en-US" sz="2400" dirty="0">
                <a:latin typeface="Comic Sans MS" pitchFamily="66" charset="0"/>
              </a:rPr>
              <a:t>―C―O―</a:t>
            </a:r>
          </a:p>
        </p:txBody>
      </p:sp>
      <p:cxnSp>
        <p:nvCxnSpPr>
          <p:cNvPr id="8" name="Straight Connector 7"/>
          <p:cNvCxnSpPr/>
          <p:nvPr/>
        </p:nvCxnSpPr>
        <p:spPr>
          <a:xfrm>
            <a:off x="3733800" y="2971800"/>
            <a:ext cx="0" cy="381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810000" y="2971800"/>
            <a:ext cx="0" cy="381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7544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538"/>
            <a:ext cx="8534400" cy="1077218"/>
          </a:xfrm>
          <a:prstGeom prst="rect">
            <a:avLst/>
          </a:prstGeom>
          <a:noFill/>
        </p:spPr>
        <p:txBody>
          <a:bodyPr wrap="square" rtlCol="0">
            <a:spAutoFit/>
          </a:bodyPr>
          <a:lstStyle/>
          <a:p>
            <a:r>
              <a:rPr lang="en-US" sz="3200" dirty="0">
                <a:solidFill>
                  <a:srgbClr val="0066FF"/>
                </a:solidFill>
                <a:latin typeface="Times New Roman" panose="02020603050405020304" pitchFamily="18" charset="0"/>
                <a:cs typeface="Times New Roman" panose="02020603050405020304" pitchFamily="18" charset="0"/>
              </a:rPr>
              <a:t>124.  </a:t>
            </a:r>
            <a:r>
              <a:rPr lang="en-US" sz="3200" dirty="0">
                <a:latin typeface="Times New Roman" panose="02020603050405020304" pitchFamily="18" charset="0"/>
                <a:cs typeface="Times New Roman" panose="02020603050405020304" pitchFamily="18" charset="0"/>
              </a:rPr>
              <a:t>Draw </a:t>
            </a:r>
            <a:r>
              <a:rPr lang="en-US" sz="3200" b="1" dirty="0">
                <a:solidFill>
                  <a:srgbClr val="FF0000"/>
                </a:solidFill>
                <a:latin typeface="Times New Roman" panose="02020603050405020304" pitchFamily="18" charset="0"/>
                <a:cs typeface="Times New Roman" panose="02020603050405020304" pitchFamily="18" charset="0"/>
              </a:rPr>
              <a:t>butyl</a:t>
            </a:r>
            <a:r>
              <a:rPr lang="en-US" sz="3200" dirty="0">
                <a:latin typeface="Times New Roman" panose="02020603050405020304" pitchFamily="18" charset="0"/>
                <a:cs typeface="Times New Roman" panose="02020603050405020304" pitchFamily="18" charset="0"/>
              </a:rPr>
              <a:t>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pentanoate</a:t>
            </a:r>
          </a:p>
          <a:p>
            <a:endParaRPr lang="en-US" sz="3200" dirty="0"/>
          </a:p>
        </p:txBody>
      </p:sp>
      <p:sp>
        <p:nvSpPr>
          <p:cNvPr id="6" name="TextBox 5"/>
          <p:cNvSpPr txBox="1"/>
          <p:nvPr/>
        </p:nvSpPr>
        <p:spPr>
          <a:xfrm>
            <a:off x="533400" y="2827823"/>
            <a:ext cx="8229600" cy="1200329"/>
          </a:xfrm>
          <a:prstGeom prst="rect">
            <a:avLst/>
          </a:prstGeom>
          <a:noFill/>
        </p:spPr>
        <p:txBody>
          <a:bodyPr wrap="square" rtlCol="0">
            <a:spAutoFit/>
          </a:bodyPr>
          <a:lstStyle/>
          <a:p>
            <a:r>
              <a:rPr lang="en-US" sz="2400" dirty="0">
                <a:latin typeface="Comic Sans MS" pitchFamily="66" charset="0"/>
              </a:rPr>
              <a:t>                                           </a:t>
            </a:r>
            <a:r>
              <a:rPr lang="en-US" sz="1050" dirty="0">
                <a:latin typeface="Comic Sans MS" pitchFamily="66" charset="0"/>
              </a:rPr>
              <a:t> </a:t>
            </a:r>
            <a:r>
              <a:rPr lang="en-US" sz="2400" dirty="0">
                <a:latin typeface="Comic Sans MS" pitchFamily="66" charset="0"/>
              </a:rPr>
              <a:t> O</a:t>
            </a:r>
          </a:p>
          <a:p>
            <a:endParaRPr lang="en-US" sz="2400" dirty="0">
              <a:latin typeface="Comic Sans MS" pitchFamily="66" charset="0"/>
            </a:endParaRPr>
          </a:p>
          <a:p>
            <a:r>
              <a:rPr lang="en-US" sz="2400" dirty="0">
                <a:latin typeface="Comic Sans MS" pitchFamily="66" charset="0"/>
              </a:rPr>
              <a:t>                     ―C―C―C―C―C―O―</a:t>
            </a:r>
            <a:r>
              <a:rPr lang="en-US" sz="2400" dirty="0">
                <a:solidFill>
                  <a:srgbClr val="FF0000"/>
                </a:solidFill>
                <a:latin typeface="Comic Sans MS" pitchFamily="66" charset="0"/>
              </a:rPr>
              <a:t>C―C―C―C―</a:t>
            </a:r>
            <a:endParaRPr lang="en-US" sz="2400" dirty="0">
              <a:latin typeface="Comic Sans MS" pitchFamily="66" charset="0"/>
            </a:endParaRPr>
          </a:p>
        </p:txBody>
      </p:sp>
      <p:cxnSp>
        <p:nvCxnSpPr>
          <p:cNvPr id="8" name="Straight Connector 7"/>
          <p:cNvCxnSpPr/>
          <p:nvPr/>
        </p:nvCxnSpPr>
        <p:spPr>
          <a:xfrm>
            <a:off x="4724400" y="3208823"/>
            <a:ext cx="0" cy="381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810125" y="3208823"/>
            <a:ext cx="0" cy="381000"/>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57200" y="4191000"/>
            <a:ext cx="3657600" cy="400110"/>
          </a:xfrm>
          <a:prstGeom prst="rect">
            <a:avLst/>
          </a:prstGeom>
          <a:noFill/>
        </p:spPr>
        <p:txBody>
          <a:bodyPr wrap="square" rtlCol="0">
            <a:spAutoFit/>
          </a:bodyPr>
          <a:lstStyle/>
          <a:p>
            <a:r>
              <a:rPr lang="en-US" sz="2000" dirty="0"/>
              <a:t> </a:t>
            </a:r>
          </a:p>
        </p:txBody>
      </p:sp>
      <p:cxnSp>
        <p:nvCxnSpPr>
          <p:cNvPr id="4" name="Straight Connector 3"/>
          <p:cNvCxnSpPr/>
          <p:nvPr/>
        </p:nvCxnSpPr>
        <p:spPr>
          <a:xfrm>
            <a:off x="2895600" y="3399323"/>
            <a:ext cx="0" cy="19050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3352800" y="3427987"/>
            <a:ext cx="0" cy="19050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3810000" y="3427987"/>
            <a:ext cx="0" cy="19050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4267200" y="3427987"/>
            <a:ext cx="0" cy="1905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262437" y="3932902"/>
            <a:ext cx="0" cy="19050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3810000" y="3931889"/>
            <a:ext cx="0" cy="1905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3352800" y="3931889"/>
            <a:ext cx="0" cy="19050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2881312" y="3943350"/>
            <a:ext cx="0" cy="1905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5715000" y="3943350"/>
            <a:ext cx="0" cy="1905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6153150" y="3924300"/>
            <a:ext cx="0" cy="1905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6624637" y="3924300"/>
            <a:ext cx="0" cy="1905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7010400" y="3943350"/>
            <a:ext cx="0" cy="1905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5715000" y="3427988"/>
            <a:ext cx="0" cy="1905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6086475" y="3427988"/>
            <a:ext cx="0" cy="1905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6629400" y="3427988"/>
            <a:ext cx="0" cy="1905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7010400" y="3426975"/>
            <a:ext cx="0" cy="1905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5" name="Straight Arrow Connector 4"/>
          <p:cNvCxnSpPr>
            <a:cxnSpLocks/>
          </p:cNvCxnSpPr>
          <p:nvPr/>
        </p:nvCxnSpPr>
        <p:spPr>
          <a:xfrm>
            <a:off x="2514600" y="476071"/>
            <a:ext cx="3429000" cy="22671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3810000" y="532656"/>
            <a:ext cx="362339" cy="2304841"/>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 y="5455025"/>
            <a:ext cx="914399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carbon in the functional group COUNTS as part of the last name.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Pentanoate has 5 carbons, including the functional group -COO. </a:t>
            </a:r>
          </a:p>
        </p:txBody>
      </p:sp>
      <p:sp>
        <p:nvSpPr>
          <p:cNvPr id="29" name="TextBox 28">
            <a:extLst>
              <a:ext uri="{FF2B5EF4-FFF2-40B4-BE49-F238E27FC236}">
                <a16:creationId xmlns:a16="http://schemas.microsoft.com/office/drawing/2014/main" id="{0360A6AB-A354-983C-8C1D-5212E312EEFA}"/>
              </a:ext>
            </a:extLst>
          </p:cNvPr>
          <p:cNvSpPr txBox="1"/>
          <p:nvPr/>
        </p:nvSpPr>
        <p:spPr>
          <a:xfrm>
            <a:off x="5943600" y="4391055"/>
            <a:ext cx="2133598" cy="707886"/>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Four carbons to the thumb side</a:t>
            </a:r>
          </a:p>
        </p:txBody>
      </p:sp>
      <p:sp>
        <p:nvSpPr>
          <p:cNvPr id="30" name="TextBox 29">
            <a:extLst>
              <a:ext uri="{FF2B5EF4-FFF2-40B4-BE49-F238E27FC236}">
                <a16:creationId xmlns:a16="http://schemas.microsoft.com/office/drawing/2014/main" id="{700C3068-7173-78C1-B6C6-9A16D5976988}"/>
              </a:ext>
            </a:extLst>
          </p:cNvPr>
          <p:cNvSpPr txBox="1"/>
          <p:nvPr/>
        </p:nvSpPr>
        <p:spPr>
          <a:xfrm>
            <a:off x="2924370" y="4414935"/>
            <a:ext cx="2133598" cy="707886"/>
          </a:xfrm>
          <a:prstGeom prst="rect">
            <a:avLst/>
          </a:prstGeom>
          <a:noFill/>
        </p:spPr>
        <p:txBody>
          <a:bodyPr wrap="square" rtlCol="0">
            <a:spAutoFit/>
          </a:bodyPr>
          <a:lstStyle/>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Five carbons to the hand side</a:t>
            </a:r>
          </a:p>
        </p:txBody>
      </p:sp>
    </p:spTree>
    <p:extLst>
      <p:ext uri="{BB962C8B-B14F-4D97-AF65-F5344CB8AC3E}">
        <p14:creationId xmlns:p14="http://schemas.microsoft.com/office/powerpoint/2010/main" val="1413003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12A867-66BA-CE82-5471-E96BE3F6E452}"/>
              </a:ext>
            </a:extLst>
          </p:cNvPr>
          <p:cNvSpPr txBox="1"/>
          <p:nvPr/>
        </p:nvSpPr>
        <p:spPr>
          <a:xfrm>
            <a:off x="-1" y="0"/>
            <a:ext cx="9110133" cy="6955750"/>
          </a:xfrm>
          <a:prstGeom prst="rect">
            <a:avLst/>
          </a:prstGeom>
          <a:noFill/>
        </p:spPr>
        <p:txBody>
          <a:bodyPr wrap="square" rtlCol="0">
            <a:spAutoFit/>
          </a:bodyPr>
          <a:lstStyle/>
          <a:p>
            <a:pPr algn="ctr"/>
            <a:r>
              <a:rPr lang="en-US" sz="5400" dirty="0">
                <a:latin typeface="Aharoni" panose="02010803020104030203" pitchFamily="2" charset="-79"/>
                <a:cs typeface="Aharoni" panose="02010803020104030203" pitchFamily="2" charset="-79"/>
              </a:rPr>
              <a:t>Wednesday:  Notes, 125-161</a:t>
            </a:r>
          </a:p>
          <a:p>
            <a:pPr algn="ctr"/>
            <a:endParaRPr lang="en-US" sz="2000" dirty="0">
              <a:latin typeface="Aharoni" panose="02010803020104030203" pitchFamily="2" charset="-79"/>
              <a:cs typeface="Aharoni" panose="02010803020104030203" pitchFamily="2" charset="-79"/>
            </a:endParaRPr>
          </a:p>
          <a:p>
            <a:pPr algn="ctr"/>
            <a:r>
              <a:rPr lang="en-US" sz="5400" dirty="0">
                <a:solidFill>
                  <a:srgbClr val="0066FF"/>
                </a:solidFill>
                <a:latin typeface="Aharoni" panose="02010803020104030203" pitchFamily="2" charset="-79"/>
                <a:cs typeface="Aharoni" panose="02010803020104030203" pitchFamily="2" charset="-79"/>
              </a:rPr>
              <a:t>Then: </a:t>
            </a:r>
            <a:br>
              <a:rPr lang="en-US" sz="5400" dirty="0">
                <a:solidFill>
                  <a:srgbClr val="0066FF"/>
                </a:solidFill>
                <a:latin typeface="Aharoni" panose="02010803020104030203" pitchFamily="2" charset="-79"/>
                <a:cs typeface="Aharoni" panose="02010803020104030203" pitchFamily="2" charset="-79"/>
              </a:rPr>
            </a:br>
            <a:r>
              <a:rPr lang="en-US" sz="5400" dirty="0">
                <a:solidFill>
                  <a:srgbClr val="0066FF"/>
                </a:solidFill>
                <a:latin typeface="Aharoni" panose="02010803020104030203" pitchFamily="2" charset="-79"/>
                <a:cs typeface="Aharoni" panose="02010803020104030203" pitchFamily="2" charset="-79"/>
              </a:rPr>
              <a:t>Organic Chem Handout #2</a:t>
            </a:r>
            <a:br>
              <a:rPr lang="en-US" sz="5400" dirty="0">
                <a:solidFill>
                  <a:srgbClr val="0066FF"/>
                </a:solidFill>
                <a:latin typeface="Aharoni" panose="02010803020104030203" pitchFamily="2" charset="-79"/>
                <a:cs typeface="Aharoni" panose="02010803020104030203" pitchFamily="2" charset="-79"/>
              </a:rPr>
            </a:br>
            <a:r>
              <a:rPr lang="en-US" sz="4400" dirty="0">
                <a:solidFill>
                  <a:srgbClr val="0066FF"/>
                </a:solidFill>
                <a:latin typeface="Aharoni" panose="02010803020104030203" pitchFamily="2" charset="-79"/>
                <a:cs typeface="Aharoni" panose="02010803020104030203" pitchFamily="2" charset="-79"/>
              </a:rPr>
              <a:t>(finish molecules, start reactions)</a:t>
            </a:r>
          </a:p>
          <a:p>
            <a:pPr algn="ctr"/>
            <a:endParaRPr lang="en-US" sz="4400" dirty="0">
              <a:solidFill>
                <a:srgbClr val="0066FF"/>
              </a:solidFill>
              <a:latin typeface="Aharoni" panose="02010803020104030203" pitchFamily="2" charset="-79"/>
              <a:cs typeface="Aharoni" panose="02010803020104030203" pitchFamily="2" charset="-79"/>
            </a:endParaRPr>
          </a:p>
          <a:p>
            <a:pPr algn="ctr"/>
            <a:r>
              <a:rPr lang="en-US" sz="4400" i="1" dirty="0">
                <a:solidFill>
                  <a:schemeClr val="tx1">
                    <a:lumMod val="95000"/>
                    <a:lumOff val="5000"/>
                  </a:schemeClr>
                </a:solidFill>
                <a:latin typeface="Aharoni" panose="02010803020104030203" pitchFamily="2" charset="-79"/>
                <a:cs typeface="Aharoni" panose="02010803020104030203" pitchFamily="2" charset="-79"/>
              </a:rPr>
              <a:t>Lab count out back.  </a:t>
            </a:r>
            <a:br>
              <a:rPr lang="en-US" sz="4400" i="1" dirty="0">
                <a:solidFill>
                  <a:schemeClr val="tx1">
                    <a:lumMod val="95000"/>
                    <a:lumOff val="5000"/>
                  </a:schemeClr>
                </a:solidFill>
                <a:latin typeface="Aharoni" panose="02010803020104030203" pitchFamily="2" charset="-79"/>
                <a:cs typeface="Aharoni" panose="02010803020104030203" pitchFamily="2" charset="-79"/>
              </a:rPr>
            </a:br>
            <a:r>
              <a:rPr lang="en-US" sz="4400" i="1" dirty="0">
                <a:solidFill>
                  <a:schemeClr val="tx1">
                    <a:lumMod val="95000"/>
                    <a:lumOff val="5000"/>
                  </a:schemeClr>
                </a:solidFill>
                <a:latin typeface="Aharoni" panose="02010803020104030203" pitchFamily="2" charset="-79"/>
                <a:cs typeface="Aharoni" panose="02010803020104030203" pitchFamily="2" charset="-79"/>
              </a:rPr>
              <a:t>If you are on the list, you owe lab reports.  Tick Tock… not </a:t>
            </a:r>
            <a:r>
              <a:rPr lang="en-US" sz="4400" i="1" dirty="0" err="1">
                <a:solidFill>
                  <a:schemeClr val="tx1">
                    <a:lumMod val="95000"/>
                    <a:lumOff val="5000"/>
                  </a:schemeClr>
                </a:solidFill>
                <a:latin typeface="Aharoni" panose="02010803020104030203" pitchFamily="2" charset="-79"/>
                <a:cs typeface="Aharoni" panose="02010803020104030203" pitchFamily="2" charset="-79"/>
              </a:rPr>
              <a:t>tiktok</a:t>
            </a:r>
            <a:r>
              <a:rPr lang="en-US" sz="4400" i="1" dirty="0">
                <a:solidFill>
                  <a:schemeClr val="tx1">
                    <a:lumMod val="95000"/>
                    <a:lumOff val="5000"/>
                  </a:schemeClr>
                </a:solidFill>
                <a:latin typeface="Aharoni" panose="02010803020104030203" pitchFamily="2" charset="-79"/>
                <a:cs typeface="Aharoni" panose="02010803020104030203" pitchFamily="2" charset="-79"/>
              </a:rPr>
              <a:t>.  </a:t>
            </a:r>
            <a:br>
              <a:rPr lang="en-US" sz="4400" i="1" dirty="0">
                <a:solidFill>
                  <a:schemeClr val="tx1">
                    <a:lumMod val="95000"/>
                    <a:lumOff val="5000"/>
                  </a:schemeClr>
                </a:solidFill>
                <a:latin typeface="Aharoni" panose="02010803020104030203" pitchFamily="2" charset="-79"/>
                <a:cs typeface="Aharoni" panose="02010803020104030203" pitchFamily="2" charset="-79"/>
              </a:rPr>
            </a:br>
            <a:r>
              <a:rPr lang="en-US" sz="4400" i="1" dirty="0">
                <a:solidFill>
                  <a:schemeClr val="tx1">
                    <a:lumMod val="95000"/>
                    <a:lumOff val="5000"/>
                  </a:schemeClr>
                </a:solidFill>
                <a:latin typeface="Aharoni" panose="02010803020104030203" pitchFamily="2" charset="-79"/>
                <a:cs typeface="Aharoni" panose="02010803020104030203" pitchFamily="2" charset="-79"/>
              </a:rPr>
              <a:t>I am nervous for some of you.  </a:t>
            </a:r>
            <a:endParaRPr lang="en-US" i="1" dirty="0">
              <a:solidFill>
                <a:schemeClr val="tx1">
                  <a:lumMod val="95000"/>
                  <a:lumOff val="5000"/>
                </a:schemeClr>
              </a:solidFill>
            </a:endParaRPr>
          </a:p>
        </p:txBody>
      </p:sp>
    </p:spTree>
    <p:extLst>
      <p:ext uri="{BB962C8B-B14F-4D97-AF65-F5344CB8AC3E}">
        <p14:creationId xmlns:p14="http://schemas.microsoft.com/office/powerpoint/2010/main" val="131450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3574196"/>
              </p:ext>
            </p:extLst>
          </p:nvPr>
        </p:nvGraphicFramePr>
        <p:xfrm>
          <a:off x="0" y="0"/>
          <a:ext cx="9144000" cy="6858000"/>
        </p:xfrm>
        <a:graphic>
          <a:graphicData uri="http://schemas.openxmlformats.org/drawingml/2006/table">
            <a:tbl>
              <a:tblPr/>
              <a:tblGrid>
                <a:gridCol w="4245429">
                  <a:extLst>
                    <a:ext uri="{9D8B030D-6E8A-4147-A177-3AD203B41FA5}">
                      <a16:colId xmlns:a16="http://schemas.microsoft.com/office/drawing/2014/main" val="20000"/>
                    </a:ext>
                  </a:extLst>
                </a:gridCol>
                <a:gridCol w="4898571">
                  <a:extLst>
                    <a:ext uri="{9D8B030D-6E8A-4147-A177-3AD203B41FA5}">
                      <a16:colId xmlns:a16="http://schemas.microsoft.com/office/drawing/2014/main" val="20001"/>
                    </a:ext>
                  </a:extLst>
                </a:gridCol>
              </a:tblGrid>
              <a:tr h="3588478">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cs typeface="Times New Roman" panose="02020603050405020304" pitchFamily="18" charset="0"/>
                        </a:rPr>
                        <a:t>110A.  draw methanoic acid</a:t>
                      </a:r>
                    </a:p>
                  </a:txBody>
                  <a:tcPr marL="36576" marR="36576" marT="36576" marB="36576">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cs typeface="Times New Roman" panose="02020603050405020304" pitchFamily="18" charset="0"/>
                        </a:rPr>
                        <a:t>B. draw ethanoic acid</a:t>
                      </a:r>
                    </a:p>
                  </a:txBody>
                  <a:tcPr marL="36576" marR="36576" marT="36576" marB="36576">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3269522">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cs typeface="Times New Roman" panose="02020603050405020304" pitchFamily="18" charset="0"/>
                        </a:rPr>
                        <a:t>C.  draw </a:t>
                      </a:r>
                      <a:r>
                        <a:rPr lang="en-US" sz="2800" kern="1400" dirty="0" err="1">
                          <a:ln>
                            <a:noFill/>
                          </a:ln>
                          <a:solidFill>
                            <a:srgbClr val="000000"/>
                          </a:solidFill>
                          <a:effectLst/>
                          <a:latin typeface="Times New Roman" panose="02020603050405020304" pitchFamily="18" charset="0"/>
                          <a:cs typeface="Times New Roman" panose="02020603050405020304" pitchFamily="18" charset="0"/>
                        </a:rPr>
                        <a:t>propanoic</a:t>
                      </a:r>
                      <a:r>
                        <a:rPr lang="en-US" sz="2800" kern="1400" dirty="0">
                          <a:ln>
                            <a:noFill/>
                          </a:ln>
                          <a:solidFill>
                            <a:srgbClr val="000000"/>
                          </a:solidFill>
                          <a:effectLst/>
                          <a:latin typeface="Times New Roman" panose="02020603050405020304" pitchFamily="18" charset="0"/>
                          <a:cs typeface="Times New Roman" panose="02020603050405020304" pitchFamily="18" charset="0"/>
                        </a:rPr>
                        <a:t> acid</a:t>
                      </a:r>
                    </a:p>
                  </a:txBody>
                  <a:tcPr marL="36576" marR="36576" marT="36576" marB="36576">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cs typeface="Times New Roman" panose="02020603050405020304" pitchFamily="18" charset="0"/>
                        </a:rPr>
                        <a:t>D.  draw </a:t>
                      </a:r>
                      <a:r>
                        <a:rPr lang="en-US" sz="2800" kern="1400" dirty="0" err="1">
                          <a:ln>
                            <a:noFill/>
                          </a:ln>
                          <a:solidFill>
                            <a:srgbClr val="000000"/>
                          </a:solidFill>
                          <a:effectLst/>
                          <a:latin typeface="Times New Roman" panose="02020603050405020304" pitchFamily="18" charset="0"/>
                          <a:cs typeface="Times New Roman" panose="02020603050405020304" pitchFamily="18" charset="0"/>
                        </a:rPr>
                        <a:t>hexanoic</a:t>
                      </a:r>
                      <a:r>
                        <a:rPr lang="en-US" sz="2800" kern="1400" dirty="0">
                          <a:ln>
                            <a:noFill/>
                          </a:ln>
                          <a:solidFill>
                            <a:srgbClr val="000000"/>
                          </a:solidFill>
                          <a:effectLst/>
                          <a:latin typeface="Times New Roman" panose="02020603050405020304" pitchFamily="18" charset="0"/>
                          <a:cs typeface="Times New Roman" panose="02020603050405020304" pitchFamily="18" charset="0"/>
                        </a:rPr>
                        <a:t> acid</a:t>
                      </a:r>
                    </a:p>
                  </a:txBody>
                  <a:tcPr marL="36576" marR="36576" marT="36576" marB="36576">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937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125.  Draw these now…</a:t>
            </a:r>
          </a:p>
          <a:p>
            <a:r>
              <a:rPr lang="en-US" sz="3600" dirty="0">
                <a:solidFill>
                  <a:srgbClr val="FF0000"/>
                </a:solidFill>
                <a:latin typeface="Times New Roman" panose="02020603050405020304" pitchFamily="18" charset="0"/>
                <a:cs typeface="Times New Roman" panose="02020603050405020304" pitchFamily="18" charset="0"/>
              </a:rPr>
              <a:t>Methyl hexanoate               </a:t>
            </a:r>
            <a:r>
              <a:rPr lang="en-US" sz="3600" dirty="0">
                <a:solidFill>
                  <a:srgbClr val="0066FF"/>
                </a:solidFill>
                <a:latin typeface="Times New Roman" panose="02020603050405020304" pitchFamily="18" charset="0"/>
                <a:cs typeface="Times New Roman" panose="02020603050405020304" pitchFamily="18" charset="0"/>
              </a:rPr>
              <a:t>Ethyl </a:t>
            </a:r>
            <a:r>
              <a:rPr lang="en-US" sz="3600" dirty="0" err="1">
                <a:solidFill>
                  <a:srgbClr val="0066FF"/>
                </a:solidFill>
                <a:latin typeface="Times New Roman" panose="02020603050405020304" pitchFamily="18" charset="0"/>
                <a:cs typeface="Times New Roman" panose="02020603050405020304" pitchFamily="18" charset="0"/>
              </a:rPr>
              <a:t>methanoate</a:t>
            </a:r>
            <a:endParaRPr lang="en-US" sz="3600" dirty="0">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30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vy-rose.co.uk/Chemistry/Organic/molecules/methyl-esters/methyl-hexanoate_structure.gif"/>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541" t="-11904" r="-2383" b="-11904"/>
          <a:stretch/>
        </p:blipFill>
        <p:spPr bwMode="auto">
          <a:xfrm>
            <a:off x="76200" y="258653"/>
            <a:ext cx="6472456" cy="2103547"/>
          </a:xfrm>
          <a:prstGeom prst="rect">
            <a:avLst/>
          </a:prstGeom>
          <a:solidFill>
            <a:schemeClr val="bg1"/>
          </a:solidFill>
        </p:spPr>
      </p:pic>
      <p:pic>
        <p:nvPicPr>
          <p:cNvPr id="1032" name="Picture 8" descr="http://www.3rd1000.com/chem301/ester/ethylmethanoa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428" y="3962400"/>
            <a:ext cx="5460634"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96100" y="265092"/>
            <a:ext cx="2095499"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Methyl </a:t>
            </a:r>
            <a:r>
              <a:rPr lang="en-US" sz="3200" dirty="0" err="1">
                <a:solidFill>
                  <a:srgbClr val="FF0000"/>
                </a:solidFill>
                <a:latin typeface="Times New Roman" panose="02020603050405020304" pitchFamily="18" charset="0"/>
                <a:cs typeface="Times New Roman" panose="02020603050405020304" pitchFamily="18" charset="0"/>
              </a:rPr>
              <a:t>Hexanoate</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200400" y="5657671"/>
            <a:ext cx="2743200" cy="1200329"/>
          </a:xfrm>
          <a:prstGeom prst="rect">
            <a:avLst/>
          </a:prstGeom>
          <a:noFill/>
        </p:spPr>
        <p:txBody>
          <a:bodyPr wrap="square" rtlCol="0">
            <a:spAutoFit/>
          </a:bodyPr>
          <a:lstStyle/>
          <a:p>
            <a:r>
              <a:rPr lang="en-US" sz="3600" dirty="0">
                <a:solidFill>
                  <a:srgbClr val="0066FF"/>
                </a:solidFill>
                <a:latin typeface="Times New Roman" panose="02020603050405020304" pitchFamily="18" charset="0"/>
                <a:cs typeface="Times New Roman" panose="02020603050405020304" pitchFamily="18" charset="0"/>
              </a:rPr>
              <a:t>Ethyl </a:t>
            </a:r>
            <a:r>
              <a:rPr lang="en-US" sz="3600" dirty="0" err="1">
                <a:solidFill>
                  <a:srgbClr val="0066FF"/>
                </a:solidFill>
                <a:latin typeface="Times New Roman" panose="02020603050405020304" pitchFamily="18" charset="0"/>
                <a:cs typeface="Times New Roman" panose="02020603050405020304" pitchFamily="18" charset="0"/>
              </a:rPr>
              <a:t>methanoate</a:t>
            </a:r>
            <a:endParaRPr lang="en-US" sz="3600" dirty="0">
              <a:solidFill>
                <a:srgbClr val="0066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2971800"/>
            <a:ext cx="1600200" cy="923330"/>
          </a:xfrm>
          <a:prstGeom prst="rect">
            <a:avLst/>
          </a:prstGeom>
          <a:noFill/>
        </p:spPr>
        <p:txBody>
          <a:bodyPr wrap="square" rtlCol="0">
            <a:spAutoFit/>
          </a:bodyPr>
          <a:lstStyle/>
          <a:p>
            <a:r>
              <a:rPr lang="en-US" sz="5400" dirty="0">
                <a:solidFill>
                  <a:srgbClr val="FF0000"/>
                </a:solidFill>
              </a:rPr>
              <a:t>125.</a:t>
            </a:r>
          </a:p>
        </p:txBody>
      </p:sp>
    </p:spTree>
    <p:extLst>
      <p:ext uri="{BB962C8B-B14F-4D97-AF65-F5344CB8AC3E}">
        <p14:creationId xmlns:p14="http://schemas.microsoft.com/office/powerpoint/2010/main" val="3896817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031325"/>
          </a:xfrm>
          <a:prstGeom prst="rect">
            <a:avLst/>
          </a:prstGeom>
          <a:noFill/>
        </p:spPr>
        <p:txBody>
          <a:bodyPr wrap="square" rtlCol="0">
            <a:spAutoFit/>
          </a:bodyPr>
          <a:lstStyle/>
          <a:p>
            <a:r>
              <a:rPr lang="en-US" sz="3600" dirty="0"/>
              <a:t>126.  Now draw </a:t>
            </a:r>
            <a:r>
              <a:rPr lang="en-US" sz="3600" i="1" dirty="0"/>
              <a:t>Ethyl </a:t>
            </a:r>
            <a:r>
              <a:rPr lang="en-US" sz="3600" i="1" dirty="0" err="1"/>
              <a:t>propanoate</a:t>
            </a:r>
            <a:r>
              <a:rPr lang="en-US" sz="3600" i="1" dirty="0"/>
              <a:t>  </a:t>
            </a:r>
            <a:r>
              <a:rPr lang="en-US" sz="3600" dirty="0"/>
              <a:t>and its  </a:t>
            </a:r>
            <a:br>
              <a:rPr lang="en-US" sz="3600" dirty="0"/>
            </a:br>
            <a:r>
              <a:rPr lang="en-US" sz="3600" dirty="0"/>
              <a:t>          isomer, </a:t>
            </a:r>
            <a:r>
              <a:rPr lang="en-US" sz="3600" i="1" dirty="0">
                <a:solidFill>
                  <a:srgbClr val="FF0000"/>
                </a:solidFill>
              </a:rPr>
              <a:t>Propyl ethanoate</a:t>
            </a:r>
            <a:r>
              <a:rPr lang="en-US" sz="3600" dirty="0">
                <a:solidFill>
                  <a:srgbClr val="FF0000"/>
                </a:solidFill>
              </a:rPr>
              <a:t>.  </a:t>
            </a:r>
            <a:br>
              <a:rPr lang="en-US" sz="3600" dirty="0"/>
            </a:br>
            <a:r>
              <a:rPr lang="en-US" sz="3600" dirty="0"/>
              <a:t>          </a:t>
            </a:r>
            <a:r>
              <a:rPr lang="en-US" sz="2800" b="1" dirty="0">
                <a:solidFill>
                  <a:srgbClr val="0066FF"/>
                </a:solidFill>
              </a:rPr>
              <a:t>These are NOT the same molecule.  </a:t>
            </a:r>
          </a:p>
          <a:p>
            <a:endParaRPr lang="en-US" dirty="0">
              <a:solidFill>
                <a:srgbClr val="FF0000"/>
              </a:solidFill>
            </a:endParaRPr>
          </a:p>
        </p:txBody>
      </p:sp>
    </p:spTree>
    <p:extLst>
      <p:ext uri="{BB962C8B-B14F-4D97-AF65-F5344CB8AC3E}">
        <p14:creationId xmlns:p14="http://schemas.microsoft.com/office/powerpoint/2010/main" val="2084946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2.gstatic.com/images?q=tbn:ANd9GcTtkiEygcdBNHNIdHfyaz7EDZvR2xq4OKeF0xZfxXuTts69NuLfkdXqL0hcG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11" y="397634"/>
            <a:ext cx="6479468" cy="29551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97435" y="277384"/>
            <a:ext cx="2378530" cy="1754326"/>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Propyl ethanoate</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3—2</a:t>
            </a:r>
          </a:p>
        </p:txBody>
      </p:sp>
      <p:sp>
        <p:nvSpPr>
          <p:cNvPr id="11" name="TextBox 10"/>
          <p:cNvSpPr txBox="1"/>
          <p:nvPr/>
        </p:nvSpPr>
        <p:spPr>
          <a:xfrm>
            <a:off x="6271893" y="4869361"/>
            <a:ext cx="2889159" cy="1754326"/>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Ethyl propanoate</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2—3  </a:t>
            </a:r>
          </a:p>
        </p:txBody>
      </p:sp>
      <p:pic>
        <p:nvPicPr>
          <p:cNvPr id="1026" name="Picture 2" descr="Image result for ethyl propanoate">
            <a:extLst>
              <a:ext uri="{FF2B5EF4-FFF2-40B4-BE49-F238E27FC236}">
                <a16:creationId xmlns:a16="http://schemas.microsoft.com/office/drawing/2014/main" id="{5E0DD218-88AF-422D-9F28-48A5B51DBD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89" b="5439"/>
          <a:stretch/>
        </p:blipFill>
        <p:spPr bwMode="auto">
          <a:xfrm>
            <a:off x="0" y="3573414"/>
            <a:ext cx="5943600" cy="313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8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 y="0"/>
            <a:ext cx="9144000" cy="19082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127.  Final note, ALWAYS put in the “H” in the </a:t>
            </a:r>
            <a:r>
              <a:rPr lang="en-US" dirty="0" err="1">
                <a:latin typeface="Times New Roman" panose="02020603050405020304" pitchFamily="18" charset="0"/>
                <a:cs typeface="Times New Roman" panose="02020603050405020304" pitchFamily="18" charset="0"/>
              </a:rPr>
              <a:t>methanoate</a:t>
            </a:r>
            <a:r>
              <a:rPr lang="en-US" dirty="0">
                <a:latin typeface="Times New Roman" panose="02020603050405020304" pitchFamily="18" charset="0"/>
                <a:cs typeface="Times New Roman" panose="02020603050405020304" pitchFamily="18" charset="0"/>
              </a:rPr>
              <a:t> molecules.  That “H” is mandatory.  Otherwise, it looks like you either forgot to finish, or don’t know what to do at all.  </a:t>
            </a:r>
            <a:br>
              <a:rPr lang="en-US" dirty="0">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The “H” in the </a:t>
            </a:r>
            <a:r>
              <a:rPr lang="en-US" dirty="0" err="1">
                <a:solidFill>
                  <a:srgbClr val="FF0000"/>
                </a:solidFill>
                <a:latin typeface="Times New Roman" panose="02020603050405020304" pitchFamily="18" charset="0"/>
                <a:cs typeface="Times New Roman" panose="02020603050405020304" pitchFamily="18" charset="0"/>
              </a:rPr>
              <a:t>methanoate</a:t>
            </a:r>
            <a:r>
              <a:rPr lang="en-US" dirty="0">
                <a:solidFill>
                  <a:srgbClr val="FF0000"/>
                </a:solidFill>
                <a:latin typeface="Times New Roman" panose="02020603050405020304" pitchFamily="18" charset="0"/>
                <a:cs typeface="Times New Roman" panose="02020603050405020304" pitchFamily="18" charset="0"/>
              </a:rPr>
              <a:t> says YOU KNOW you’re done on that side.  </a:t>
            </a:r>
          </a:p>
          <a:p>
            <a:br>
              <a:rPr lang="en-US"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Draw Propyl </a:t>
            </a:r>
            <a:r>
              <a:rPr lang="en-US" sz="2800" dirty="0" err="1">
                <a:latin typeface="Times New Roman" panose="02020603050405020304" pitchFamily="18" charset="0"/>
                <a:cs typeface="Times New Roman" panose="02020603050405020304" pitchFamily="18" charset="0"/>
              </a:rPr>
              <a:t>Methanoate</a:t>
            </a:r>
            <a:endParaRPr lang="en-US" sz="2800" dirty="0">
              <a:latin typeface="Times New Roman" panose="02020603050405020304" pitchFamily="18" charset="0"/>
              <a:cs typeface="Times New Roman" panose="02020603050405020304" pitchFamily="18" charset="0"/>
            </a:endParaRPr>
          </a:p>
          <a:p>
            <a:r>
              <a:rPr lang="en-US" dirty="0"/>
              <a:t> </a:t>
            </a:r>
          </a:p>
        </p:txBody>
      </p:sp>
    </p:spTree>
    <p:extLst>
      <p:ext uri="{BB962C8B-B14F-4D97-AF65-F5344CB8AC3E}">
        <p14:creationId xmlns:p14="http://schemas.microsoft.com/office/powerpoint/2010/main" val="1172300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0" y="31156"/>
            <a:ext cx="9144000" cy="80021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127.   Draw Propyl </a:t>
            </a:r>
            <a:r>
              <a:rPr lang="en-US" sz="2800" b="1" dirty="0" err="1">
                <a:latin typeface="Times New Roman" panose="02020603050405020304" pitchFamily="18" charset="0"/>
                <a:cs typeface="Times New Roman" panose="02020603050405020304" pitchFamily="18" charset="0"/>
              </a:rPr>
              <a:t>Methanoate</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(shown “left and right”)</a:t>
            </a:r>
          </a:p>
          <a:p>
            <a:r>
              <a:rPr lang="en-US" dirty="0"/>
              <a:t> </a:t>
            </a:r>
          </a:p>
        </p:txBody>
      </p:sp>
      <p:pic>
        <p:nvPicPr>
          <p:cNvPr id="1026" name="Picture 2" descr="Image result for propyl methanoate"/>
          <p:cNvPicPr>
            <a:picLocks noChangeAspect="1" noChangeArrowheads="1"/>
          </p:cNvPicPr>
          <p:nvPr/>
        </p:nvPicPr>
        <p:blipFill rotWithShape="1">
          <a:blip r:embed="rId2">
            <a:extLst>
              <a:ext uri="{28A0092B-C50C-407E-A947-70E740481C1C}">
                <a14:useLocalDpi xmlns:a14="http://schemas.microsoft.com/office/drawing/2010/main" val="0"/>
              </a:ext>
            </a:extLst>
          </a:blip>
          <a:srcRect t="26823" b="22323"/>
          <a:stretch/>
        </p:blipFill>
        <p:spPr bwMode="auto">
          <a:xfrm>
            <a:off x="141667" y="2057400"/>
            <a:ext cx="4648200" cy="2363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ropyl methanoate"/>
          <p:cNvPicPr>
            <a:picLocks noChangeAspect="1" noChangeArrowheads="1"/>
          </p:cNvPicPr>
          <p:nvPr/>
        </p:nvPicPr>
        <p:blipFill rotWithShape="1">
          <a:blip r:embed="rId3">
            <a:extLst>
              <a:ext uri="{28A0092B-C50C-407E-A947-70E740481C1C}">
                <a14:useLocalDpi xmlns:a14="http://schemas.microsoft.com/office/drawing/2010/main" val="0"/>
              </a:ext>
            </a:extLst>
          </a:blip>
          <a:srcRect b="28724"/>
          <a:stretch/>
        </p:blipFill>
        <p:spPr bwMode="auto">
          <a:xfrm>
            <a:off x="3124199" y="4421188"/>
            <a:ext cx="5656635" cy="160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35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6" y="17879"/>
            <a:ext cx="9094631" cy="5447645"/>
          </a:xfrm>
          <a:prstGeom prst="rect">
            <a:avLst/>
          </a:prstGeom>
          <a:noFill/>
        </p:spPr>
        <p:txBody>
          <a:bodyPr wrap="square" rtlCol="0">
            <a:spAutoFit/>
          </a:bodyPr>
          <a:lstStyle/>
          <a:p>
            <a:r>
              <a:rPr lang="en-US" sz="4400" u="sng" dirty="0">
                <a:solidFill>
                  <a:srgbClr val="000099"/>
                </a:solidFill>
                <a:latin typeface="Times New Roman" panose="02020603050405020304" pitchFamily="18" charset="0"/>
                <a:cs typeface="Times New Roman" panose="02020603050405020304" pitchFamily="18" charset="0"/>
              </a:rPr>
              <a:t>Amines and Amides</a:t>
            </a:r>
            <a:r>
              <a:rPr lang="en-US" sz="4400" dirty="0">
                <a:solidFill>
                  <a:srgbClr val="000099"/>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are similar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(in the same way aldehydes + ketones were).  </a:t>
            </a:r>
            <a:endParaRPr lang="en-US" sz="3600" dirty="0">
              <a:solidFill>
                <a:srgbClr val="FF0000"/>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128.  The Amines + Amides both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contain </a:t>
            </a:r>
            <a:r>
              <a:rPr lang="en-US" sz="4800" dirty="0">
                <a:solidFill>
                  <a:srgbClr val="7030A0"/>
                </a:solidFill>
                <a:latin typeface="Times New Roman" panose="02020603050405020304" pitchFamily="18" charset="0"/>
                <a:cs typeface="Times New Roman" panose="02020603050405020304" pitchFamily="18" charset="0"/>
              </a:rPr>
              <a:t>NITROGEN</a:t>
            </a:r>
            <a:r>
              <a:rPr lang="en-US" sz="44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4400" dirty="0">
                <a:solidFill>
                  <a:srgbClr val="002060"/>
                </a:solidFill>
                <a:latin typeface="Times New Roman" panose="02020603050405020304" pitchFamily="18" charset="0"/>
                <a:cs typeface="Times New Roman" panose="02020603050405020304" pitchFamily="18" charset="0"/>
              </a:rPr>
              <a:t>129.  Count to 3 for nitrogen, N must </a:t>
            </a:r>
            <a:br>
              <a:rPr lang="en-US" sz="4400" dirty="0">
                <a:solidFill>
                  <a:srgbClr val="002060"/>
                </a:solidFill>
                <a:latin typeface="Times New Roman" panose="02020603050405020304" pitchFamily="18" charset="0"/>
                <a:cs typeface="Times New Roman" panose="02020603050405020304" pitchFamily="18" charset="0"/>
              </a:rPr>
            </a:br>
            <a:r>
              <a:rPr lang="en-US" sz="4400" dirty="0">
                <a:solidFill>
                  <a:srgbClr val="002060"/>
                </a:solidFill>
                <a:latin typeface="Times New Roman" panose="02020603050405020304" pitchFamily="18" charset="0"/>
                <a:cs typeface="Times New Roman" panose="02020603050405020304" pitchFamily="18" charset="0"/>
              </a:rPr>
              <a:t>          always make 3 bonds.</a:t>
            </a:r>
          </a:p>
        </p:txBody>
      </p:sp>
    </p:spTree>
    <p:extLst>
      <p:ext uri="{BB962C8B-B14F-4D97-AF65-F5344CB8AC3E}">
        <p14:creationId xmlns:p14="http://schemas.microsoft.com/office/powerpoint/2010/main" val="1981745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551"/>
            <a:ext cx="9144000" cy="3416320"/>
          </a:xfrm>
          <a:prstGeom prst="rect">
            <a:avLst/>
          </a:prstGeom>
          <a:noFill/>
        </p:spPr>
        <p:txBody>
          <a:bodyPr wrap="square" rtlCol="0">
            <a:spAutoFit/>
          </a:bodyPr>
          <a:lstStyle/>
          <a:p>
            <a:pPr lvl="0"/>
            <a:r>
              <a:rPr lang="en-US" sz="4400" dirty="0">
                <a:solidFill>
                  <a:srgbClr val="FF0000"/>
                </a:solidFill>
                <a:latin typeface="Times New Roman" panose="02020603050405020304" pitchFamily="18" charset="0"/>
                <a:cs typeface="Times New Roman" panose="02020603050405020304" pitchFamily="18" charset="0"/>
              </a:rPr>
              <a:t>130.  Amine groups can be on the end or in the middle of a hydrocarbon chain</a:t>
            </a:r>
            <a:r>
              <a:rPr lang="en-US" sz="4400" dirty="0">
                <a:solidFill>
                  <a:prstClr val="black"/>
                </a:solidFill>
                <a:latin typeface="Times New Roman" panose="02020603050405020304" pitchFamily="18" charset="0"/>
                <a:cs typeface="Times New Roman" panose="02020603050405020304" pitchFamily="18" charset="0"/>
              </a:rPr>
              <a:t> </a:t>
            </a:r>
          </a:p>
          <a:p>
            <a:pPr lvl="0"/>
            <a:endParaRPr lang="en-US" sz="1600" dirty="0">
              <a:solidFill>
                <a:prstClr val="black"/>
              </a:solidFill>
              <a:latin typeface="Times New Roman" panose="02020603050405020304" pitchFamily="18" charset="0"/>
              <a:cs typeface="Times New Roman" panose="02020603050405020304" pitchFamily="18" charset="0"/>
            </a:endParaRPr>
          </a:p>
          <a:p>
            <a:pPr lvl="0"/>
            <a:r>
              <a:rPr lang="en-US" sz="4400" dirty="0">
                <a:solidFill>
                  <a:srgbClr val="006600"/>
                </a:solidFill>
                <a:latin typeface="Times New Roman" panose="02020603050405020304" pitchFamily="18" charset="0"/>
                <a:cs typeface="Times New Roman" panose="02020603050405020304" pitchFamily="18" charset="0"/>
              </a:rPr>
              <a:t>131.  Amide groups are always </a:t>
            </a:r>
            <a:br>
              <a:rPr lang="en-US" sz="4400" dirty="0">
                <a:solidFill>
                  <a:srgbClr val="006600"/>
                </a:solidFill>
                <a:latin typeface="Times New Roman" panose="02020603050405020304" pitchFamily="18" charset="0"/>
                <a:cs typeface="Times New Roman" panose="02020603050405020304" pitchFamily="18" charset="0"/>
              </a:rPr>
            </a:br>
            <a:r>
              <a:rPr lang="en-US" sz="4400" dirty="0">
                <a:solidFill>
                  <a:srgbClr val="006600"/>
                </a:solidFill>
                <a:latin typeface="Times New Roman" panose="02020603050405020304" pitchFamily="18" charset="0"/>
                <a:cs typeface="Times New Roman" panose="02020603050405020304" pitchFamily="18" charset="0"/>
              </a:rPr>
              <a:t>         on the end of a chain.</a:t>
            </a:r>
            <a:r>
              <a:rPr lang="en-US" sz="4400" dirty="0">
                <a:solidFill>
                  <a:prstClr val="black"/>
                </a:solidFill>
                <a:latin typeface="Times New Roman" panose="02020603050405020304" pitchFamily="18" charset="0"/>
                <a:cs typeface="Times New Roman" panose="02020603050405020304" pitchFamily="18" charset="0"/>
              </a:rPr>
              <a:t>  </a:t>
            </a:r>
            <a:br>
              <a:rPr lang="en-US" sz="2000" dirty="0">
                <a:solidFill>
                  <a:prstClr val="black"/>
                </a:solidFill>
                <a:latin typeface="Times New Roman" panose="02020603050405020304" pitchFamily="18" charset="0"/>
                <a:cs typeface="Times New Roman" panose="02020603050405020304" pitchFamily="18" charset="0"/>
              </a:rPr>
            </a:br>
            <a:r>
              <a:rPr lang="en-US" sz="2000" dirty="0">
                <a:solidFill>
                  <a:prstClr val="black"/>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Change the table as shown now</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0066FF"/>
                </a:solidFill>
                <a:latin typeface="Times New Roman" panose="02020603050405020304" pitchFamily="18" charset="0"/>
                <a:cs typeface="Times New Roman" panose="02020603050405020304" pitchFamily="18" charset="0"/>
              </a:rPr>
              <a:t>In high school we only have simple with -NH</a:t>
            </a:r>
            <a:r>
              <a:rPr lang="en-US" sz="2000" baseline="-25000" dirty="0">
                <a:solidFill>
                  <a:srgbClr val="0066FF"/>
                </a:solidFill>
                <a:latin typeface="Times New Roman" panose="02020603050405020304" pitchFamily="18" charset="0"/>
                <a:cs typeface="Times New Roman" panose="02020603050405020304" pitchFamily="18" charset="0"/>
              </a:rPr>
              <a:t>2</a:t>
            </a:r>
            <a:endParaRPr lang="en-US" dirty="0">
              <a:solidFill>
                <a:srgbClr val="0066FF"/>
              </a:solidFill>
            </a:endParaRPr>
          </a:p>
        </p:txBody>
      </p:sp>
      <p:pic>
        <p:nvPicPr>
          <p:cNvPr id="4" name="Picture 3">
            <a:extLst>
              <a:ext uri="{FF2B5EF4-FFF2-40B4-BE49-F238E27FC236}">
                <a16:creationId xmlns:a16="http://schemas.microsoft.com/office/drawing/2014/main" id="{64C13BD5-7510-7BAA-EC09-E7841C3AE135}"/>
              </a:ext>
            </a:extLst>
          </p:cNvPr>
          <p:cNvPicPr>
            <a:picLocks noChangeAspect="1"/>
          </p:cNvPicPr>
          <p:nvPr/>
        </p:nvPicPr>
        <p:blipFill>
          <a:blip r:embed="rId2"/>
          <a:stretch>
            <a:fillRect/>
          </a:stretch>
        </p:blipFill>
        <p:spPr>
          <a:xfrm>
            <a:off x="782937" y="3657600"/>
            <a:ext cx="8361063" cy="3206620"/>
          </a:xfrm>
          <a:prstGeom prst="rect">
            <a:avLst/>
          </a:prstGeom>
        </p:spPr>
      </p:pic>
      <p:sp>
        <p:nvSpPr>
          <p:cNvPr id="5" name="TextBox 4">
            <a:extLst>
              <a:ext uri="{FF2B5EF4-FFF2-40B4-BE49-F238E27FC236}">
                <a16:creationId xmlns:a16="http://schemas.microsoft.com/office/drawing/2014/main" id="{42310554-ED9B-8E0D-A49D-EB8E00586C33}"/>
              </a:ext>
            </a:extLst>
          </p:cNvPr>
          <p:cNvSpPr txBox="1"/>
          <p:nvPr/>
        </p:nvSpPr>
        <p:spPr>
          <a:xfrm>
            <a:off x="1124339" y="5936704"/>
            <a:ext cx="1219200" cy="369332"/>
          </a:xfrm>
          <a:prstGeom prst="rect">
            <a:avLst/>
          </a:prstGeom>
          <a:noFill/>
        </p:spPr>
        <p:txBody>
          <a:bodyPr wrap="square" rtlCol="0">
            <a:spAutoFit/>
          </a:bodyPr>
          <a:lstStyle/>
          <a:p>
            <a:r>
              <a:rPr lang="en-US" dirty="0">
                <a:solidFill>
                  <a:srgbClr val="FF0000"/>
                </a:solidFill>
              </a:rPr>
              <a:t>End only</a:t>
            </a:r>
          </a:p>
        </p:txBody>
      </p:sp>
      <p:sp>
        <p:nvSpPr>
          <p:cNvPr id="6" name="TextBox 5">
            <a:extLst>
              <a:ext uri="{FF2B5EF4-FFF2-40B4-BE49-F238E27FC236}">
                <a16:creationId xmlns:a16="http://schemas.microsoft.com/office/drawing/2014/main" id="{0D533C02-7550-A3A5-6407-439B8F611B5E}"/>
              </a:ext>
            </a:extLst>
          </p:cNvPr>
          <p:cNvSpPr txBox="1"/>
          <p:nvPr/>
        </p:nvSpPr>
        <p:spPr>
          <a:xfrm>
            <a:off x="1143000" y="4635204"/>
            <a:ext cx="1524000" cy="369332"/>
          </a:xfrm>
          <a:prstGeom prst="rect">
            <a:avLst/>
          </a:prstGeom>
          <a:noFill/>
        </p:spPr>
        <p:txBody>
          <a:bodyPr wrap="square" rtlCol="0">
            <a:spAutoFit/>
          </a:bodyPr>
          <a:lstStyle/>
          <a:p>
            <a:r>
              <a:rPr lang="en-US" dirty="0">
                <a:solidFill>
                  <a:srgbClr val="FF0000"/>
                </a:solidFill>
              </a:rPr>
              <a:t>Middle or End</a:t>
            </a:r>
          </a:p>
        </p:txBody>
      </p:sp>
      <p:sp>
        <p:nvSpPr>
          <p:cNvPr id="7" name="TextBox 6">
            <a:extLst>
              <a:ext uri="{FF2B5EF4-FFF2-40B4-BE49-F238E27FC236}">
                <a16:creationId xmlns:a16="http://schemas.microsoft.com/office/drawing/2014/main" id="{FBECEC0D-2D37-936B-D752-E4843E74E5F5}"/>
              </a:ext>
            </a:extLst>
          </p:cNvPr>
          <p:cNvSpPr txBox="1"/>
          <p:nvPr/>
        </p:nvSpPr>
        <p:spPr>
          <a:xfrm>
            <a:off x="2971800" y="3810000"/>
            <a:ext cx="381000" cy="523220"/>
          </a:xfrm>
          <a:prstGeom prst="rect">
            <a:avLst/>
          </a:prstGeom>
          <a:noFill/>
        </p:spPr>
        <p:txBody>
          <a:bodyPr wrap="square" rtlCol="0">
            <a:spAutoFit/>
          </a:bodyPr>
          <a:lstStyle/>
          <a:p>
            <a:r>
              <a:rPr lang="en-US" sz="2800" dirty="0">
                <a:solidFill>
                  <a:srgbClr val="FF0000"/>
                </a:solidFill>
              </a:rPr>
              <a:t>H</a:t>
            </a:r>
          </a:p>
        </p:txBody>
      </p:sp>
      <p:sp>
        <p:nvSpPr>
          <p:cNvPr id="8" name="TextBox 7">
            <a:extLst>
              <a:ext uri="{FF2B5EF4-FFF2-40B4-BE49-F238E27FC236}">
                <a16:creationId xmlns:a16="http://schemas.microsoft.com/office/drawing/2014/main" id="{8F5D8103-81D3-F5D6-C8DB-E5576D474A7A}"/>
              </a:ext>
            </a:extLst>
          </p:cNvPr>
          <p:cNvSpPr txBox="1"/>
          <p:nvPr/>
        </p:nvSpPr>
        <p:spPr>
          <a:xfrm>
            <a:off x="3429000" y="4296650"/>
            <a:ext cx="381000" cy="523220"/>
          </a:xfrm>
          <a:prstGeom prst="rect">
            <a:avLst/>
          </a:prstGeom>
          <a:noFill/>
        </p:spPr>
        <p:txBody>
          <a:bodyPr wrap="square" rtlCol="0">
            <a:spAutoFit/>
          </a:bodyPr>
          <a:lstStyle/>
          <a:p>
            <a:r>
              <a:rPr lang="en-US" sz="2800" dirty="0">
                <a:solidFill>
                  <a:srgbClr val="FF0000"/>
                </a:solidFill>
              </a:rPr>
              <a:t>H</a:t>
            </a:r>
          </a:p>
        </p:txBody>
      </p:sp>
      <p:sp>
        <p:nvSpPr>
          <p:cNvPr id="11" name="TextBox 10">
            <a:extLst>
              <a:ext uri="{FF2B5EF4-FFF2-40B4-BE49-F238E27FC236}">
                <a16:creationId xmlns:a16="http://schemas.microsoft.com/office/drawing/2014/main" id="{B1231C84-189D-6A2B-B29D-AE88488DAD67}"/>
              </a:ext>
            </a:extLst>
          </p:cNvPr>
          <p:cNvSpPr txBox="1"/>
          <p:nvPr/>
        </p:nvSpPr>
        <p:spPr>
          <a:xfrm>
            <a:off x="3416559" y="5197310"/>
            <a:ext cx="381000" cy="523220"/>
          </a:xfrm>
          <a:prstGeom prst="rect">
            <a:avLst/>
          </a:prstGeom>
          <a:noFill/>
        </p:spPr>
        <p:txBody>
          <a:bodyPr wrap="square" rtlCol="0">
            <a:spAutoFit/>
          </a:bodyPr>
          <a:lstStyle/>
          <a:p>
            <a:r>
              <a:rPr lang="en-US" sz="2800" dirty="0">
                <a:solidFill>
                  <a:srgbClr val="FF0000"/>
                </a:solidFill>
              </a:rPr>
              <a:t>H</a:t>
            </a:r>
          </a:p>
        </p:txBody>
      </p:sp>
    </p:spTree>
    <p:extLst>
      <p:ext uri="{BB962C8B-B14F-4D97-AF65-F5344CB8AC3E}">
        <p14:creationId xmlns:p14="http://schemas.microsoft.com/office/powerpoint/2010/main" val="1944766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063198"/>
          </a:xfrm>
          <a:prstGeom prst="rect">
            <a:avLst/>
          </a:prstGeom>
          <a:noFill/>
        </p:spPr>
        <p:txBody>
          <a:bodyPr wrap="square" rtlCol="0">
            <a:spAutoFit/>
          </a:bodyPr>
          <a:lstStyle/>
          <a:p>
            <a:r>
              <a:rPr lang="en-US" sz="4000" dirty="0">
                <a:solidFill>
                  <a:srgbClr val="0066FF"/>
                </a:solidFill>
                <a:latin typeface="Times New Roman" panose="02020603050405020304" pitchFamily="18" charset="0"/>
                <a:cs typeface="Times New Roman" panose="02020603050405020304" pitchFamily="18" charset="0"/>
              </a:rPr>
              <a:t>132.  Nitrogen atoms can form bonds </a:t>
            </a:r>
            <a:br>
              <a:rPr lang="en-US" sz="4000" dirty="0">
                <a:solidFill>
                  <a:srgbClr val="0066FF"/>
                </a:solidFill>
                <a:latin typeface="Times New Roman" panose="02020603050405020304" pitchFamily="18" charset="0"/>
                <a:cs typeface="Times New Roman" panose="02020603050405020304" pitchFamily="18" charset="0"/>
              </a:rPr>
            </a:br>
            <a:r>
              <a:rPr lang="en-US" sz="4000" dirty="0">
                <a:solidFill>
                  <a:srgbClr val="0066FF"/>
                </a:solidFill>
                <a:latin typeface="Times New Roman" panose="02020603050405020304" pitchFamily="18" charset="0"/>
                <a:cs typeface="Times New Roman" panose="02020603050405020304" pitchFamily="18" charset="0"/>
              </a:rPr>
              <a:t>         of 3 chains, in our class they will </a:t>
            </a:r>
            <a:br>
              <a:rPr lang="en-US" sz="4000" dirty="0">
                <a:solidFill>
                  <a:srgbClr val="0066FF"/>
                </a:solidFill>
                <a:latin typeface="Times New Roman" panose="02020603050405020304" pitchFamily="18" charset="0"/>
                <a:cs typeface="Times New Roman" panose="02020603050405020304" pitchFamily="18" charset="0"/>
              </a:rPr>
            </a:br>
            <a:r>
              <a:rPr lang="en-US" sz="4000" dirty="0">
                <a:solidFill>
                  <a:srgbClr val="0066FF"/>
                </a:solidFill>
                <a:latin typeface="Times New Roman" panose="02020603050405020304" pitchFamily="18" charset="0"/>
                <a:cs typeface="Times New Roman" panose="02020603050405020304" pitchFamily="18" charset="0"/>
              </a:rPr>
              <a:t>         always bond simply with one carbon,</a:t>
            </a:r>
            <a:br>
              <a:rPr lang="en-US" sz="4000" dirty="0">
                <a:solidFill>
                  <a:srgbClr val="0066FF"/>
                </a:solidFill>
                <a:latin typeface="Times New Roman" panose="02020603050405020304" pitchFamily="18" charset="0"/>
                <a:cs typeface="Times New Roman" panose="02020603050405020304" pitchFamily="18" charset="0"/>
              </a:rPr>
            </a:br>
            <a:r>
              <a:rPr lang="en-US" sz="4000" dirty="0">
                <a:solidFill>
                  <a:srgbClr val="0066FF"/>
                </a:solidFill>
                <a:latin typeface="Times New Roman" panose="02020603050405020304" pitchFamily="18" charset="0"/>
                <a:cs typeface="Times New Roman" panose="02020603050405020304" pitchFamily="18" charset="0"/>
              </a:rPr>
              <a:t>         and two hydrogen atoms only.</a:t>
            </a:r>
            <a:br>
              <a:rPr lang="en-US" sz="4000" dirty="0">
                <a:solidFill>
                  <a:srgbClr val="0066FF"/>
                </a:solidFill>
                <a:latin typeface="Times New Roman" panose="02020603050405020304" pitchFamily="18" charset="0"/>
                <a:cs typeface="Times New Roman" panose="02020603050405020304" pitchFamily="18" charset="0"/>
              </a:rPr>
            </a:br>
            <a:br>
              <a:rPr lang="en-US" sz="4000" dirty="0">
                <a:solidFill>
                  <a:srgbClr val="0066FF"/>
                </a:solidFill>
                <a:latin typeface="Times New Roman" panose="02020603050405020304" pitchFamily="18" charset="0"/>
                <a:cs typeface="Times New Roman" panose="02020603050405020304" pitchFamily="18" charset="0"/>
              </a:rPr>
            </a:br>
            <a:r>
              <a:rPr lang="en-US" sz="4000" dirty="0">
                <a:solidFill>
                  <a:srgbClr val="0066FF"/>
                </a:solidFill>
                <a:latin typeface="Times New Roman" panose="02020603050405020304" pitchFamily="18" charset="0"/>
                <a:cs typeface="Times New Roman" panose="02020603050405020304" pitchFamily="18" charset="0"/>
              </a:rPr>
              <a:t>                              </a:t>
            </a:r>
            <a:r>
              <a:rPr lang="en-US" sz="7200" dirty="0">
                <a:solidFill>
                  <a:schemeClr val="tx1">
                    <a:lumMod val="95000"/>
                    <a:lumOff val="5000"/>
                  </a:schemeClr>
                </a:solidFill>
                <a:latin typeface="Times New Roman" panose="02020603050405020304" pitchFamily="18" charset="0"/>
                <a:cs typeface="Times New Roman" panose="02020603050405020304" pitchFamily="18" charset="0"/>
              </a:rPr>
              <a:t>R</a:t>
            </a:r>
            <a:r>
              <a:rPr lang="en-US" sz="7200" dirty="0">
                <a:solidFill>
                  <a:schemeClr val="tx1">
                    <a:lumMod val="95000"/>
                    <a:lumOff val="5000"/>
                  </a:schemeClr>
                </a:solidFill>
                <a:latin typeface="Tahoma"/>
                <a:cs typeface="Tahoma"/>
              </a:rPr>
              <a:t>––</a:t>
            </a:r>
            <a:r>
              <a:rPr lang="en-US" sz="720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7200" dirty="0">
                <a:solidFill>
                  <a:schemeClr val="tx1">
                    <a:lumMod val="95000"/>
                    <a:lumOff val="5000"/>
                  </a:schemeClr>
                </a:solidFill>
                <a:latin typeface="Tahoma"/>
                <a:cs typeface="Tahoma"/>
              </a:rPr>
              <a:t>–</a:t>
            </a:r>
            <a:r>
              <a:rPr lang="en-US" sz="7200" dirty="0">
                <a:solidFill>
                  <a:schemeClr val="tx1">
                    <a:lumMod val="95000"/>
                    <a:lumOff val="5000"/>
                  </a:schemeClr>
                </a:solidFill>
                <a:latin typeface="Times New Roman" panose="02020603050405020304" pitchFamily="18" charset="0"/>
                <a:cs typeface="Times New Roman" panose="02020603050405020304" pitchFamily="18" charset="0"/>
              </a:rPr>
              <a:t>H</a:t>
            </a:r>
            <a:br>
              <a:rPr lang="en-US" sz="7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7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7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7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7200" dirty="0" err="1">
                <a:solidFill>
                  <a:schemeClr val="tx1">
                    <a:lumMod val="95000"/>
                    <a:lumOff val="5000"/>
                  </a:schemeClr>
                </a:solidFill>
                <a:latin typeface="Times New Roman" panose="02020603050405020304" pitchFamily="18" charset="0"/>
                <a:cs typeface="Times New Roman" panose="02020603050405020304" pitchFamily="18" charset="0"/>
              </a:rPr>
              <a:t>H</a:t>
            </a:r>
            <a:r>
              <a:rPr lang="en-US" sz="7200" dirty="0">
                <a:solidFill>
                  <a:schemeClr val="tx1">
                    <a:lumMod val="95000"/>
                    <a:lumOff val="5000"/>
                  </a:schemeClr>
                </a:solidFill>
                <a:latin typeface="Tahoma"/>
                <a:cs typeface="Tahoma"/>
              </a:rPr>
              <a:t> </a:t>
            </a:r>
            <a:endParaRPr lang="en-US" sz="7200" dirty="0">
              <a:solidFill>
                <a:schemeClr val="tx1">
                  <a:lumMod val="95000"/>
                  <a:lumOff val="5000"/>
                </a:schemeClr>
              </a:solidFill>
            </a:endParaRPr>
          </a:p>
        </p:txBody>
      </p:sp>
      <p:cxnSp>
        <p:nvCxnSpPr>
          <p:cNvPr id="4" name="Straight Connector 3"/>
          <p:cNvCxnSpPr/>
          <p:nvPr/>
        </p:nvCxnSpPr>
        <p:spPr>
          <a:xfrm>
            <a:off x="5867400" y="4191000"/>
            <a:ext cx="0" cy="68580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86D32C-D3FA-0A21-CD13-769DEEED7D45}"/>
              </a:ext>
            </a:extLst>
          </p:cNvPr>
          <p:cNvSpPr txBox="1"/>
          <p:nvPr/>
        </p:nvSpPr>
        <p:spPr>
          <a:xfrm>
            <a:off x="304800" y="4215882"/>
            <a:ext cx="3048000" cy="1569660"/>
          </a:xfrm>
          <a:prstGeom prst="rect">
            <a:avLst/>
          </a:prstGeom>
          <a:solidFill>
            <a:schemeClr val="accent6">
              <a:lumMod val="40000"/>
              <a:lumOff val="60000"/>
            </a:schemeClr>
          </a:solidFill>
        </p:spPr>
        <p:txBody>
          <a:bodyPr wrap="square" rtlCol="0">
            <a:spAutoFit/>
          </a:bodyPr>
          <a:lstStyle/>
          <a:p>
            <a:pPr algn="ctr"/>
            <a:r>
              <a:rPr lang="en-US" sz="2400" b="1" dirty="0"/>
              <a:t>This is the AMINE </a:t>
            </a:r>
            <a:br>
              <a:rPr lang="en-US" sz="2400" b="1" dirty="0"/>
            </a:br>
            <a:r>
              <a:rPr lang="en-US" sz="2400" b="1" dirty="0"/>
              <a:t>functional group</a:t>
            </a:r>
            <a:br>
              <a:rPr lang="en-US" sz="2400" b="1" dirty="0"/>
            </a:br>
            <a:br>
              <a:rPr lang="en-US" sz="2400" b="1" dirty="0"/>
            </a:br>
            <a:r>
              <a:rPr lang="en-US" sz="2400" b="1" dirty="0"/>
              <a:t>R</a:t>
            </a:r>
            <a:r>
              <a:rPr lang="en-US" sz="2400" b="1" dirty="0">
                <a:latin typeface="Times New Roman" panose="02020603050405020304" pitchFamily="18" charset="0"/>
                <a:cs typeface="Times New Roman" panose="02020603050405020304" pitchFamily="18" charset="0"/>
              </a:rPr>
              <a:t>––NH</a:t>
            </a:r>
            <a:r>
              <a:rPr lang="en-US" sz="2400" b="1" baseline="-25000" dirty="0">
                <a:latin typeface="Times New Roman" panose="02020603050405020304" pitchFamily="18" charset="0"/>
                <a:cs typeface="Times New Roman" panose="02020603050405020304" pitchFamily="18" charset="0"/>
              </a:rPr>
              <a:t>2</a:t>
            </a:r>
            <a:endParaRPr lang="en-US" sz="2400" b="1" baseline="-25000" dirty="0"/>
          </a:p>
        </p:txBody>
      </p:sp>
      <p:sp>
        <p:nvSpPr>
          <p:cNvPr id="5" name="TextBox 4">
            <a:extLst>
              <a:ext uri="{FF2B5EF4-FFF2-40B4-BE49-F238E27FC236}">
                <a16:creationId xmlns:a16="http://schemas.microsoft.com/office/drawing/2014/main" id="{00B2FEF7-2485-C0C1-9A0C-C03B94A01446}"/>
              </a:ext>
            </a:extLst>
          </p:cNvPr>
          <p:cNvSpPr txBox="1"/>
          <p:nvPr/>
        </p:nvSpPr>
        <p:spPr>
          <a:xfrm>
            <a:off x="0" y="6396335"/>
            <a:ext cx="9164216" cy="461665"/>
          </a:xfrm>
          <a:prstGeom prst="rect">
            <a:avLst/>
          </a:prstGeom>
          <a:solidFill>
            <a:srgbClr val="FFFF00"/>
          </a:solid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“R” means one carbon, or up to 10 carbons, just ALKANES.  </a:t>
            </a:r>
          </a:p>
        </p:txBody>
      </p:sp>
    </p:spTree>
    <p:extLst>
      <p:ext uri="{BB962C8B-B14F-4D97-AF65-F5344CB8AC3E}">
        <p14:creationId xmlns:p14="http://schemas.microsoft.com/office/powerpoint/2010/main" val="3742735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678751"/>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133.  Nitrogen atoms always make 3 bonds </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In amides, the “NH</a:t>
            </a:r>
            <a:r>
              <a:rPr lang="en-US" sz="4000" baseline="-25000" dirty="0">
                <a:solidFill>
                  <a:srgbClr val="FF0000"/>
                </a:solidFill>
                <a:latin typeface="Times New Roman" panose="02020603050405020304" pitchFamily="18" charset="0"/>
                <a:cs typeface="Times New Roman" panose="02020603050405020304" pitchFamily="18" charset="0"/>
              </a:rPr>
              <a:t>2</a:t>
            </a:r>
            <a:r>
              <a:rPr lang="en-US" sz="4000" dirty="0">
                <a:solidFill>
                  <a:srgbClr val="FF0000"/>
                </a:solidFill>
                <a:latin typeface="Times New Roman" panose="02020603050405020304" pitchFamily="18" charset="0"/>
                <a:cs typeface="Times New Roman" panose="02020603050405020304" pitchFamily="18" charset="0"/>
              </a:rPr>
              <a:t>” part bonds to</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a carbon double bonded to oxygen.  </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Fancier.   </a:t>
            </a:r>
            <a:br>
              <a:rPr lang="en-US" sz="4000" dirty="0">
                <a:solidFill>
                  <a:srgbClr val="FF0000"/>
                </a:solidFill>
                <a:latin typeface="Times New Roman" panose="02020603050405020304" pitchFamily="18" charset="0"/>
                <a:cs typeface="Times New Roman" panose="02020603050405020304" pitchFamily="18" charset="0"/>
              </a:rPr>
            </a:br>
            <a:br>
              <a:rPr lang="en-US" sz="4000" dirty="0">
                <a:solidFill>
                  <a:srgbClr val="0066FF"/>
                </a:solidFill>
                <a:latin typeface="Times New Roman" panose="02020603050405020304" pitchFamily="18" charset="0"/>
                <a:cs typeface="Times New Roman" panose="02020603050405020304" pitchFamily="18" charset="0"/>
              </a:rPr>
            </a:br>
            <a:r>
              <a:rPr lang="en-US" sz="4000" dirty="0">
                <a:solidFill>
                  <a:srgbClr val="0066FF"/>
                </a:solidFill>
                <a:latin typeface="Times New Roman" panose="02020603050405020304" pitchFamily="18" charset="0"/>
                <a:cs typeface="Times New Roman" panose="02020603050405020304" pitchFamily="18" charset="0"/>
              </a:rPr>
              <a:t>              </a:t>
            </a:r>
            <a:br>
              <a:rPr lang="en-US" sz="4000" dirty="0">
                <a:solidFill>
                  <a:srgbClr val="0066FF"/>
                </a:solidFill>
                <a:latin typeface="Times New Roman" panose="02020603050405020304" pitchFamily="18" charset="0"/>
                <a:cs typeface="Times New Roman" panose="02020603050405020304" pitchFamily="18" charset="0"/>
              </a:rPr>
            </a:br>
            <a:r>
              <a:rPr lang="en-US" sz="4000" dirty="0">
                <a:solidFill>
                  <a:srgbClr val="0066FF"/>
                </a:solidFill>
                <a:latin typeface="Times New Roman" panose="02020603050405020304" pitchFamily="18" charset="0"/>
                <a:cs typeface="Times New Roman" panose="02020603050405020304" pitchFamily="18" charset="0"/>
              </a:rPr>
              <a:t>                       </a:t>
            </a:r>
            <a:r>
              <a:rPr lang="en-US" sz="7200" dirty="0">
                <a:solidFill>
                  <a:schemeClr val="tx1">
                    <a:lumMod val="95000"/>
                    <a:lumOff val="5000"/>
                  </a:schemeClr>
                </a:solidFill>
                <a:latin typeface="Times New Roman" panose="02020603050405020304" pitchFamily="18" charset="0"/>
                <a:cs typeface="Times New Roman" panose="02020603050405020304" pitchFamily="18" charset="0"/>
              </a:rPr>
              <a:t>R</a:t>
            </a:r>
            <a:r>
              <a:rPr lang="en-US" sz="7200" dirty="0">
                <a:solidFill>
                  <a:schemeClr val="tx1">
                    <a:lumMod val="95000"/>
                    <a:lumOff val="5000"/>
                  </a:schemeClr>
                </a:solidFill>
                <a:latin typeface="Tahoma"/>
                <a:cs typeface="Tahoma"/>
              </a:rPr>
              <a:t>––</a:t>
            </a:r>
            <a:r>
              <a:rPr lang="en-US" sz="720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sz="7200" dirty="0">
                <a:solidFill>
                  <a:schemeClr val="tx1">
                    <a:lumMod val="95000"/>
                    <a:lumOff val="5000"/>
                  </a:schemeClr>
                </a:solidFill>
                <a:latin typeface="Tahoma"/>
                <a:cs typeface="Tahoma"/>
              </a:rPr>
              <a:t>–</a:t>
            </a:r>
            <a:r>
              <a:rPr lang="en-US" sz="7200"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sz="7200" dirty="0">
                <a:solidFill>
                  <a:schemeClr val="tx1">
                    <a:lumMod val="95000"/>
                    <a:lumOff val="5000"/>
                  </a:schemeClr>
                </a:solidFill>
                <a:latin typeface="Tahoma"/>
                <a:cs typeface="Tahoma"/>
              </a:rPr>
              <a:t>–</a:t>
            </a:r>
            <a:r>
              <a:rPr lang="en-US" sz="7200" dirty="0">
                <a:solidFill>
                  <a:schemeClr val="tx1">
                    <a:lumMod val="95000"/>
                    <a:lumOff val="5000"/>
                  </a:schemeClr>
                </a:solidFill>
                <a:latin typeface="Times New Roman" panose="02020603050405020304" pitchFamily="18" charset="0"/>
                <a:cs typeface="Times New Roman" panose="02020603050405020304" pitchFamily="18" charset="0"/>
              </a:rPr>
              <a:t>H</a:t>
            </a:r>
            <a:br>
              <a:rPr lang="en-US" sz="7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7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7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7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7200" dirty="0" err="1">
                <a:solidFill>
                  <a:schemeClr val="tx1">
                    <a:lumMod val="95000"/>
                    <a:lumOff val="5000"/>
                  </a:schemeClr>
                </a:solidFill>
                <a:latin typeface="Times New Roman" panose="02020603050405020304" pitchFamily="18" charset="0"/>
                <a:cs typeface="Times New Roman" panose="02020603050405020304" pitchFamily="18" charset="0"/>
              </a:rPr>
              <a:t>H</a:t>
            </a:r>
            <a:r>
              <a:rPr lang="en-US" sz="7200" dirty="0">
                <a:solidFill>
                  <a:schemeClr val="tx1">
                    <a:lumMod val="95000"/>
                    <a:lumOff val="5000"/>
                  </a:schemeClr>
                </a:solidFill>
                <a:latin typeface="Tahoma"/>
                <a:cs typeface="Tahoma"/>
              </a:rPr>
              <a:t> </a:t>
            </a:r>
            <a:endParaRPr lang="en-US" sz="7200" dirty="0">
              <a:solidFill>
                <a:schemeClr val="tx1">
                  <a:lumMod val="95000"/>
                  <a:lumOff val="5000"/>
                </a:schemeClr>
              </a:solidFill>
            </a:endParaRPr>
          </a:p>
        </p:txBody>
      </p:sp>
      <p:cxnSp>
        <p:nvCxnSpPr>
          <p:cNvPr id="4" name="Straight Connector 3"/>
          <p:cNvCxnSpPr/>
          <p:nvPr/>
        </p:nvCxnSpPr>
        <p:spPr>
          <a:xfrm>
            <a:off x="6019800" y="4724400"/>
            <a:ext cx="0" cy="68580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86D32C-D3FA-0A21-CD13-769DEEED7D45}"/>
              </a:ext>
            </a:extLst>
          </p:cNvPr>
          <p:cNvSpPr txBox="1"/>
          <p:nvPr/>
        </p:nvSpPr>
        <p:spPr>
          <a:xfrm>
            <a:off x="152403" y="4876800"/>
            <a:ext cx="2971798" cy="1846659"/>
          </a:xfrm>
          <a:prstGeom prst="rect">
            <a:avLst/>
          </a:prstGeom>
          <a:solidFill>
            <a:srgbClr val="CCFFCC"/>
          </a:solidFill>
        </p:spPr>
        <p:txBody>
          <a:bodyPr wrap="square" rtlCol="0">
            <a:spAutoFit/>
          </a:bodyPr>
          <a:lstStyle/>
          <a:p>
            <a:pPr algn="ctr"/>
            <a:r>
              <a:rPr lang="en-US" sz="2400" b="1" dirty="0"/>
              <a:t>This is the AMIDE </a:t>
            </a:r>
            <a:br>
              <a:rPr lang="en-US" sz="2400" b="1" dirty="0"/>
            </a:br>
            <a:r>
              <a:rPr lang="en-US" sz="2400" b="1" dirty="0"/>
              <a:t>functional group</a:t>
            </a:r>
            <a:br>
              <a:rPr lang="en-US" sz="2400" b="1" dirty="0"/>
            </a:br>
            <a:r>
              <a:rPr lang="en-US" sz="2400" b="1" dirty="0">
                <a:latin typeface="Times New Roman" panose="02020603050405020304" pitchFamily="18" charset="0"/>
                <a:cs typeface="Times New Roman" panose="02020603050405020304" pitchFamily="18" charset="0"/>
              </a:rPr>
              <a:t>O</a:t>
            </a:r>
            <a:br>
              <a:rPr lang="en-US" sz="3600" b="1" dirty="0"/>
            </a:br>
            <a:r>
              <a:rPr lang="en-US" b="1" dirty="0"/>
              <a:t> </a:t>
            </a:r>
            <a:br>
              <a:rPr lang="en-US" sz="2400" b="1" dirty="0"/>
            </a:br>
            <a:r>
              <a:rPr lang="en-US" sz="2400" b="1" dirty="0"/>
              <a:t>   R</a:t>
            </a:r>
            <a:r>
              <a:rPr lang="en-US" sz="2400" b="1" dirty="0">
                <a:latin typeface="Times New Roman" panose="02020603050405020304" pitchFamily="18" charset="0"/>
                <a:cs typeface="Times New Roman" panose="02020603050405020304" pitchFamily="18" charset="0"/>
              </a:rPr>
              <a:t>––C–NH</a:t>
            </a:r>
            <a:r>
              <a:rPr lang="en-US" sz="2400" b="1" baseline="-25000" dirty="0">
                <a:latin typeface="Times New Roman" panose="02020603050405020304" pitchFamily="18" charset="0"/>
                <a:cs typeface="Times New Roman" panose="02020603050405020304" pitchFamily="18" charset="0"/>
              </a:rPr>
              <a:t>2</a:t>
            </a:r>
            <a:endParaRPr lang="en-US" sz="2400" b="1" baseline="-25000" dirty="0"/>
          </a:p>
        </p:txBody>
      </p:sp>
      <p:cxnSp>
        <p:nvCxnSpPr>
          <p:cNvPr id="6" name="Straight Connector 5">
            <a:extLst>
              <a:ext uri="{FF2B5EF4-FFF2-40B4-BE49-F238E27FC236}">
                <a16:creationId xmlns:a16="http://schemas.microsoft.com/office/drawing/2014/main" id="{C8D7E538-2DC1-BF34-B664-71DED3195D33}"/>
              </a:ext>
            </a:extLst>
          </p:cNvPr>
          <p:cNvCxnSpPr>
            <a:cxnSpLocks/>
          </p:cNvCxnSpPr>
          <p:nvPr/>
        </p:nvCxnSpPr>
        <p:spPr>
          <a:xfrm>
            <a:off x="1610696" y="6019800"/>
            <a:ext cx="0" cy="30480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BFEC3A1-5030-4A59-F8AE-C011591012F7}"/>
              </a:ext>
            </a:extLst>
          </p:cNvPr>
          <p:cNvCxnSpPr>
            <a:cxnSpLocks/>
          </p:cNvCxnSpPr>
          <p:nvPr/>
        </p:nvCxnSpPr>
        <p:spPr>
          <a:xfrm>
            <a:off x="1676400" y="6019800"/>
            <a:ext cx="0" cy="304800"/>
          </a:xfrm>
          <a:prstGeom prst="line">
            <a:avLst/>
          </a:prstGeom>
          <a:ln w="1905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760AFF2-E19E-7D14-0150-A3B3982F8715}"/>
              </a:ext>
            </a:extLst>
          </p:cNvPr>
          <p:cNvSpPr txBox="1"/>
          <p:nvPr/>
        </p:nvSpPr>
        <p:spPr>
          <a:xfrm>
            <a:off x="4533900" y="2085201"/>
            <a:ext cx="685800" cy="1200329"/>
          </a:xfrm>
          <a:prstGeom prst="rect">
            <a:avLst/>
          </a:prstGeom>
          <a:noFill/>
        </p:spPr>
        <p:txBody>
          <a:bodyPr wrap="square" rtlCol="0">
            <a:spAutoFit/>
          </a:bodyPr>
          <a:lstStyle/>
          <a:p>
            <a:r>
              <a:rPr lang="en-US" sz="7200" dirty="0">
                <a:latin typeface="Times New Roman" panose="02020603050405020304" pitchFamily="18" charset="0"/>
                <a:cs typeface="Times New Roman" panose="02020603050405020304" pitchFamily="18" charset="0"/>
              </a:rPr>
              <a:t>O</a:t>
            </a:r>
          </a:p>
        </p:txBody>
      </p:sp>
      <p:cxnSp>
        <p:nvCxnSpPr>
          <p:cNvPr id="13" name="Straight Connector 12">
            <a:extLst>
              <a:ext uri="{FF2B5EF4-FFF2-40B4-BE49-F238E27FC236}">
                <a16:creationId xmlns:a16="http://schemas.microsoft.com/office/drawing/2014/main" id="{B43094AE-7538-E98D-2D05-23A8ADCF1A11}"/>
              </a:ext>
            </a:extLst>
          </p:cNvPr>
          <p:cNvCxnSpPr/>
          <p:nvPr/>
        </p:nvCxnSpPr>
        <p:spPr>
          <a:xfrm>
            <a:off x="4876800" y="3177540"/>
            <a:ext cx="0" cy="685800"/>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5147199-80C4-8360-7919-AD540728F5B4}"/>
              </a:ext>
            </a:extLst>
          </p:cNvPr>
          <p:cNvCxnSpPr/>
          <p:nvPr/>
        </p:nvCxnSpPr>
        <p:spPr>
          <a:xfrm>
            <a:off x="5029200" y="3177540"/>
            <a:ext cx="0" cy="685800"/>
          </a:xfrm>
          <a:prstGeom prst="line">
            <a:avLst/>
          </a:prstGeom>
          <a:ln w="285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755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a:tblGrid>
                <a:gridCol w="4245429">
                  <a:extLst>
                    <a:ext uri="{9D8B030D-6E8A-4147-A177-3AD203B41FA5}">
                      <a16:colId xmlns:a16="http://schemas.microsoft.com/office/drawing/2014/main" val="20000"/>
                    </a:ext>
                  </a:extLst>
                </a:gridCol>
                <a:gridCol w="4898571">
                  <a:extLst>
                    <a:ext uri="{9D8B030D-6E8A-4147-A177-3AD203B41FA5}">
                      <a16:colId xmlns:a16="http://schemas.microsoft.com/office/drawing/2014/main" val="20001"/>
                    </a:ext>
                  </a:extLst>
                </a:gridCol>
              </a:tblGrid>
              <a:tr h="3588478">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cs typeface="Times New Roman" panose="02020603050405020304" pitchFamily="18" charset="0"/>
                        </a:rPr>
                        <a:t>110A.  draw methanoic acid</a:t>
                      </a:r>
                    </a:p>
                  </a:txBody>
                  <a:tcPr marL="36576" marR="36576" marT="36576" marB="36576">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cs typeface="Times New Roman" panose="02020603050405020304" pitchFamily="18" charset="0"/>
                        </a:rPr>
                        <a:t>B. draw ethanoic acid</a:t>
                      </a:r>
                    </a:p>
                  </a:txBody>
                  <a:tcPr marL="36576" marR="36576" marT="36576" marB="36576">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3269522">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cs typeface="Times New Roman" panose="02020603050405020304" pitchFamily="18" charset="0"/>
                        </a:rPr>
                        <a:t>C.  draw </a:t>
                      </a:r>
                      <a:r>
                        <a:rPr lang="en-US" sz="2800" kern="1400" dirty="0" err="1">
                          <a:ln>
                            <a:noFill/>
                          </a:ln>
                          <a:solidFill>
                            <a:srgbClr val="000000"/>
                          </a:solidFill>
                          <a:effectLst/>
                          <a:latin typeface="Times New Roman" panose="02020603050405020304" pitchFamily="18" charset="0"/>
                          <a:cs typeface="Times New Roman" panose="02020603050405020304" pitchFamily="18" charset="0"/>
                        </a:rPr>
                        <a:t>propanoic</a:t>
                      </a:r>
                      <a:r>
                        <a:rPr lang="en-US" sz="2800" kern="1400" dirty="0">
                          <a:ln>
                            <a:noFill/>
                          </a:ln>
                          <a:solidFill>
                            <a:srgbClr val="000000"/>
                          </a:solidFill>
                          <a:effectLst/>
                          <a:latin typeface="Times New Roman" panose="02020603050405020304" pitchFamily="18" charset="0"/>
                          <a:cs typeface="Times New Roman" panose="02020603050405020304" pitchFamily="18" charset="0"/>
                        </a:rPr>
                        <a:t> acid</a:t>
                      </a:r>
                    </a:p>
                  </a:txBody>
                  <a:tcPr marL="36576" marR="36576" marT="36576" marB="36576">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800" kern="1400" dirty="0">
                          <a:ln>
                            <a:noFill/>
                          </a:ln>
                          <a:solidFill>
                            <a:srgbClr val="000000"/>
                          </a:solidFill>
                          <a:effectLst/>
                          <a:latin typeface="Times New Roman" panose="02020603050405020304" pitchFamily="18" charset="0"/>
                          <a:cs typeface="Times New Roman" panose="02020603050405020304" pitchFamily="18" charset="0"/>
                        </a:rPr>
                        <a:t>D.  draw </a:t>
                      </a:r>
                      <a:r>
                        <a:rPr lang="en-US" sz="2800" kern="1400" dirty="0" err="1">
                          <a:ln>
                            <a:noFill/>
                          </a:ln>
                          <a:solidFill>
                            <a:srgbClr val="000000"/>
                          </a:solidFill>
                          <a:effectLst/>
                          <a:latin typeface="Times New Roman" panose="02020603050405020304" pitchFamily="18" charset="0"/>
                          <a:cs typeface="Times New Roman" panose="02020603050405020304" pitchFamily="18" charset="0"/>
                        </a:rPr>
                        <a:t>hexanoic</a:t>
                      </a:r>
                      <a:r>
                        <a:rPr lang="en-US" sz="2800" kern="1400" dirty="0">
                          <a:ln>
                            <a:noFill/>
                          </a:ln>
                          <a:solidFill>
                            <a:srgbClr val="000000"/>
                          </a:solidFill>
                          <a:effectLst/>
                          <a:latin typeface="Times New Roman" panose="02020603050405020304" pitchFamily="18" charset="0"/>
                          <a:cs typeface="Times New Roman" panose="02020603050405020304" pitchFamily="18" charset="0"/>
                        </a:rPr>
                        <a:t> acid</a:t>
                      </a:r>
                    </a:p>
                  </a:txBody>
                  <a:tcPr marL="36576" marR="36576" marT="36576" marB="36576">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70381" name="Picture 2"/>
          <p:cNvPicPr>
            <a:picLocks noChangeAspect="1"/>
          </p:cNvPicPr>
          <p:nvPr/>
        </p:nvPicPr>
        <p:blipFill>
          <a:blip r:embed="rId2">
            <a:extLst>
              <a:ext uri="{28A0092B-C50C-407E-A947-70E740481C1C}">
                <a14:useLocalDpi xmlns:a14="http://schemas.microsoft.com/office/drawing/2010/main" val="0"/>
              </a:ext>
            </a:extLst>
          </a:blip>
          <a:srcRect l="50833" r="16667" b="51712"/>
          <a:stretch>
            <a:fillRect/>
          </a:stretch>
        </p:blipFill>
        <p:spPr bwMode="auto">
          <a:xfrm>
            <a:off x="609600" y="990600"/>
            <a:ext cx="2971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0382" name="Picture 3"/>
          <p:cNvPicPr>
            <a:picLocks noChangeAspect="1"/>
          </p:cNvPicPr>
          <p:nvPr/>
        </p:nvPicPr>
        <p:blipFill>
          <a:blip r:embed="rId2">
            <a:extLst>
              <a:ext uri="{28A0092B-C50C-407E-A947-70E740481C1C}">
                <a14:useLocalDpi xmlns:a14="http://schemas.microsoft.com/office/drawing/2010/main" val="0"/>
              </a:ext>
            </a:extLst>
          </a:blip>
          <a:srcRect l="52499" t="46574" r="14166"/>
          <a:stretch>
            <a:fillRect/>
          </a:stretch>
        </p:blipFill>
        <p:spPr bwMode="auto">
          <a:xfrm>
            <a:off x="5029200" y="876300"/>
            <a:ext cx="3048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038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75" y="4267200"/>
            <a:ext cx="39227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369694"/>
            <a:ext cx="4193972" cy="2004811"/>
          </a:xfrm>
          <a:prstGeom prst="rect">
            <a:avLst/>
          </a:prstGeom>
        </p:spPr>
      </p:pic>
    </p:spTree>
    <p:extLst>
      <p:ext uri="{BB962C8B-B14F-4D97-AF65-F5344CB8AC3E}">
        <p14:creationId xmlns:p14="http://schemas.microsoft.com/office/powerpoint/2010/main" val="1264987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80598824"/>
              </p:ext>
            </p:extLst>
          </p:nvPr>
        </p:nvGraphicFramePr>
        <p:xfrm>
          <a:off x="0" y="0"/>
          <a:ext cx="9144000" cy="6858000"/>
        </p:xfrm>
        <a:graphic>
          <a:graphicData uri="http://schemas.openxmlformats.org/drawingml/2006/table">
            <a:tbl>
              <a:tblPr/>
              <a:tblGrid>
                <a:gridCol w="4571990">
                  <a:extLst>
                    <a:ext uri="{9D8B030D-6E8A-4147-A177-3AD203B41FA5}">
                      <a16:colId xmlns:a16="http://schemas.microsoft.com/office/drawing/2014/main" val="20000"/>
                    </a:ext>
                  </a:extLst>
                </a:gridCol>
                <a:gridCol w="4572010">
                  <a:extLst>
                    <a:ext uri="{9D8B030D-6E8A-4147-A177-3AD203B41FA5}">
                      <a16:colId xmlns:a16="http://schemas.microsoft.com/office/drawing/2014/main" val="20001"/>
                    </a:ext>
                  </a:extLst>
                </a:gridCol>
              </a:tblGrid>
              <a:tr h="2336800">
                <a:tc>
                  <a:txBody>
                    <a:bodyPr/>
                    <a:lstStyle/>
                    <a:p>
                      <a:pPr marR="0" indent="0" algn="l" rtl="0">
                        <a:lnSpc>
                          <a:spcPct val="119000"/>
                        </a:lnSpc>
                        <a:spcBef>
                          <a:spcPts val="0"/>
                        </a:spcBef>
                        <a:spcAft>
                          <a:spcPts val="600"/>
                        </a:spcAft>
                      </a:pPr>
                      <a:r>
                        <a:rPr lang="en-US" sz="2000" kern="1400" dirty="0">
                          <a:solidFill>
                            <a:srgbClr val="000000"/>
                          </a:solidFill>
                          <a:effectLst/>
                          <a:latin typeface="Times New Roman"/>
                        </a:rPr>
                        <a:t>134.  draw </a:t>
                      </a:r>
                      <a:r>
                        <a:rPr lang="en-US" sz="2000" kern="1400" dirty="0" err="1">
                          <a:solidFill>
                            <a:srgbClr val="000000"/>
                          </a:solidFill>
                          <a:effectLst/>
                          <a:latin typeface="Times New Roman"/>
                        </a:rPr>
                        <a:t>methanamine</a:t>
                      </a:r>
                      <a:endParaRPr lang="en-US" sz="2000" kern="1400" dirty="0">
                        <a:solidFill>
                          <a:srgbClr val="000000"/>
                        </a:solidFill>
                        <a:effectLst/>
                        <a:latin typeface="Calibri"/>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000" kern="1400" dirty="0">
                          <a:solidFill>
                            <a:srgbClr val="000000"/>
                          </a:solidFill>
                          <a:effectLst/>
                          <a:latin typeface="Times New Roman"/>
                        </a:rPr>
                        <a:t>135.  draw </a:t>
                      </a:r>
                      <a:r>
                        <a:rPr lang="en-US" sz="2000" kern="1400" dirty="0" err="1">
                          <a:solidFill>
                            <a:srgbClr val="000000"/>
                          </a:solidFill>
                          <a:effectLst/>
                          <a:latin typeface="Times New Roman"/>
                        </a:rPr>
                        <a:t>methanimide</a:t>
                      </a:r>
                      <a:endParaRPr lang="en-US" sz="2000" kern="1400" dirty="0">
                        <a:solidFill>
                          <a:srgbClr val="000000"/>
                        </a:solidFill>
                        <a:effectLst/>
                        <a:latin typeface="Calibri"/>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2260600">
                <a:tc>
                  <a:txBody>
                    <a:bodyPr/>
                    <a:lstStyle/>
                    <a:p>
                      <a:pPr marR="0" indent="0" algn="l" rtl="0">
                        <a:lnSpc>
                          <a:spcPct val="119000"/>
                        </a:lnSpc>
                        <a:spcBef>
                          <a:spcPts val="0"/>
                        </a:spcBef>
                        <a:spcAft>
                          <a:spcPts val="600"/>
                        </a:spcAft>
                      </a:pPr>
                      <a:r>
                        <a:rPr lang="en-US" sz="2000" kern="1400" dirty="0">
                          <a:solidFill>
                            <a:srgbClr val="000000"/>
                          </a:solidFill>
                          <a:effectLst/>
                          <a:latin typeface="Times New Roman"/>
                        </a:rPr>
                        <a:t>136.  draw </a:t>
                      </a:r>
                      <a:r>
                        <a:rPr lang="en-US" sz="2000" kern="1400" dirty="0" err="1">
                          <a:solidFill>
                            <a:srgbClr val="000000"/>
                          </a:solidFill>
                          <a:effectLst/>
                          <a:latin typeface="Times New Roman"/>
                        </a:rPr>
                        <a:t>ethanamine</a:t>
                      </a:r>
                      <a:endParaRPr lang="en-US" sz="2000" kern="1400" dirty="0">
                        <a:solidFill>
                          <a:srgbClr val="000000"/>
                        </a:solidFill>
                        <a:effectLst/>
                        <a:latin typeface="Calibri"/>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000" kern="1400" dirty="0">
                          <a:solidFill>
                            <a:srgbClr val="000000"/>
                          </a:solidFill>
                          <a:effectLst/>
                          <a:latin typeface="Times New Roman"/>
                        </a:rPr>
                        <a:t>137. draw </a:t>
                      </a:r>
                      <a:r>
                        <a:rPr lang="en-US" sz="2000" kern="1400" dirty="0" err="1">
                          <a:solidFill>
                            <a:srgbClr val="000000"/>
                          </a:solidFill>
                          <a:effectLst/>
                          <a:latin typeface="Times New Roman"/>
                        </a:rPr>
                        <a:t>ethanamide</a:t>
                      </a:r>
                      <a:endParaRPr lang="en-US" sz="2000" kern="1400" dirty="0">
                        <a:solidFill>
                          <a:srgbClr val="000000"/>
                        </a:solidFill>
                        <a:effectLst/>
                        <a:latin typeface="Calibri"/>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2260600">
                <a:tc>
                  <a:txBody>
                    <a:bodyPr/>
                    <a:lstStyle/>
                    <a:p>
                      <a:pPr marR="0" indent="0" algn="l" rtl="0">
                        <a:lnSpc>
                          <a:spcPct val="119000"/>
                        </a:lnSpc>
                        <a:spcBef>
                          <a:spcPts val="0"/>
                        </a:spcBef>
                        <a:spcAft>
                          <a:spcPts val="600"/>
                        </a:spcAft>
                      </a:pPr>
                      <a:r>
                        <a:rPr lang="en-US" sz="2000" kern="1400" dirty="0">
                          <a:solidFill>
                            <a:srgbClr val="000000"/>
                          </a:solidFill>
                          <a:effectLst/>
                          <a:latin typeface="Times New Roman"/>
                        </a:rPr>
                        <a:t>138.  draw 3-pentanamine</a:t>
                      </a:r>
                      <a:endParaRPr lang="en-US" sz="2000" kern="1400" dirty="0">
                        <a:solidFill>
                          <a:srgbClr val="000000"/>
                        </a:solidFill>
                        <a:effectLst/>
                        <a:latin typeface="Calibri"/>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000" kern="1400" dirty="0">
                          <a:solidFill>
                            <a:srgbClr val="000000"/>
                          </a:solidFill>
                          <a:effectLst/>
                          <a:latin typeface="Times New Roman"/>
                        </a:rPr>
                        <a:t>139.  draw </a:t>
                      </a:r>
                      <a:r>
                        <a:rPr lang="en-US" sz="2000" kern="1400" dirty="0" err="1">
                          <a:solidFill>
                            <a:srgbClr val="000000"/>
                          </a:solidFill>
                          <a:effectLst/>
                          <a:latin typeface="Times New Roman"/>
                        </a:rPr>
                        <a:t>pentanamide</a:t>
                      </a:r>
                      <a:r>
                        <a:rPr lang="en-US" sz="2000" kern="1400" dirty="0">
                          <a:solidFill>
                            <a:srgbClr val="000000"/>
                          </a:solidFill>
                          <a:effectLst/>
                          <a:latin typeface="Times New Roman"/>
                        </a:rPr>
                        <a:t>  (no number?)</a:t>
                      </a:r>
                      <a:endParaRPr lang="en-US" sz="2000" kern="1400" dirty="0">
                        <a:solidFill>
                          <a:srgbClr val="000000"/>
                        </a:solidFill>
                        <a:effectLst/>
                        <a:latin typeface="Calibri"/>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Control 1"/>
          <p:cNvSpPr>
            <a:spLocks noChangeArrowheads="1" noChangeShapeType="1"/>
          </p:cNvSpPr>
          <p:nvPr/>
        </p:nvSpPr>
        <p:spPr bwMode="auto">
          <a:xfrm>
            <a:off x="2635250" y="4730750"/>
            <a:ext cx="6858000" cy="64706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42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95698051"/>
              </p:ext>
            </p:extLst>
          </p:nvPr>
        </p:nvGraphicFramePr>
        <p:xfrm>
          <a:off x="0" y="0"/>
          <a:ext cx="9144000" cy="6858000"/>
        </p:xfrm>
        <a:graphic>
          <a:graphicData uri="http://schemas.openxmlformats.org/drawingml/2006/table">
            <a:tbl>
              <a:tblPr/>
              <a:tblGrid>
                <a:gridCol w="4571990">
                  <a:extLst>
                    <a:ext uri="{9D8B030D-6E8A-4147-A177-3AD203B41FA5}">
                      <a16:colId xmlns:a16="http://schemas.microsoft.com/office/drawing/2014/main" val="20000"/>
                    </a:ext>
                  </a:extLst>
                </a:gridCol>
                <a:gridCol w="4572010">
                  <a:extLst>
                    <a:ext uri="{9D8B030D-6E8A-4147-A177-3AD203B41FA5}">
                      <a16:colId xmlns:a16="http://schemas.microsoft.com/office/drawing/2014/main" val="20001"/>
                    </a:ext>
                  </a:extLst>
                </a:gridCol>
              </a:tblGrid>
              <a:tr h="2336800">
                <a:tc>
                  <a:txBody>
                    <a:bodyPr/>
                    <a:lstStyle/>
                    <a:p>
                      <a:pPr marR="0" indent="0" algn="l" rtl="0">
                        <a:lnSpc>
                          <a:spcPct val="119000"/>
                        </a:lnSpc>
                        <a:spcBef>
                          <a:spcPts val="0"/>
                        </a:spcBef>
                        <a:spcAft>
                          <a:spcPts val="600"/>
                        </a:spcAft>
                      </a:pPr>
                      <a:r>
                        <a:rPr lang="en-US" sz="2000" kern="1400" dirty="0">
                          <a:solidFill>
                            <a:srgbClr val="000000"/>
                          </a:solidFill>
                          <a:effectLst/>
                          <a:latin typeface="Times New Roman"/>
                        </a:rPr>
                        <a:t>136.  draw </a:t>
                      </a:r>
                      <a:r>
                        <a:rPr lang="en-US" sz="2000" kern="1400" dirty="0" err="1">
                          <a:solidFill>
                            <a:srgbClr val="000000"/>
                          </a:solidFill>
                          <a:effectLst/>
                          <a:latin typeface="Times New Roman"/>
                        </a:rPr>
                        <a:t>methanamine</a:t>
                      </a:r>
                      <a:br>
                        <a:rPr lang="en-US" sz="2000" kern="1400" dirty="0">
                          <a:solidFill>
                            <a:srgbClr val="000000"/>
                          </a:solidFill>
                          <a:effectLst/>
                          <a:latin typeface="Times New Roman"/>
                        </a:rPr>
                      </a:br>
                      <a:br>
                        <a:rPr lang="en-US" sz="2000" kern="1400" dirty="0">
                          <a:solidFill>
                            <a:srgbClr val="000000"/>
                          </a:solidFill>
                          <a:effectLst/>
                          <a:latin typeface="Times New Roman"/>
                        </a:rPr>
                      </a:br>
                      <a:br>
                        <a:rPr lang="en-US" sz="2000" kern="1400" dirty="0">
                          <a:solidFill>
                            <a:srgbClr val="000000"/>
                          </a:solidFill>
                          <a:effectLst/>
                          <a:latin typeface="Times New Roman"/>
                        </a:rPr>
                      </a:br>
                      <a:r>
                        <a:rPr lang="en-US" sz="2000" kern="1400" dirty="0">
                          <a:solidFill>
                            <a:srgbClr val="000000"/>
                          </a:solidFill>
                          <a:effectLst/>
                          <a:latin typeface="Times New Roman"/>
                        </a:rPr>
                        <a:t>                 </a:t>
                      </a:r>
                      <a:endParaRPr lang="en-US" sz="2000" kern="1400" dirty="0">
                        <a:solidFill>
                          <a:srgbClr val="000000"/>
                        </a:solidFill>
                        <a:effectLst/>
                        <a:latin typeface="Calibri"/>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indent="0" algn="l" rtl="0">
                        <a:lnSpc>
                          <a:spcPct val="119000"/>
                        </a:lnSpc>
                        <a:spcBef>
                          <a:spcPts val="0"/>
                        </a:spcBef>
                        <a:spcAft>
                          <a:spcPts val="600"/>
                        </a:spcAft>
                        <a:buNone/>
                      </a:pPr>
                      <a:r>
                        <a:rPr lang="en-US" sz="2000" kern="1400" dirty="0">
                          <a:solidFill>
                            <a:srgbClr val="000000"/>
                          </a:solidFill>
                          <a:effectLst/>
                          <a:latin typeface="Times New Roman"/>
                        </a:rPr>
                        <a:t>137.  draw methanamide</a:t>
                      </a:r>
                      <a:br>
                        <a:rPr lang="en-US" sz="2000" kern="1400" dirty="0">
                          <a:solidFill>
                            <a:srgbClr val="000000"/>
                          </a:solidFill>
                          <a:effectLst/>
                          <a:latin typeface="Calibri"/>
                        </a:rPr>
                      </a:br>
                      <a:br>
                        <a:rPr lang="en-US" sz="2000" kern="1400" dirty="0">
                          <a:solidFill>
                            <a:srgbClr val="000000"/>
                          </a:solidFill>
                          <a:effectLst/>
                          <a:latin typeface="Calibri"/>
                        </a:rPr>
                      </a:br>
                      <a:br>
                        <a:rPr lang="en-US" sz="2000" kern="1400" dirty="0">
                          <a:solidFill>
                            <a:srgbClr val="000000"/>
                          </a:solidFill>
                          <a:effectLst/>
                          <a:latin typeface="Calibri"/>
                        </a:rPr>
                      </a:br>
                      <a:r>
                        <a:rPr lang="en-US" sz="2000" kern="1400" dirty="0">
                          <a:solidFill>
                            <a:srgbClr val="000000"/>
                          </a:solidFill>
                          <a:effectLst/>
                          <a:latin typeface="Calibri"/>
                        </a:rPr>
                        <a:t>       </a:t>
                      </a:r>
                      <a:endParaRPr lang="en-US" sz="2000" kern="1400" baseline="-25000" dirty="0">
                        <a:solidFill>
                          <a:srgbClr val="000000"/>
                        </a:solidFill>
                        <a:effectLst/>
                        <a:latin typeface="Times New Roman"/>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2260600">
                <a:tc>
                  <a:txBody>
                    <a:bodyPr/>
                    <a:lstStyle/>
                    <a:p>
                      <a:pPr marR="0" indent="0" algn="l" rtl="0">
                        <a:lnSpc>
                          <a:spcPct val="119000"/>
                        </a:lnSpc>
                        <a:spcBef>
                          <a:spcPts val="0"/>
                        </a:spcBef>
                        <a:spcAft>
                          <a:spcPts val="600"/>
                        </a:spcAft>
                      </a:pPr>
                      <a:r>
                        <a:rPr lang="en-US" sz="2000" kern="1400" dirty="0">
                          <a:solidFill>
                            <a:srgbClr val="000000"/>
                          </a:solidFill>
                          <a:effectLst/>
                          <a:latin typeface="Times New Roman"/>
                        </a:rPr>
                        <a:t>138.  draw </a:t>
                      </a:r>
                      <a:r>
                        <a:rPr lang="en-US" sz="2000" kern="1400" dirty="0" err="1">
                          <a:solidFill>
                            <a:srgbClr val="000000"/>
                          </a:solidFill>
                          <a:effectLst/>
                          <a:latin typeface="Times New Roman"/>
                        </a:rPr>
                        <a:t>ethanamine</a:t>
                      </a:r>
                      <a:endParaRPr lang="en-US" sz="2000" kern="1400" dirty="0">
                        <a:solidFill>
                          <a:srgbClr val="000000"/>
                        </a:solidFill>
                        <a:effectLst/>
                        <a:latin typeface="Calibri"/>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000" kern="1400" dirty="0">
                          <a:solidFill>
                            <a:srgbClr val="000000"/>
                          </a:solidFill>
                          <a:effectLst/>
                          <a:latin typeface="Times New Roman"/>
                        </a:rPr>
                        <a:t>139. draw </a:t>
                      </a:r>
                      <a:r>
                        <a:rPr lang="en-US" sz="2000" kern="1400" dirty="0" err="1">
                          <a:solidFill>
                            <a:srgbClr val="000000"/>
                          </a:solidFill>
                          <a:effectLst/>
                          <a:latin typeface="Times New Roman"/>
                        </a:rPr>
                        <a:t>ethanamide</a:t>
                      </a:r>
                      <a:endParaRPr lang="en-US" sz="2000" kern="1400" dirty="0">
                        <a:solidFill>
                          <a:srgbClr val="000000"/>
                        </a:solidFill>
                        <a:effectLst/>
                        <a:latin typeface="Calibri"/>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2260600">
                <a:tc>
                  <a:txBody>
                    <a:bodyPr/>
                    <a:lstStyle/>
                    <a:p>
                      <a:pPr marR="0" indent="0" algn="l" rtl="0">
                        <a:lnSpc>
                          <a:spcPct val="119000"/>
                        </a:lnSpc>
                        <a:spcBef>
                          <a:spcPts val="0"/>
                        </a:spcBef>
                        <a:spcAft>
                          <a:spcPts val="600"/>
                        </a:spcAft>
                      </a:pPr>
                      <a:r>
                        <a:rPr lang="en-US" sz="2000" kern="1400" dirty="0">
                          <a:solidFill>
                            <a:srgbClr val="000000"/>
                          </a:solidFill>
                          <a:effectLst/>
                          <a:latin typeface="Times New Roman"/>
                        </a:rPr>
                        <a:t>140.  draw 3-pentanamine</a:t>
                      </a:r>
                      <a:br>
                        <a:rPr lang="en-US" sz="2000" kern="1400" dirty="0">
                          <a:solidFill>
                            <a:srgbClr val="000000"/>
                          </a:solidFill>
                          <a:effectLst/>
                          <a:latin typeface="Times New Roman"/>
                        </a:rPr>
                      </a:br>
                      <a:r>
                        <a:rPr lang="en-US" sz="2000" kern="1400" dirty="0">
                          <a:solidFill>
                            <a:srgbClr val="000000"/>
                          </a:solidFill>
                          <a:effectLst/>
                          <a:latin typeface="Times New Roman"/>
                        </a:rPr>
                        <a:t> </a:t>
                      </a:r>
                      <a:br>
                        <a:rPr lang="en-US" sz="2000" kern="1400" dirty="0">
                          <a:solidFill>
                            <a:srgbClr val="000000"/>
                          </a:solidFill>
                          <a:effectLst/>
                          <a:latin typeface="Times New Roman"/>
                        </a:rPr>
                      </a:br>
                      <a:r>
                        <a:rPr lang="en-US" sz="2000" kern="1400" dirty="0">
                          <a:solidFill>
                            <a:srgbClr val="000000"/>
                          </a:solidFill>
                          <a:effectLst/>
                          <a:latin typeface="Times New Roman"/>
                        </a:rPr>
                        <a:t>                         NH</a:t>
                      </a:r>
                      <a:r>
                        <a:rPr lang="en-US" sz="2000" kern="1400" baseline="-25000" dirty="0">
                          <a:solidFill>
                            <a:srgbClr val="000000"/>
                          </a:solidFill>
                          <a:effectLst/>
                          <a:latin typeface="Times New Roman"/>
                        </a:rPr>
                        <a:t>2</a:t>
                      </a:r>
                      <a:br>
                        <a:rPr lang="en-US" sz="2000" kern="1400" baseline="-25000" dirty="0">
                          <a:solidFill>
                            <a:srgbClr val="000000"/>
                          </a:solidFill>
                          <a:effectLst/>
                          <a:latin typeface="Times New Roman"/>
                        </a:rPr>
                      </a:br>
                      <a:r>
                        <a:rPr lang="en-US" sz="1000" kern="1400" baseline="-25000" dirty="0">
                          <a:solidFill>
                            <a:srgbClr val="000000"/>
                          </a:solidFill>
                          <a:effectLst/>
                          <a:latin typeface="Times New Roman"/>
                        </a:rPr>
                        <a:t> </a:t>
                      </a:r>
                      <a:br>
                        <a:rPr lang="en-US" sz="2000" kern="1400" dirty="0">
                          <a:solidFill>
                            <a:srgbClr val="000000"/>
                          </a:solidFill>
                          <a:effectLst/>
                          <a:latin typeface="Times New Roman"/>
                        </a:rPr>
                      </a:br>
                      <a:r>
                        <a:rPr lang="en-US" sz="2000" kern="1400" dirty="0">
                          <a:solidFill>
                            <a:srgbClr val="000000"/>
                          </a:solidFill>
                          <a:effectLst/>
                          <a:latin typeface="Times New Roman"/>
                        </a:rPr>
                        <a:t>           CH</a:t>
                      </a:r>
                      <a:r>
                        <a:rPr lang="en-US" sz="2000" kern="1400" baseline="-25000" dirty="0">
                          <a:solidFill>
                            <a:srgbClr val="000000"/>
                          </a:solidFill>
                          <a:effectLst/>
                          <a:latin typeface="Times New Roman"/>
                        </a:rPr>
                        <a:t>3</a:t>
                      </a:r>
                      <a:r>
                        <a:rPr lang="en-US" sz="2000" kern="1400" dirty="0">
                          <a:solidFill>
                            <a:srgbClr val="000000"/>
                          </a:solidFill>
                          <a:effectLst/>
                          <a:latin typeface="Times New Roman"/>
                        </a:rPr>
                        <a:t>CH</a:t>
                      </a:r>
                      <a:r>
                        <a:rPr lang="en-US" sz="2000" kern="1400" baseline="-25000" dirty="0">
                          <a:solidFill>
                            <a:srgbClr val="000000"/>
                          </a:solidFill>
                          <a:effectLst/>
                          <a:latin typeface="Times New Roman"/>
                        </a:rPr>
                        <a:t>2</a:t>
                      </a:r>
                      <a:r>
                        <a:rPr lang="en-US" sz="2000" kern="1400" dirty="0">
                          <a:solidFill>
                            <a:srgbClr val="000000"/>
                          </a:solidFill>
                          <a:effectLst/>
                          <a:latin typeface="Times New Roman"/>
                        </a:rPr>
                        <a:t>CHCH</a:t>
                      </a:r>
                      <a:r>
                        <a:rPr lang="en-US" sz="2000" kern="1400" baseline="-25000" dirty="0">
                          <a:solidFill>
                            <a:srgbClr val="000000"/>
                          </a:solidFill>
                          <a:effectLst/>
                          <a:latin typeface="Times New Roman"/>
                        </a:rPr>
                        <a:t>2</a:t>
                      </a:r>
                      <a:r>
                        <a:rPr lang="en-US" sz="2000" kern="1400" dirty="0">
                          <a:solidFill>
                            <a:srgbClr val="000000"/>
                          </a:solidFill>
                          <a:effectLst/>
                          <a:latin typeface="Times New Roman"/>
                        </a:rPr>
                        <a:t>CH</a:t>
                      </a:r>
                      <a:r>
                        <a:rPr lang="en-US" sz="2000" kern="1400" baseline="-25000" dirty="0">
                          <a:solidFill>
                            <a:srgbClr val="000000"/>
                          </a:solidFill>
                          <a:effectLst/>
                          <a:latin typeface="Times New Roman"/>
                        </a:rPr>
                        <a:t>3</a:t>
                      </a:r>
                      <a:endParaRPr lang="en-US" sz="2000" kern="1400" dirty="0">
                        <a:solidFill>
                          <a:srgbClr val="000000"/>
                        </a:solidFill>
                        <a:effectLst/>
                        <a:latin typeface="Calibri"/>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2000" kern="1400" dirty="0">
                          <a:solidFill>
                            <a:srgbClr val="000000"/>
                          </a:solidFill>
                          <a:effectLst/>
                          <a:latin typeface="Times New Roman"/>
                        </a:rPr>
                        <a:t>141.  draw </a:t>
                      </a:r>
                      <a:r>
                        <a:rPr lang="en-US" sz="2000" kern="1400" dirty="0" err="1">
                          <a:solidFill>
                            <a:srgbClr val="000000"/>
                          </a:solidFill>
                          <a:effectLst/>
                          <a:latin typeface="Times New Roman"/>
                        </a:rPr>
                        <a:t>pentanamide</a:t>
                      </a:r>
                      <a:r>
                        <a:rPr lang="en-US" sz="2000" kern="1400" dirty="0">
                          <a:solidFill>
                            <a:srgbClr val="000000"/>
                          </a:solidFill>
                          <a:effectLst/>
                          <a:latin typeface="Times New Roman"/>
                        </a:rPr>
                        <a:t>  (no number?)</a:t>
                      </a:r>
                      <a:br>
                        <a:rPr lang="en-US" sz="2000" kern="1400" dirty="0">
                          <a:solidFill>
                            <a:srgbClr val="000000"/>
                          </a:solidFill>
                          <a:effectLst/>
                          <a:latin typeface="Times New Roman"/>
                        </a:rPr>
                      </a:br>
                      <a:br>
                        <a:rPr lang="en-US" sz="2000" kern="1400" dirty="0">
                          <a:solidFill>
                            <a:srgbClr val="000000"/>
                          </a:solidFill>
                          <a:effectLst/>
                          <a:latin typeface="Times New Roman"/>
                        </a:rPr>
                      </a:br>
                      <a:r>
                        <a:rPr lang="en-US" sz="2000" kern="1400" dirty="0">
                          <a:solidFill>
                            <a:srgbClr val="000000"/>
                          </a:solidFill>
                          <a:effectLst/>
                          <a:latin typeface="Times New Roman"/>
                        </a:rPr>
                        <a:t>                                        O</a:t>
                      </a:r>
                      <a:br>
                        <a:rPr lang="en-US" sz="100" kern="1400" dirty="0">
                          <a:solidFill>
                            <a:srgbClr val="000000"/>
                          </a:solidFill>
                          <a:effectLst/>
                          <a:latin typeface="Times New Roman"/>
                        </a:rPr>
                      </a:br>
                      <a:br>
                        <a:rPr lang="en-US" sz="400" kern="1400" dirty="0">
                          <a:solidFill>
                            <a:srgbClr val="000000"/>
                          </a:solidFill>
                          <a:effectLst/>
                          <a:latin typeface="Times New Roman"/>
                        </a:rPr>
                      </a:br>
                      <a:r>
                        <a:rPr lang="en-US" sz="2000" kern="1400" dirty="0">
                          <a:solidFill>
                            <a:srgbClr val="000000"/>
                          </a:solidFill>
                          <a:effectLst/>
                          <a:latin typeface="Times New Roman"/>
                        </a:rPr>
                        <a:t>            CH</a:t>
                      </a:r>
                      <a:r>
                        <a:rPr lang="en-US" sz="2000" kern="1400" baseline="-25000" dirty="0">
                          <a:solidFill>
                            <a:srgbClr val="000000"/>
                          </a:solidFill>
                          <a:effectLst/>
                          <a:latin typeface="Times New Roman"/>
                        </a:rPr>
                        <a:t>3</a:t>
                      </a:r>
                      <a:r>
                        <a:rPr lang="en-US" sz="2000" kern="1400" dirty="0">
                          <a:solidFill>
                            <a:srgbClr val="000000"/>
                          </a:solidFill>
                          <a:effectLst/>
                          <a:latin typeface="Times New Roman"/>
                        </a:rPr>
                        <a:t>CH</a:t>
                      </a:r>
                      <a:r>
                        <a:rPr lang="en-US" sz="2000" kern="1400" baseline="-25000" dirty="0">
                          <a:solidFill>
                            <a:srgbClr val="000000"/>
                          </a:solidFill>
                          <a:effectLst/>
                          <a:latin typeface="Times New Roman"/>
                        </a:rPr>
                        <a:t>2</a:t>
                      </a:r>
                      <a:r>
                        <a:rPr lang="en-US" sz="2000" kern="1400" dirty="0">
                          <a:solidFill>
                            <a:srgbClr val="000000"/>
                          </a:solidFill>
                          <a:effectLst/>
                          <a:latin typeface="Times New Roman"/>
                        </a:rPr>
                        <a:t>CH</a:t>
                      </a:r>
                      <a:r>
                        <a:rPr lang="en-US" sz="2000" kern="1400" baseline="-25000" dirty="0">
                          <a:solidFill>
                            <a:srgbClr val="000000"/>
                          </a:solidFill>
                          <a:effectLst/>
                          <a:latin typeface="Times New Roman"/>
                        </a:rPr>
                        <a:t>2</a:t>
                      </a:r>
                      <a:r>
                        <a:rPr lang="en-US" sz="2000" kern="1400" dirty="0">
                          <a:solidFill>
                            <a:srgbClr val="000000"/>
                          </a:solidFill>
                          <a:effectLst/>
                          <a:latin typeface="Times New Roman"/>
                        </a:rPr>
                        <a:t>CH</a:t>
                      </a:r>
                      <a:r>
                        <a:rPr lang="en-US" sz="2000" kern="1400" baseline="-25000" dirty="0">
                          <a:solidFill>
                            <a:srgbClr val="000000"/>
                          </a:solidFill>
                          <a:effectLst/>
                          <a:latin typeface="Times New Roman"/>
                        </a:rPr>
                        <a:t>2</a:t>
                      </a:r>
                      <a:r>
                        <a:rPr lang="en-US" sz="2000" kern="1400" dirty="0">
                          <a:solidFill>
                            <a:srgbClr val="000000"/>
                          </a:solidFill>
                          <a:effectLst/>
                          <a:latin typeface="Times New Roman"/>
                        </a:rPr>
                        <a:t>C </a:t>
                      </a:r>
                      <a:r>
                        <a:rPr lang="en-US" sz="2000" kern="1400" dirty="0">
                          <a:solidFill>
                            <a:srgbClr val="000000"/>
                          </a:solidFill>
                          <a:effectLst/>
                          <a:latin typeface="Times New Roman" panose="02020603050405020304" pitchFamily="18" charset="0"/>
                          <a:cs typeface="Times New Roman" panose="02020603050405020304" pitchFamily="18" charset="0"/>
                        </a:rPr>
                        <a:t>̶ </a:t>
                      </a:r>
                      <a:r>
                        <a:rPr lang="en-US" sz="2000" kern="1400" dirty="0">
                          <a:solidFill>
                            <a:srgbClr val="000000"/>
                          </a:solidFill>
                          <a:effectLst/>
                          <a:latin typeface="Times New Roman"/>
                        </a:rPr>
                        <a:t>NH</a:t>
                      </a:r>
                      <a:r>
                        <a:rPr lang="en-US" sz="2000" kern="1400" baseline="-25000" dirty="0">
                          <a:solidFill>
                            <a:srgbClr val="000000"/>
                          </a:solidFill>
                          <a:effectLst/>
                          <a:latin typeface="Times New Roman"/>
                        </a:rPr>
                        <a:t>2</a:t>
                      </a:r>
                      <a:endParaRPr lang="en-US" sz="2000" kern="1400" dirty="0">
                        <a:solidFill>
                          <a:srgbClr val="000000"/>
                        </a:solidFill>
                        <a:effectLst/>
                        <a:latin typeface="Calibri"/>
                      </a:endParaRPr>
                    </a:p>
                  </a:txBody>
                  <a:tcPr marL="25581" marR="25581" marT="25581" marB="25581">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Control 1"/>
          <p:cNvSpPr>
            <a:spLocks noChangeArrowheads="1" noChangeShapeType="1"/>
          </p:cNvSpPr>
          <p:nvPr/>
        </p:nvSpPr>
        <p:spPr bwMode="auto">
          <a:xfrm>
            <a:off x="2635250" y="4730750"/>
            <a:ext cx="6858000" cy="64706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889" r="23859"/>
          <a:stretch/>
        </p:blipFill>
        <p:spPr>
          <a:xfrm>
            <a:off x="5262561" y="2895600"/>
            <a:ext cx="2705638" cy="1524247"/>
          </a:xfrm>
          <a:prstGeom prst="rect">
            <a:avLst/>
          </a:prstGeom>
        </p:spPr>
      </p:pic>
      <p:pic>
        <p:nvPicPr>
          <p:cNvPr id="7" name="Picture 6">
            <a:extLst>
              <a:ext uri="{FF2B5EF4-FFF2-40B4-BE49-F238E27FC236}">
                <a16:creationId xmlns:a16="http://schemas.microsoft.com/office/drawing/2014/main" id="{B75E43B0-35B2-46C5-95A9-F6A23F37B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792" y="661867"/>
            <a:ext cx="1781175" cy="1362075"/>
          </a:xfrm>
          <a:prstGeom prst="rect">
            <a:avLst/>
          </a:prstGeom>
        </p:spPr>
      </p:pic>
      <p:pic>
        <p:nvPicPr>
          <p:cNvPr id="9" name="Picture 8">
            <a:extLst>
              <a:ext uri="{FF2B5EF4-FFF2-40B4-BE49-F238E27FC236}">
                <a16:creationId xmlns:a16="http://schemas.microsoft.com/office/drawing/2014/main" id="{E7C23AD5-32AC-42F2-BA74-AFD9022D4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162" y="2895600"/>
            <a:ext cx="2085975" cy="1388122"/>
          </a:xfrm>
          <a:prstGeom prst="rect">
            <a:avLst/>
          </a:prstGeom>
        </p:spPr>
      </p:pic>
      <p:cxnSp>
        <p:nvCxnSpPr>
          <p:cNvPr id="11" name="Straight Connector 10">
            <a:extLst>
              <a:ext uri="{FF2B5EF4-FFF2-40B4-BE49-F238E27FC236}">
                <a16:creationId xmlns:a16="http://schemas.microsoft.com/office/drawing/2014/main" id="{9FA55DC1-9295-4D91-98DB-DA10493419F8}"/>
              </a:ext>
            </a:extLst>
          </p:cNvPr>
          <p:cNvCxnSpPr>
            <a:cxnSpLocks/>
          </p:cNvCxnSpPr>
          <p:nvPr/>
        </p:nvCxnSpPr>
        <p:spPr>
          <a:xfrm>
            <a:off x="1676400" y="5715000"/>
            <a:ext cx="0" cy="2286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1A75207-C1BE-4605-A95C-A70C68257C90}"/>
              </a:ext>
            </a:extLst>
          </p:cNvPr>
          <p:cNvCxnSpPr>
            <a:cxnSpLocks/>
          </p:cNvCxnSpPr>
          <p:nvPr/>
        </p:nvCxnSpPr>
        <p:spPr>
          <a:xfrm>
            <a:off x="7239000" y="5655469"/>
            <a:ext cx="0" cy="173831"/>
          </a:xfrm>
          <a:prstGeom prst="line">
            <a:avLst/>
          </a:prstGeom>
          <a:ln w="63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C8C9260-9968-43A5-8234-1EBB30FB5FDE}"/>
              </a:ext>
            </a:extLst>
          </p:cNvPr>
          <p:cNvCxnSpPr>
            <a:cxnSpLocks/>
          </p:cNvCxnSpPr>
          <p:nvPr/>
        </p:nvCxnSpPr>
        <p:spPr>
          <a:xfrm>
            <a:off x="7162800" y="5655469"/>
            <a:ext cx="0" cy="173831"/>
          </a:xfrm>
          <a:prstGeom prst="line">
            <a:avLst/>
          </a:prstGeom>
          <a:ln w="6350"/>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94CF38B1-3100-881F-EAAA-730C7788E074}"/>
              </a:ext>
            </a:extLst>
          </p:cNvPr>
          <p:cNvGrpSpPr/>
          <p:nvPr/>
        </p:nvGrpSpPr>
        <p:grpSpPr>
          <a:xfrm>
            <a:off x="1033194" y="649486"/>
            <a:ext cx="1602056" cy="1406124"/>
            <a:chOff x="1421081" y="593078"/>
            <a:chExt cx="1602056" cy="1406124"/>
          </a:xfrm>
        </p:grpSpPr>
        <p:pic>
          <p:nvPicPr>
            <p:cNvPr id="2" name="Picture 1">
              <a:extLst>
                <a:ext uri="{FF2B5EF4-FFF2-40B4-BE49-F238E27FC236}">
                  <a16:creationId xmlns:a16="http://schemas.microsoft.com/office/drawing/2014/main" id="{E47E0A84-C121-6A55-C8D0-61BB4D30812B}"/>
                </a:ext>
              </a:extLst>
            </p:cNvPr>
            <p:cNvPicPr>
              <a:picLocks noChangeAspect="1"/>
            </p:cNvPicPr>
            <p:nvPr/>
          </p:nvPicPr>
          <p:blipFill rotWithShape="1">
            <a:blip r:embed="rId4">
              <a:extLst>
                <a:ext uri="{28A0092B-C50C-407E-A947-70E740481C1C}">
                  <a14:useLocalDpi xmlns:a14="http://schemas.microsoft.com/office/drawing/2010/main" val="0"/>
                </a:ext>
              </a:extLst>
            </a:blip>
            <a:srcRect l="50050"/>
            <a:stretch/>
          </p:blipFill>
          <p:spPr>
            <a:xfrm>
              <a:off x="1981200" y="611080"/>
              <a:ext cx="1041937" cy="1388122"/>
            </a:xfrm>
            <a:prstGeom prst="rect">
              <a:avLst/>
            </a:prstGeom>
          </p:spPr>
        </p:pic>
        <p:pic>
          <p:nvPicPr>
            <p:cNvPr id="6" name="Picture 5">
              <a:extLst>
                <a:ext uri="{FF2B5EF4-FFF2-40B4-BE49-F238E27FC236}">
                  <a16:creationId xmlns:a16="http://schemas.microsoft.com/office/drawing/2014/main" id="{DDCDFCB3-455C-BE5A-104F-36F6C2757FC6}"/>
                </a:ext>
              </a:extLst>
            </p:cNvPr>
            <p:cNvPicPr>
              <a:picLocks noChangeAspect="1"/>
            </p:cNvPicPr>
            <p:nvPr/>
          </p:nvPicPr>
          <p:blipFill rotWithShape="1">
            <a:blip r:embed="rId4">
              <a:extLst>
                <a:ext uri="{28A0092B-C50C-407E-A947-70E740481C1C}">
                  <a14:useLocalDpi xmlns:a14="http://schemas.microsoft.com/office/drawing/2010/main" val="0"/>
                </a:ext>
              </a:extLst>
            </a:blip>
            <a:srcRect r="75520"/>
            <a:stretch/>
          </p:blipFill>
          <p:spPr>
            <a:xfrm>
              <a:off x="1421081" y="593078"/>
              <a:ext cx="510638" cy="1388122"/>
            </a:xfrm>
            <a:prstGeom prst="rect">
              <a:avLst/>
            </a:prstGeom>
          </p:spPr>
        </p:pic>
      </p:grpSp>
    </p:spTree>
    <p:extLst>
      <p:ext uri="{BB962C8B-B14F-4D97-AF65-F5344CB8AC3E}">
        <p14:creationId xmlns:p14="http://schemas.microsoft.com/office/powerpoint/2010/main" val="3434009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98625"/>
          </a:xfrm>
        </p:spPr>
        <p:txBody>
          <a:bodyPr>
            <a:normAutofit/>
          </a:bodyPr>
          <a:lstStyle/>
          <a:p>
            <a:r>
              <a:rPr lang="en-US" sz="6600" dirty="0">
                <a:latin typeface="Times New Roman" panose="02020603050405020304" pitchFamily="18" charset="0"/>
                <a:cs typeface="Times New Roman" panose="02020603050405020304" pitchFamily="18" charset="0"/>
              </a:rPr>
              <a:t>Organic Chem Class 6</a:t>
            </a:r>
          </a:p>
        </p:txBody>
      </p:sp>
      <p:sp>
        <p:nvSpPr>
          <p:cNvPr id="3" name="Subtitle 2"/>
          <p:cNvSpPr>
            <a:spLocks noGrp="1"/>
          </p:cNvSpPr>
          <p:nvPr>
            <p:ph type="subTitle" idx="1"/>
          </p:nvPr>
        </p:nvSpPr>
        <p:spPr>
          <a:xfrm>
            <a:off x="0" y="1981200"/>
            <a:ext cx="9144000" cy="2438400"/>
          </a:xfrm>
        </p:spPr>
        <p:txBody>
          <a:bodyPr>
            <a:noAutofit/>
          </a:bodyPr>
          <a:lstStyle/>
          <a:p>
            <a:pPr algn="l"/>
            <a:r>
              <a:rPr lang="en-US" sz="4400" dirty="0">
                <a:solidFill>
                  <a:srgbClr val="FF0000"/>
                </a:solidFill>
              </a:rPr>
              <a:t>Objective:  Examining and Mastering all of the Organic Chemical Reactions:</a:t>
            </a:r>
          </a:p>
          <a:p>
            <a:r>
              <a:rPr lang="en-US" sz="4800" i="1" dirty="0">
                <a:solidFill>
                  <a:srgbClr val="0000FF"/>
                </a:solidFill>
              </a:rPr>
              <a:t>Substitution, Addition, Fermentation, Esterfication, Polymerization and  Saponification</a:t>
            </a:r>
          </a:p>
        </p:txBody>
      </p:sp>
    </p:spTree>
    <p:extLst>
      <p:ext uri="{BB962C8B-B14F-4D97-AF65-F5344CB8AC3E}">
        <p14:creationId xmlns:p14="http://schemas.microsoft.com/office/powerpoint/2010/main" val="2649793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939540"/>
          </a:xfrm>
          <a:prstGeom prst="rect">
            <a:avLst/>
          </a:prstGeom>
          <a:noFill/>
        </p:spPr>
        <p:txBody>
          <a:bodyPr wrap="square" rtlCol="0">
            <a:spAutoFit/>
          </a:bodyPr>
          <a:lstStyle/>
          <a:p>
            <a:r>
              <a:rPr lang="en-US" dirty="0">
                <a:solidFill>
                  <a:prstClr val="black"/>
                </a:solidFill>
                <a:latin typeface="Times New Roman" panose="02020603050405020304" pitchFamily="18" charset="0"/>
                <a:cs typeface="Times New Roman" panose="02020603050405020304" pitchFamily="18" charset="0"/>
              </a:rPr>
              <a:t>We have seen substitution reactions last week when we discussed the formation of halocarbons.  We need to stick halogens (F, Cl, Br, or I) into a saturated hydrocarbon.</a:t>
            </a:r>
          </a:p>
          <a:p>
            <a:endParaRPr lang="en-US" dirty="0">
              <a:solidFill>
                <a:prstClr val="black"/>
              </a:solidFill>
              <a:latin typeface="Times New Roman" panose="02020603050405020304" pitchFamily="18" charset="0"/>
              <a:cs typeface="Times New Roman" panose="02020603050405020304" pitchFamily="18" charset="0"/>
            </a:endParaRPr>
          </a:p>
          <a:p>
            <a:r>
              <a:rPr lang="en-US" dirty="0">
                <a:solidFill>
                  <a:prstClr val="black"/>
                </a:solidFill>
                <a:latin typeface="Times New Roman" panose="02020603050405020304" pitchFamily="18" charset="0"/>
                <a:cs typeface="Times New Roman" panose="02020603050405020304" pitchFamily="18" charset="0"/>
              </a:rPr>
              <a:t>Being saturated, there is NO ROOM for any new atoms, so we need to substitute in one halogen atom for a hydrogen atom.  </a:t>
            </a:r>
          </a:p>
          <a:p>
            <a:endParaRPr lang="en-US" dirty="0">
              <a:solidFill>
                <a:prstClr val="black"/>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140.  Substitution reactions:</a:t>
            </a:r>
          </a:p>
          <a:p>
            <a:endParaRPr lang="en-US"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   Saturated      +  Halogen   →   Halocarbon  +  HX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Hydrocarbon</a:t>
            </a:r>
          </a:p>
          <a:p>
            <a:r>
              <a:rPr lang="en-US" dirty="0">
                <a:solidFill>
                  <a:prstClr val="black"/>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(alkane)            +     (F, Cl, Br, or I)    →         Halocarbon  +   HX</a:t>
            </a: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4191000"/>
            <a:ext cx="8534400" cy="584775"/>
          </a:xfrm>
          <a:prstGeom prst="rect">
            <a:avLst/>
          </a:prstGeom>
          <a:noFill/>
        </p:spPr>
        <p:txBody>
          <a:bodyPr wrap="square" rtlCol="0">
            <a:spAutoFit/>
          </a:bodyPr>
          <a:lstStyle/>
          <a:p>
            <a:r>
              <a:rPr lang="en-US" sz="3200" dirty="0">
                <a:solidFill>
                  <a:srgbClr val="0000FF"/>
                </a:solidFill>
              </a:rPr>
              <a:t>Propane      +     F</a:t>
            </a:r>
            <a:r>
              <a:rPr lang="en-US" sz="3200" baseline="-25000" dirty="0">
                <a:solidFill>
                  <a:srgbClr val="0000FF"/>
                </a:solidFill>
              </a:rPr>
              <a:t>2   </a:t>
            </a:r>
            <a:r>
              <a:rPr lang="en-US" sz="3200" dirty="0">
                <a:solidFill>
                  <a:srgbClr val="0000FF"/>
                </a:solidFill>
              </a:rPr>
              <a:t>                1-fluoropropane +  HF</a:t>
            </a:r>
          </a:p>
        </p:txBody>
      </p:sp>
      <p:cxnSp>
        <p:nvCxnSpPr>
          <p:cNvPr id="6" name="Straight Arrow Connector 5"/>
          <p:cNvCxnSpPr/>
          <p:nvPr/>
        </p:nvCxnSpPr>
        <p:spPr>
          <a:xfrm>
            <a:off x="3610429" y="4495800"/>
            <a:ext cx="914400" cy="1588"/>
          </a:xfrm>
          <a:prstGeom prst="straightConnector1">
            <a:avLst/>
          </a:prstGeom>
          <a:ln>
            <a:solidFill>
              <a:srgbClr val="0000FF"/>
            </a:solidFill>
            <a:tailEnd type="arrow"/>
          </a:ln>
        </p:spPr>
        <p:style>
          <a:lnRef idx="3">
            <a:schemeClr val="dk1"/>
          </a:lnRef>
          <a:fillRef idx="0">
            <a:schemeClr val="dk1"/>
          </a:fillRef>
          <a:effectRef idx="2">
            <a:schemeClr val="dk1"/>
          </a:effectRef>
          <a:fontRef idx="minor">
            <a:schemeClr val="tx1"/>
          </a:fontRef>
        </p:style>
      </p:cxnSp>
      <p:pic>
        <p:nvPicPr>
          <p:cNvPr id="1026" name="Picture 2" descr="http://upload.wikimedia.org/wikipedia/commons/a/a2/Propane-2D-flat.png"/>
          <p:cNvPicPr>
            <a:picLocks noChangeAspect="1" noChangeArrowheads="1"/>
          </p:cNvPicPr>
          <p:nvPr/>
        </p:nvPicPr>
        <p:blipFill>
          <a:blip r:embed="rId2" cstate="print"/>
          <a:srcRect/>
          <a:stretch>
            <a:fillRect/>
          </a:stretch>
        </p:blipFill>
        <p:spPr bwMode="auto">
          <a:xfrm>
            <a:off x="228600" y="4953000"/>
            <a:ext cx="2524125" cy="1517373"/>
          </a:xfrm>
          <a:prstGeom prst="rect">
            <a:avLst/>
          </a:prstGeom>
          <a:noFill/>
        </p:spPr>
      </p:pic>
      <p:sp>
        <p:nvSpPr>
          <p:cNvPr id="8" name="TextBox 7"/>
          <p:cNvSpPr txBox="1"/>
          <p:nvPr/>
        </p:nvSpPr>
        <p:spPr>
          <a:xfrm>
            <a:off x="2743200" y="5410200"/>
            <a:ext cx="990600" cy="646331"/>
          </a:xfrm>
          <a:prstGeom prst="rect">
            <a:avLst/>
          </a:prstGeom>
          <a:noFill/>
        </p:spPr>
        <p:txBody>
          <a:bodyPr wrap="square" rtlCol="0">
            <a:spAutoFit/>
          </a:bodyPr>
          <a:lstStyle/>
          <a:p>
            <a:r>
              <a:rPr lang="en-US" sz="3600" dirty="0">
                <a:solidFill>
                  <a:prstClr val="black"/>
                </a:solidFill>
              </a:rPr>
              <a:t>+ </a:t>
            </a:r>
            <a:r>
              <a:rPr lang="en-US" sz="3600" dirty="0">
                <a:solidFill>
                  <a:srgbClr val="0000FF"/>
                </a:solidFill>
              </a:rPr>
              <a:t>F</a:t>
            </a:r>
            <a:r>
              <a:rPr lang="en-US" sz="3600" baseline="-25000" dirty="0">
                <a:solidFill>
                  <a:srgbClr val="0000FF"/>
                </a:solidFill>
              </a:rPr>
              <a:t>2</a:t>
            </a:r>
            <a:r>
              <a:rPr lang="en-US" sz="3600" dirty="0">
                <a:solidFill>
                  <a:prstClr val="black"/>
                </a:solidFill>
              </a:rPr>
              <a:t> </a:t>
            </a:r>
          </a:p>
        </p:txBody>
      </p:sp>
      <p:cxnSp>
        <p:nvCxnSpPr>
          <p:cNvPr id="11" name="Straight Arrow Connector 10"/>
          <p:cNvCxnSpPr/>
          <p:nvPr/>
        </p:nvCxnSpPr>
        <p:spPr>
          <a:xfrm>
            <a:off x="3810000" y="5791200"/>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10700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828800"/>
            <a:ext cx="8534400" cy="584775"/>
          </a:xfrm>
          <a:prstGeom prst="rect">
            <a:avLst/>
          </a:prstGeom>
          <a:noFill/>
        </p:spPr>
        <p:txBody>
          <a:bodyPr wrap="square" rtlCol="0">
            <a:spAutoFit/>
          </a:bodyPr>
          <a:lstStyle/>
          <a:p>
            <a:r>
              <a:rPr lang="en-US" sz="3200" dirty="0">
                <a:solidFill>
                  <a:srgbClr val="0000FF"/>
                </a:solidFill>
              </a:rPr>
              <a:t>Propane      +     F</a:t>
            </a:r>
            <a:r>
              <a:rPr lang="en-US" sz="3200" baseline="-25000" dirty="0">
                <a:solidFill>
                  <a:srgbClr val="0000FF"/>
                </a:solidFill>
              </a:rPr>
              <a:t>2   </a:t>
            </a:r>
            <a:r>
              <a:rPr lang="en-US" sz="3200" dirty="0">
                <a:solidFill>
                  <a:srgbClr val="0000FF"/>
                </a:solidFill>
              </a:rPr>
              <a:t>                1-fluoropropane +  HF</a:t>
            </a:r>
          </a:p>
        </p:txBody>
      </p:sp>
      <p:cxnSp>
        <p:nvCxnSpPr>
          <p:cNvPr id="6" name="Straight Arrow Connector 5"/>
          <p:cNvCxnSpPr/>
          <p:nvPr/>
        </p:nvCxnSpPr>
        <p:spPr>
          <a:xfrm>
            <a:off x="3610429" y="2133600"/>
            <a:ext cx="914400" cy="1588"/>
          </a:xfrm>
          <a:prstGeom prst="straightConnector1">
            <a:avLst/>
          </a:prstGeom>
          <a:ln>
            <a:solidFill>
              <a:srgbClr val="0000FF"/>
            </a:solidFill>
            <a:tailEnd type="arrow"/>
          </a:ln>
        </p:spPr>
        <p:style>
          <a:lnRef idx="3">
            <a:schemeClr val="dk1"/>
          </a:lnRef>
          <a:fillRef idx="0">
            <a:schemeClr val="dk1"/>
          </a:fillRef>
          <a:effectRef idx="2">
            <a:schemeClr val="dk1"/>
          </a:effectRef>
          <a:fontRef idx="minor">
            <a:schemeClr val="tx1"/>
          </a:fontRef>
        </p:style>
      </p:cxnSp>
      <p:pic>
        <p:nvPicPr>
          <p:cNvPr id="1026" name="Picture 2" descr="http://upload.wikimedia.org/wikipedia/commons/a/a2/Propane-2D-flat.png"/>
          <p:cNvPicPr>
            <a:picLocks noChangeAspect="1" noChangeArrowheads="1"/>
          </p:cNvPicPr>
          <p:nvPr/>
        </p:nvPicPr>
        <p:blipFill>
          <a:blip r:embed="rId2" cstate="print"/>
          <a:srcRect/>
          <a:stretch>
            <a:fillRect/>
          </a:stretch>
        </p:blipFill>
        <p:spPr bwMode="auto">
          <a:xfrm>
            <a:off x="228600" y="2590800"/>
            <a:ext cx="2524125" cy="1517373"/>
          </a:xfrm>
          <a:prstGeom prst="rect">
            <a:avLst/>
          </a:prstGeom>
          <a:noFill/>
        </p:spPr>
      </p:pic>
      <p:sp>
        <p:nvSpPr>
          <p:cNvPr id="8" name="TextBox 7"/>
          <p:cNvSpPr txBox="1"/>
          <p:nvPr/>
        </p:nvSpPr>
        <p:spPr>
          <a:xfrm>
            <a:off x="2743200" y="3048000"/>
            <a:ext cx="990600" cy="646331"/>
          </a:xfrm>
          <a:prstGeom prst="rect">
            <a:avLst/>
          </a:prstGeom>
          <a:noFill/>
        </p:spPr>
        <p:txBody>
          <a:bodyPr wrap="square" rtlCol="0">
            <a:spAutoFit/>
          </a:bodyPr>
          <a:lstStyle/>
          <a:p>
            <a:r>
              <a:rPr lang="en-US" sz="3600" dirty="0">
                <a:solidFill>
                  <a:prstClr val="black"/>
                </a:solidFill>
              </a:rPr>
              <a:t>+ </a:t>
            </a:r>
            <a:r>
              <a:rPr lang="en-US" sz="3600" dirty="0">
                <a:solidFill>
                  <a:srgbClr val="0000FF"/>
                </a:solidFill>
              </a:rPr>
              <a:t>F</a:t>
            </a:r>
            <a:r>
              <a:rPr lang="en-US" sz="3600" baseline="-25000" dirty="0">
                <a:solidFill>
                  <a:srgbClr val="0000FF"/>
                </a:solidFill>
              </a:rPr>
              <a:t>2</a:t>
            </a:r>
            <a:r>
              <a:rPr lang="en-US" sz="3600" dirty="0">
                <a:solidFill>
                  <a:prstClr val="black"/>
                </a:solidFill>
              </a:rPr>
              <a:t> </a:t>
            </a:r>
          </a:p>
        </p:txBody>
      </p:sp>
      <p:pic>
        <p:nvPicPr>
          <p:cNvPr id="9" name="Picture 2" descr="http://upload.wikimedia.org/wikipedia/commons/a/a2/Propane-2D-flat.png"/>
          <p:cNvPicPr>
            <a:picLocks noChangeAspect="1" noChangeArrowheads="1"/>
          </p:cNvPicPr>
          <p:nvPr/>
        </p:nvPicPr>
        <p:blipFill>
          <a:blip r:embed="rId2" cstate="print"/>
          <a:srcRect r="12453"/>
          <a:stretch>
            <a:fillRect/>
          </a:stretch>
        </p:blipFill>
        <p:spPr bwMode="auto">
          <a:xfrm>
            <a:off x="4953000" y="2667000"/>
            <a:ext cx="2209800" cy="1517373"/>
          </a:xfrm>
          <a:prstGeom prst="rect">
            <a:avLst/>
          </a:prstGeom>
          <a:noFill/>
        </p:spPr>
      </p:pic>
      <p:sp>
        <p:nvSpPr>
          <p:cNvPr id="10" name="TextBox 9"/>
          <p:cNvSpPr txBox="1"/>
          <p:nvPr/>
        </p:nvSpPr>
        <p:spPr>
          <a:xfrm>
            <a:off x="7086600" y="3087469"/>
            <a:ext cx="1752600" cy="646331"/>
          </a:xfrm>
          <a:prstGeom prst="rect">
            <a:avLst/>
          </a:prstGeom>
          <a:noFill/>
        </p:spPr>
        <p:txBody>
          <a:bodyPr wrap="square" rtlCol="0">
            <a:spAutoFit/>
          </a:bodyPr>
          <a:lstStyle/>
          <a:p>
            <a:r>
              <a:rPr lang="en-US" sz="3600" dirty="0">
                <a:solidFill>
                  <a:srgbClr val="0000FF"/>
                </a:solidFill>
              </a:rPr>
              <a:t>F</a:t>
            </a:r>
            <a:r>
              <a:rPr lang="en-US" sz="3600" dirty="0">
                <a:solidFill>
                  <a:prstClr val="black"/>
                </a:solidFill>
              </a:rPr>
              <a:t>   +  H</a:t>
            </a:r>
            <a:r>
              <a:rPr lang="en-US" sz="3600" dirty="0">
                <a:solidFill>
                  <a:srgbClr val="0000FF"/>
                </a:solidFill>
              </a:rPr>
              <a:t>F</a:t>
            </a:r>
          </a:p>
        </p:txBody>
      </p:sp>
      <p:cxnSp>
        <p:nvCxnSpPr>
          <p:cNvPr id="11" name="Straight Arrow Connector 10"/>
          <p:cNvCxnSpPr/>
          <p:nvPr/>
        </p:nvCxnSpPr>
        <p:spPr>
          <a:xfrm>
            <a:off x="3810000" y="3429000"/>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152400" y="76200"/>
            <a:ext cx="2314575" cy="923330"/>
          </a:xfrm>
          <a:prstGeom prst="rect">
            <a:avLst/>
          </a:prstGeom>
          <a:noFill/>
        </p:spPr>
        <p:txBody>
          <a:bodyPr wrap="square" rtlCol="0">
            <a:spAutoFit/>
          </a:bodyPr>
          <a:lstStyle/>
          <a:p>
            <a:r>
              <a:rPr lang="en-US" sz="5400" b="1" dirty="0">
                <a:solidFill>
                  <a:srgbClr val="FF0000"/>
                </a:solidFill>
              </a:rPr>
              <a:t>140.</a:t>
            </a:r>
          </a:p>
        </p:txBody>
      </p:sp>
    </p:spTree>
    <p:extLst>
      <p:ext uri="{BB962C8B-B14F-4D97-AF65-F5344CB8AC3E}">
        <p14:creationId xmlns:p14="http://schemas.microsoft.com/office/powerpoint/2010/main" val="2010700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771"/>
            <a:ext cx="9144000" cy="4832092"/>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Draw these 2 substitution reactions with structural diagrams and NAME the products properly.</a:t>
            </a:r>
          </a:p>
          <a:p>
            <a:br>
              <a:rPr lang="en-US" sz="2800" dirty="0">
                <a:solidFill>
                  <a:prstClr val="black"/>
                </a:solidFill>
                <a:latin typeface="Times New Roman" panose="02020603050405020304" pitchFamily="18" charset="0"/>
                <a:cs typeface="Times New Roman" panose="02020603050405020304" pitchFamily="18" charset="0"/>
              </a:rPr>
            </a:br>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141.  Ethane + chlorine  yields…</a:t>
            </a: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endParaRPr lang="en-US" sz="2800" dirty="0">
              <a:solidFill>
                <a:prstClr val="black"/>
              </a:solidFill>
              <a:latin typeface="Times New Roman" panose="02020603050405020304" pitchFamily="18" charset="0"/>
              <a:cs typeface="Times New Roman" panose="02020603050405020304" pitchFamily="18" charset="0"/>
            </a:endParaRP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142.  Butane + iodine yields 2-iodobutane + HI</a:t>
            </a:r>
          </a:p>
        </p:txBody>
      </p:sp>
    </p:spTree>
    <p:extLst>
      <p:ext uri="{BB962C8B-B14F-4D97-AF65-F5344CB8AC3E}">
        <p14:creationId xmlns:p14="http://schemas.microsoft.com/office/powerpoint/2010/main" val="3757867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610600" cy="4708981"/>
          </a:xfrm>
          <a:prstGeom prst="rect">
            <a:avLst/>
          </a:prstGeom>
          <a:noFill/>
        </p:spPr>
        <p:txBody>
          <a:bodyPr wrap="square" rtlCol="0">
            <a:spAutoFit/>
          </a:bodyPr>
          <a:lstStyle/>
          <a:p>
            <a:r>
              <a:rPr lang="en-US" sz="2800" dirty="0">
                <a:solidFill>
                  <a:schemeClr val="tx1">
                    <a:lumMod val="95000"/>
                    <a:lumOff val="5000"/>
                  </a:schemeClr>
                </a:solidFill>
              </a:rPr>
              <a:t>141. </a:t>
            </a:r>
            <a:br>
              <a:rPr lang="en-US" dirty="0">
                <a:solidFill>
                  <a:schemeClr val="tx1">
                    <a:lumMod val="95000"/>
                    <a:lumOff val="5000"/>
                  </a:schemeClr>
                </a:solidFill>
              </a:rPr>
            </a:br>
            <a:endParaRPr lang="en-US" dirty="0">
              <a:solidFill>
                <a:schemeClr val="tx1">
                  <a:lumMod val="95000"/>
                  <a:lumOff val="5000"/>
                </a:schemeClr>
              </a:solidFill>
            </a:endParaRPr>
          </a:p>
          <a:p>
            <a:r>
              <a:rPr lang="en-US" sz="2800" dirty="0">
                <a:solidFill>
                  <a:schemeClr val="tx1">
                    <a:lumMod val="95000"/>
                    <a:lumOff val="5000"/>
                  </a:schemeClr>
                </a:solidFill>
              </a:rPr>
              <a:t>      Ethane + chlorine   yields   chloroethane +  HCl</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br>
              <a:rPr lang="en-US" sz="3200" dirty="0">
                <a:solidFill>
                  <a:srgbClr val="FF0000"/>
                </a:solidFill>
              </a:rPr>
            </a:br>
            <a:r>
              <a:rPr lang="en-US" sz="3200" dirty="0">
                <a:solidFill>
                  <a:srgbClr val="FF0000"/>
                </a:solidFill>
              </a:rPr>
              <a:t>142.    Butane + iodine  yields  2-iodobutane + HI</a:t>
            </a:r>
          </a:p>
        </p:txBody>
      </p:sp>
      <p:pic>
        <p:nvPicPr>
          <p:cNvPr id="15362" name="Picture 2" descr="http://images1.wikia.nocookie.net/__cb20100221091724/analytical/images/a/ae/Ethane.png"/>
          <p:cNvPicPr>
            <a:picLocks noChangeAspect="1" noChangeArrowheads="1"/>
          </p:cNvPicPr>
          <p:nvPr/>
        </p:nvPicPr>
        <p:blipFill>
          <a:blip r:embed="rId2" cstate="print"/>
          <a:srcRect/>
          <a:stretch>
            <a:fillRect/>
          </a:stretch>
        </p:blipFill>
        <p:spPr bwMode="auto">
          <a:xfrm>
            <a:off x="228600" y="1524000"/>
            <a:ext cx="1952625" cy="1474431"/>
          </a:xfrm>
          <a:prstGeom prst="rect">
            <a:avLst/>
          </a:prstGeom>
          <a:noFill/>
        </p:spPr>
      </p:pic>
      <p:sp>
        <p:nvSpPr>
          <p:cNvPr id="4" name="TextBox 3"/>
          <p:cNvSpPr txBox="1"/>
          <p:nvPr/>
        </p:nvSpPr>
        <p:spPr>
          <a:xfrm>
            <a:off x="2133600" y="1981200"/>
            <a:ext cx="2438400" cy="584775"/>
          </a:xfrm>
          <a:prstGeom prst="rect">
            <a:avLst/>
          </a:prstGeom>
          <a:noFill/>
        </p:spPr>
        <p:txBody>
          <a:bodyPr wrap="square" rtlCol="0">
            <a:spAutoFit/>
          </a:bodyPr>
          <a:lstStyle/>
          <a:p>
            <a:r>
              <a:rPr lang="en-US" sz="3200" dirty="0">
                <a:solidFill>
                  <a:prstClr val="black"/>
                </a:solidFill>
              </a:rPr>
              <a:t>+ </a:t>
            </a:r>
            <a:r>
              <a:rPr lang="en-US" sz="3200" dirty="0">
                <a:solidFill>
                  <a:srgbClr val="0000FF"/>
                </a:solidFill>
              </a:rPr>
              <a:t>Cl</a:t>
            </a:r>
            <a:r>
              <a:rPr lang="en-US" sz="3200" baseline="-25000" dirty="0">
                <a:solidFill>
                  <a:srgbClr val="0000FF"/>
                </a:solidFill>
              </a:rPr>
              <a:t>2</a:t>
            </a:r>
            <a:r>
              <a:rPr lang="en-US" sz="3200" dirty="0">
                <a:solidFill>
                  <a:prstClr val="black"/>
                </a:solidFill>
              </a:rPr>
              <a:t>  </a:t>
            </a:r>
          </a:p>
        </p:txBody>
      </p:sp>
      <p:cxnSp>
        <p:nvCxnSpPr>
          <p:cNvPr id="6" name="Straight Arrow Connector 5"/>
          <p:cNvCxnSpPr/>
          <p:nvPr/>
        </p:nvCxnSpPr>
        <p:spPr>
          <a:xfrm>
            <a:off x="3048000" y="2286000"/>
            <a:ext cx="1295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7" name="Picture 2" descr="http://images1.wikia.nocookie.net/__cb20100221091724/analytical/images/a/ae/Ethane.png"/>
          <p:cNvPicPr>
            <a:picLocks noChangeAspect="1" noChangeArrowheads="1"/>
          </p:cNvPicPr>
          <p:nvPr/>
        </p:nvPicPr>
        <p:blipFill>
          <a:blip r:embed="rId2" cstate="print"/>
          <a:srcRect r="14146"/>
          <a:stretch>
            <a:fillRect/>
          </a:stretch>
        </p:blipFill>
        <p:spPr bwMode="auto">
          <a:xfrm>
            <a:off x="4343400" y="1524000"/>
            <a:ext cx="1676400" cy="1474431"/>
          </a:xfrm>
          <a:prstGeom prst="rect">
            <a:avLst/>
          </a:prstGeom>
          <a:noFill/>
        </p:spPr>
      </p:pic>
      <p:sp>
        <p:nvSpPr>
          <p:cNvPr id="8" name="TextBox 7"/>
          <p:cNvSpPr txBox="1"/>
          <p:nvPr/>
        </p:nvSpPr>
        <p:spPr>
          <a:xfrm>
            <a:off x="6019800" y="1981200"/>
            <a:ext cx="2133600" cy="584775"/>
          </a:xfrm>
          <a:prstGeom prst="rect">
            <a:avLst/>
          </a:prstGeom>
          <a:noFill/>
        </p:spPr>
        <p:txBody>
          <a:bodyPr wrap="square" rtlCol="0">
            <a:spAutoFit/>
          </a:bodyPr>
          <a:lstStyle/>
          <a:p>
            <a:r>
              <a:rPr lang="en-US" sz="3200" dirty="0">
                <a:solidFill>
                  <a:srgbClr val="0000FF"/>
                </a:solidFill>
              </a:rPr>
              <a:t>Cl</a:t>
            </a:r>
            <a:r>
              <a:rPr lang="en-US" sz="3200" dirty="0">
                <a:solidFill>
                  <a:prstClr val="black"/>
                </a:solidFill>
              </a:rPr>
              <a:t>  +  </a:t>
            </a:r>
            <a:r>
              <a:rPr lang="en-US" sz="3200" dirty="0" err="1">
                <a:solidFill>
                  <a:prstClr val="black"/>
                </a:solidFill>
              </a:rPr>
              <a:t>H</a:t>
            </a:r>
            <a:r>
              <a:rPr lang="en-US" sz="3200" dirty="0" err="1">
                <a:solidFill>
                  <a:srgbClr val="0000FF"/>
                </a:solidFill>
              </a:rPr>
              <a:t>Cl</a:t>
            </a:r>
            <a:endParaRPr lang="en-US" sz="3200" dirty="0">
              <a:solidFill>
                <a:srgbClr val="0000FF"/>
              </a:solidFill>
            </a:endParaRPr>
          </a:p>
        </p:txBody>
      </p:sp>
      <p:grpSp>
        <p:nvGrpSpPr>
          <p:cNvPr id="3" name="Group 2">
            <a:extLst>
              <a:ext uri="{FF2B5EF4-FFF2-40B4-BE49-F238E27FC236}">
                <a16:creationId xmlns:a16="http://schemas.microsoft.com/office/drawing/2014/main" id="{1C71C195-91D4-F09F-0129-3BFE4D36352E}"/>
              </a:ext>
            </a:extLst>
          </p:cNvPr>
          <p:cNvGrpSpPr/>
          <p:nvPr/>
        </p:nvGrpSpPr>
        <p:grpSpPr>
          <a:xfrm>
            <a:off x="806532" y="4971714"/>
            <a:ext cx="8305800" cy="1299865"/>
            <a:chOff x="152400" y="4876800"/>
            <a:chExt cx="8305800" cy="1299865"/>
          </a:xfrm>
        </p:grpSpPr>
        <p:pic>
          <p:nvPicPr>
            <p:cNvPr id="15364" name="Picture 4" descr="http://upload.wikimedia.org/wikipedia/commons/b/b9/Butane-2D-flat.png"/>
            <p:cNvPicPr>
              <a:picLocks noChangeAspect="1" noChangeArrowheads="1"/>
            </p:cNvPicPr>
            <p:nvPr/>
          </p:nvPicPr>
          <p:blipFill>
            <a:blip r:embed="rId3" cstate="print"/>
            <a:srcRect/>
            <a:stretch>
              <a:fillRect/>
            </a:stretch>
          </p:blipFill>
          <p:spPr bwMode="auto">
            <a:xfrm>
              <a:off x="152400" y="4876800"/>
              <a:ext cx="2445074" cy="1238251"/>
            </a:xfrm>
            <a:prstGeom prst="rect">
              <a:avLst/>
            </a:prstGeom>
            <a:noFill/>
          </p:spPr>
        </p:pic>
        <p:sp>
          <p:nvSpPr>
            <p:cNvPr id="10" name="TextBox 9"/>
            <p:cNvSpPr txBox="1"/>
            <p:nvPr/>
          </p:nvSpPr>
          <p:spPr>
            <a:xfrm>
              <a:off x="2590800" y="5257800"/>
              <a:ext cx="2209800" cy="461665"/>
            </a:xfrm>
            <a:prstGeom prst="rect">
              <a:avLst/>
            </a:prstGeom>
            <a:noFill/>
          </p:spPr>
          <p:txBody>
            <a:bodyPr wrap="square" rtlCol="0">
              <a:spAutoFit/>
            </a:bodyPr>
            <a:lstStyle/>
            <a:p>
              <a:r>
                <a:rPr lang="en-US" sz="2400" dirty="0">
                  <a:solidFill>
                    <a:prstClr val="black"/>
                  </a:solidFill>
                  <a:latin typeface="Comic Sans MS" pitchFamily="66" charset="0"/>
                </a:rPr>
                <a:t>+ I</a:t>
              </a:r>
              <a:r>
                <a:rPr lang="en-US" sz="2400" baseline="-25000" dirty="0">
                  <a:solidFill>
                    <a:prstClr val="black"/>
                  </a:solidFill>
                  <a:latin typeface="Comic Sans MS" pitchFamily="66" charset="0"/>
                </a:rPr>
                <a:t>2</a:t>
              </a:r>
              <a:r>
                <a:rPr lang="en-US" sz="2400" dirty="0">
                  <a:solidFill>
                    <a:prstClr val="black"/>
                  </a:solidFill>
                  <a:latin typeface="Comic Sans MS" pitchFamily="66" charset="0"/>
                </a:rPr>
                <a:t> </a:t>
              </a:r>
            </a:p>
          </p:txBody>
        </p:sp>
        <p:cxnSp>
          <p:nvCxnSpPr>
            <p:cNvPr id="11" name="Straight Arrow Connector 10"/>
            <p:cNvCxnSpPr/>
            <p:nvPr/>
          </p:nvCxnSpPr>
          <p:spPr>
            <a:xfrm>
              <a:off x="3429000" y="5486400"/>
              <a:ext cx="990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3" name="Picture 4" descr="http://upload.wikimedia.org/wikipedia/commons/b/b9/Butane-2D-flat.png"/>
            <p:cNvPicPr>
              <a:picLocks noChangeAspect="1" noChangeArrowheads="1"/>
            </p:cNvPicPr>
            <p:nvPr/>
          </p:nvPicPr>
          <p:blipFill>
            <a:blip r:embed="rId3" cstate="print"/>
            <a:srcRect/>
            <a:stretch>
              <a:fillRect/>
            </a:stretch>
          </p:blipFill>
          <p:spPr bwMode="auto">
            <a:xfrm>
              <a:off x="4419600" y="4876800"/>
              <a:ext cx="2445074" cy="1238251"/>
            </a:xfrm>
            <a:prstGeom prst="rect">
              <a:avLst/>
            </a:prstGeom>
            <a:noFill/>
          </p:spPr>
        </p:pic>
        <p:sp>
          <p:nvSpPr>
            <p:cNvPr id="14" name="TextBox 13"/>
            <p:cNvSpPr txBox="1"/>
            <p:nvPr/>
          </p:nvSpPr>
          <p:spPr>
            <a:xfrm>
              <a:off x="5715000" y="5715000"/>
              <a:ext cx="228600" cy="461665"/>
            </a:xfrm>
            <a:prstGeom prst="rect">
              <a:avLst/>
            </a:prstGeom>
            <a:solidFill>
              <a:schemeClr val="bg1"/>
            </a:solidFill>
          </p:spPr>
          <p:txBody>
            <a:bodyPr wrap="square" rtlCol="0">
              <a:spAutoFit/>
            </a:bodyPr>
            <a:lstStyle/>
            <a:p>
              <a:r>
                <a:rPr lang="en-US" sz="2400" dirty="0">
                  <a:solidFill>
                    <a:srgbClr val="0000FF"/>
                  </a:solidFill>
                  <a:latin typeface="Comic Sans MS" pitchFamily="66" charset="0"/>
                </a:rPr>
                <a:t>I</a:t>
              </a:r>
            </a:p>
          </p:txBody>
        </p:sp>
        <p:sp>
          <p:nvSpPr>
            <p:cNvPr id="15" name="TextBox 14"/>
            <p:cNvSpPr txBox="1"/>
            <p:nvPr/>
          </p:nvSpPr>
          <p:spPr>
            <a:xfrm>
              <a:off x="6858000" y="5257800"/>
              <a:ext cx="1600200" cy="461665"/>
            </a:xfrm>
            <a:prstGeom prst="rect">
              <a:avLst/>
            </a:prstGeom>
            <a:noFill/>
          </p:spPr>
          <p:txBody>
            <a:bodyPr wrap="square" rtlCol="0">
              <a:spAutoFit/>
            </a:bodyPr>
            <a:lstStyle/>
            <a:p>
              <a:r>
                <a:rPr lang="en-US" sz="2400" dirty="0">
                  <a:solidFill>
                    <a:prstClr val="black"/>
                  </a:solidFill>
                  <a:latin typeface="Comic Sans MS" pitchFamily="66" charset="0"/>
                </a:rPr>
                <a:t>+  H</a:t>
              </a:r>
              <a:r>
                <a:rPr lang="en-US" sz="2400" dirty="0">
                  <a:solidFill>
                    <a:srgbClr val="0000FF"/>
                  </a:solidFill>
                  <a:latin typeface="Comic Sans MS" pitchFamily="66" charset="0"/>
                </a:rPr>
                <a:t>I</a:t>
              </a:r>
            </a:p>
          </p:txBody>
        </p:sp>
      </p:grpSp>
    </p:spTree>
    <p:extLst>
      <p:ext uri="{BB962C8B-B14F-4D97-AF65-F5344CB8AC3E}">
        <p14:creationId xmlns:p14="http://schemas.microsoft.com/office/powerpoint/2010/main" val="2268380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ADDITION reactions start with a halogen and a UNSATURATED hydrocarbon (an alkene or alkyne).  We ADD the halogen into it, FORM ONE PRODUCT.</a:t>
            </a:r>
          </a:p>
        </p:txBody>
      </p:sp>
      <p:sp>
        <p:nvSpPr>
          <p:cNvPr id="3" name="TextBox 2"/>
          <p:cNvSpPr txBox="1"/>
          <p:nvPr/>
        </p:nvSpPr>
        <p:spPr>
          <a:xfrm>
            <a:off x="0" y="1569660"/>
            <a:ext cx="9144000" cy="954107"/>
          </a:xfrm>
          <a:prstGeom prst="rect">
            <a:avLst/>
          </a:prstGeom>
          <a:solidFill>
            <a:srgbClr val="FFFF99"/>
          </a:solidFill>
        </p:spPr>
        <p:txBody>
          <a:bodyPr wrap="square" rtlCol="0">
            <a:spAutoFit/>
          </a:bodyPr>
          <a:lstStyle/>
          <a:p>
            <a:r>
              <a:rPr lang="en-US" sz="2800" dirty="0">
                <a:solidFill>
                  <a:srgbClr val="FF0000"/>
                </a:solidFill>
                <a:latin typeface="Comic Sans MS" pitchFamily="66" charset="0"/>
              </a:rPr>
              <a:t>143.  Draw and write the structural diagrams for: </a:t>
            </a:r>
            <a:br>
              <a:rPr lang="en-US" sz="2800" dirty="0">
                <a:solidFill>
                  <a:srgbClr val="FF0000"/>
                </a:solidFill>
                <a:latin typeface="Comic Sans MS" pitchFamily="66" charset="0"/>
              </a:rPr>
            </a:br>
            <a:r>
              <a:rPr lang="en-US" sz="2800" dirty="0">
                <a:solidFill>
                  <a:srgbClr val="FF0000"/>
                </a:solidFill>
                <a:latin typeface="Comic Sans MS" pitchFamily="66" charset="0"/>
              </a:rPr>
              <a:t>     </a:t>
            </a:r>
            <a:r>
              <a:rPr lang="en-US" sz="2800" b="1" dirty="0">
                <a:solidFill>
                  <a:srgbClr val="000099"/>
                </a:solidFill>
                <a:latin typeface="Comic Sans MS" pitchFamily="66" charset="0"/>
              </a:rPr>
              <a:t>Ethene + Bromine yields 1,2 dibromoethane</a:t>
            </a:r>
          </a:p>
        </p:txBody>
      </p:sp>
    </p:spTree>
    <p:extLst>
      <p:ext uri="{BB962C8B-B14F-4D97-AF65-F5344CB8AC3E}">
        <p14:creationId xmlns:p14="http://schemas.microsoft.com/office/powerpoint/2010/main" val="1726599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16"/>
            <a:ext cx="9144000" cy="523220"/>
          </a:xfrm>
          <a:prstGeom prst="rect">
            <a:avLst/>
          </a:prstGeom>
          <a:solidFill>
            <a:srgbClr val="FFFF99"/>
          </a:solidFill>
        </p:spPr>
        <p:txBody>
          <a:bodyPr wrap="square" rtlCol="0">
            <a:spAutoFit/>
          </a:bodyPr>
          <a:lstStyle/>
          <a:p>
            <a:r>
              <a:rPr lang="en-US" sz="2800" dirty="0">
                <a:solidFill>
                  <a:srgbClr val="FF0000"/>
                </a:solidFill>
                <a:latin typeface="Comic Sans MS" pitchFamily="66" charset="0"/>
              </a:rPr>
              <a:t>143.  Ethene + Bromine   yields   1,2 </a:t>
            </a:r>
            <a:r>
              <a:rPr lang="en-US" sz="2800" dirty="0" err="1">
                <a:solidFill>
                  <a:srgbClr val="FF0000"/>
                </a:solidFill>
                <a:latin typeface="Comic Sans MS" pitchFamily="66" charset="0"/>
              </a:rPr>
              <a:t>dibromoethane</a:t>
            </a:r>
            <a:endParaRPr lang="en-US" sz="2800" dirty="0">
              <a:solidFill>
                <a:srgbClr val="FF0000"/>
              </a:solidFill>
              <a:latin typeface="Comic Sans MS" pitchFamily="66" charset="0"/>
            </a:endParaRPr>
          </a:p>
        </p:txBody>
      </p:sp>
      <p:pic>
        <p:nvPicPr>
          <p:cNvPr id="1026" name="Picture 2" descr="http://upload.wikimedia.org/wikipedia/commons/8/8d/Ethene-2D-flat.png"/>
          <p:cNvPicPr>
            <a:picLocks noChangeAspect="1" noChangeArrowheads="1"/>
          </p:cNvPicPr>
          <p:nvPr/>
        </p:nvPicPr>
        <p:blipFill>
          <a:blip r:embed="rId2" cstate="print"/>
          <a:srcRect/>
          <a:stretch>
            <a:fillRect/>
          </a:stretch>
        </p:blipFill>
        <p:spPr bwMode="auto">
          <a:xfrm>
            <a:off x="609600" y="1461311"/>
            <a:ext cx="2133600" cy="1992630"/>
          </a:xfrm>
          <a:prstGeom prst="rect">
            <a:avLst/>
          </a:prstGeom>
          <a:noFill/>
        </p:spPr>
      </p:pic>
      <p:sp>
        <p:nvSpPr>
          <p:cNvPr id="5" name="TextBox 4"/>
          <p:cNvSpPr txBox="1"/>
          <p:nvPr/>
        </p:nvSpPr>
        <p:spPr>
          <a:xfrm>
            <a:off x="2743200" y="2089893"/>
            <a:ext cx="1600200" cy="646331"/>
          </a:xfrm>
          <a:prstGeom prst="rect">
            <a:avLst/>
          </a:prstGeom>
          <a:noFill/>
        </p:spPr>
        <p:txBody>
          <a:bodyPr wrap="square" rtlCol="0">
            <a:spAutoFit/>
          </a:bodyPr>
          <a:lstStyle/>
          <a:p>
            <a:r>
              <a:rPr lang="en-US" sz="3600" dirty="0">
                <a:solidFill>
                  <a:prstClr val="black"/>
                </a:solidFill>
              </a:rPr>
              <a:t>+ Br</a:t>
            </a:r>
            <a:r>
              <a:rPr lang="en-US" sz="3600" baseline="-25000" dirty="0">
                <a:solidFill>
                  <a:prstClr val="black"/>
                </a:solidFill>
              </a:rPr>
              <a:t>2</a:t>
            </a:r>
            <a:r>
              <a:rPr lang="en-US" sz="3600" dirty="0">
                <a:solidFill>
                  <a:prstClr val="black"/>
                </a:solidFill>
              </a:rPr>
              <a:t> </a:t>
            </a:r>
          </a:p>
        </p:txBody>
      </p:sp>
      <p:cxnSp>
        <p:nvCxnSpPr>
          <p:cNvPr id="7" name="Straight Arrow Connector 6"/>
          <p:cNvCxnSpPr/>
          <p:nvPr/>
        </p:nvCxnSpPr>
        <p:spPr>
          <a:xfrm>
            <a:off x="3962400" y="2394693"/>
            <a:ext cx="1066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8" name="Picture 4" descr="http://images1.wikia.nocookie.net/__cb20100221091724/analytical/images/a/ae/Ethane.png"/>
          <p:cNvPicPr>
            <a:picLocks noChangeAspect="1" noChangeArrowheads="1"/>
          </p:cNvPicPr>
          <p:nvPr/>
        </p:nvPicPr>
        <p:blipFill>
          <a:blip r:embed="rId3"/>
          <a:srcRect b="24835"/>
          <a:stretch>
            <a:fillRect/>
          </a:stretch>
        </p:blipFill>
        <p:spPr bwMode="auto">
          <a:xfrm>
            <a:off x="5181600" y="1404093"/>
            <a:ext cx="2819400" cy="1600200"/>
          </a:xfrm>
          <a:prstGeom prst="rect">
            <a:avLst/>
          </a:prstGeom>
          <a:noFill/>
        </p:spPr>
      </p:pic>
      <p:sp>
        <p:nvSpPr>
          <p:cNvPr id="9" name="TextBox 8"/>
          <p:cNvSpPr txBox="1"/>
          <p:nvPr/>
        </p:nvSpPr>
        <p:spPr>
          <a:xfrm>
            <a:off x="6019800" y="2928093"/>
            <a:ext cx="1600200" cy="646331"/>
          </a:xfrm>
          <a:prstGeom prst="rect">
            <a:avLst/>
          </a:prstGeom>
          <a:noFill/>
        </p:spPr>
        <p:txBody>
          <a:bodyPr wrap="square" rtlCol="0">
            <a:spAutoFit/>
          </a:bodyPr>
          <a:lstStyle/>
          <a:p>
            <a:r>
              <a:rPr lang="en-US" sz="3600" dirty="0">
                <a:solidFill>
                  <a:prstClr val="black"/>
                </a:solidFill>
              </a:rPr>
              <a:t>Br    </a:t>
            </a:r>
            <a:r>
              <a:rPr lang="en-US" sz="3600" dirty="0" err="1">
                <a:solidFill>
                  <a:prstClr val="black"/>
                </a:solidFill>
              </a:rPr>
              <a:t>Br</a:t>
            </a:r>
            <a:endParaRPr lang="en-US" sz="3600" dirty="0">
              <a:solidFill>
                <a:prstClr val="black"/>
              </a:solidFill>
            </a:endParaRPr>
          </a:p>
        </p:txBody>
      </p:sp>
      <p:sp>
        <p:nvSpPr>
          <p:cNvPr id="10" name="TextBox 9"/>
          <p:cNvSpPr txBox="1"/>
          <p:nvPr/>
        </p:nvSpPr>
        <p:spPr>
          <a:xfrm>
            <a:off x="12441" y="5288340"/>
            <a:ext cx="9144000" cy="1569660"/>
          </a:xfrm>
          <a:prstGeom prst="rect">
            <a:avLst/>
          </a:prstGeom>
          <a:solidFill>
            <a:srgbClr val="FFFF99"/>
          </a:solidFill>
        </p:spPr>
        <p:txBody>
          <a:bodyPr wrap="square" rtlCol="0">
            <a:sp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Here, the double bond opens, making room to add both atoms of bromine, simultaneously.</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The Br’s get added one to each of the carbon atoms.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599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970318"/>
          </a:xfrm>
          <a:prstGeom prst="rect">
            <a:avLst/>
          </a:prstGeom>
          <a:noFill/>
        </p:spPr>
        <p:txBody>
          <a:bodyPr wrap="square" rtlCol="0">
            <a:spAutoFit/>
          </a:bodyPr>
          <a:lstStyle/>
          <a:p>
            <a:r>
              <a:rPr lang="en-US" sz="2800" dirty="0">
                <a:solidFill>
                  <a:srgbClr val="000099"/>
                </a:solidFill>
                <a:latin typeface="Comic Sans MS" pitchFamily="66" charset="0"/>
              </a:rPr>
              <a:t>144. Draw Propene + chlorine </a:t>
            </a:r>
            <a:r>
              <a:rPr lang="en-US" sz="2800" dirty="0">
                <a:solidFill>
                  <a:srgbClr val="000099"/>
                </a:solidFill>
                <a:latin typeface="Comic Sans MS" panose="030F0702030302020204" pitchFamily="66" charset="0"/>
                <a:cs typeface="Calibri"/>
              </a:rPr>
              <a:t>→</a:t>
            </a:r>
            <a:r>
              <a:rPr lang="en-US" sz="2800" dirty="0">
                <a:solidFill>
                  <a:srgbClr val="000099"/>
                </a:solidFill>
                <a:latin typeface="Comic Sans MS" pitchFamily="66" charset="0"/>
              </a:rPr>
              <a:t>  1,2dichloropropane</a:t>
            </a:r>
          </a:p>
          <a:p>
            <a:endParaRPr lang="en-US" sz="2800" dirty="0">
              <a:solidFill>
                <a:srgbClr val="000099"/>
              </a:solidFill>
              <a:latin typeface="Comic Sans MS" pitchFamily="66" charset="0"/>
            </a:endParaRPr>
          </a:p>
          <a:p>
            <a:endParaRPr lang="en-US" sz="2800" dirty="0">
              <a:solidFill>
                <a:srgbClr val="000099"/>
              </a:solidFill>
              <a:latin typeface="Comic Sans MS" pitchFamily="66" charset="0"/>
            </a:endParaRPr>
          </a:p>
          <a:p>
            <a:endParaRPr lang="en-US" sz="2800" dirty="0">
              <a:solidFill>
                <a:srgbClr val="000099"/>
              </a:solidFill>
              <a:latin typeface="Comic Sans MS" pitchFamily="66" charset="0"/>
            </a:endParaRPr>
          </a:p>
          <a:p>
            <a:endParaRPr lang="en-US" sz="2800" dirty="0">
              <a:solidFill>
                <a:srgbClr val="000099"/>
              </a:solidFill>
              <a:latin typeface="Comic Sans MS" pitchFamily="66" charset="0"/>
            </a:endParaRPr>
          </a:p>
          <a:p>
            <a:br>
              <a:rPr lang="en-US" sz="2800" dirty="0">
                <a:solidFill>
                  <a:srgbClr val="000099"/>
                </a:solidFill>
                <a:latin typeface="Comic Sans MS" pitchFamily="66" charset="0"/>
              </a:rPr>
            </a:br>
            <a:endParaRPr lang="en-US" sz="2800" dirty="0">
              <a:solidFill>
                <a:srgbClr val="000099"/>
              </a:solidFill>
              <a:latin typeface="Comic Sans MS" pitchFamily="66" charset="0"/>
            </a:endParaRPr>
          </a:p>
          <a:p>
            <a:endParaRPr lang="en-US" sz="2800" dirty="0">
              <a:solidFill>
                <a:srgbClr val="000099"/>
              </a:solidFill>
              <a:latin typeface="Comic Sans MS" pitchFamily="66" charset="0"/>
            </a:endParaRPr>
          </a:p>
          <a:p>
            <a:r>
              <a:rPr lang="en-US" sz="2800" dirty="0">
                <a:solidFill>
                  <a:srgbClr val="000099"/>
                </a:solidFill>
                <a:latin typeface="Comic Sans MS" pitchFamily="66" charset="0"/>
              </a:rPr>
              <a:t>145.  Ethyne and fluorine </a:t>
            </a:r>
            <a:r>
              <a:rPr lang="en-US" sz="2800" dirty="0">
                <a:solidFill>
                  <a:srgbClr val="000099"/>
                </a:solidFill>
                <a:latin typeface="Comic Sans MS" panose="030F0702030302020204" pitchFamily="66" charset="0"/>
                <a:cs typeface="Calibri"/>
              </a:rPr>
              <a:t>→</a:t>
            </a:r>
            <a:r>
              <a:rPr lang="en-US" sz="2800" dirty="0">
                <a:solidFill>
                  <a:srgbClr val="000099"/>
                </a:solidFill>
                <a:latin typeface="Comic Sans MS" pitchFamily="66" charset="0"/>
              </a:rPr>
              <a:t>  1,2 </a:t>
            </a:r>
            <a:r>
              <a:rPr lang="en-US" sz="2800" dirty="0" err="1">
                <a:solidFill>
                  <a:srgbClr val="000099"/>
                </a:solidFill>
                <a:latin typeface="Comic Sans MS" pitchFamily="66" charset="0"/>
              </a:rPr>
              <a:t>difluoroethene</a:t>
            </a:r>
            <a:r>
              <a:rPr lang="en-US" sz="2800" dirty="0">
                <a:solidFill>
                  <a:srgbClr val="000099"/>
                </a:solidFill>
                <a:latin typeface="Comic Sans MS" pitchFamily="66" charset="0"/>
              </a:rPr>
              <a:t> </a:t>
            </a:r>
          </a:p>
        </p:txBody>
      </p:sp>
    </p:spTree>
    <p:extLst>
      <p:ext uri="{BB962C8B-B14F-4D97-AF65-F5344CB8AC3E}">
        <p14:creationId xmlns:p14="http://schemas.microsoft.com/office/powerpoint/2010/main" val="64363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42"/>
            <a:ext cx="9144000" cy="984885"/>
          </a:xfrm>
          <a:prstGeom prst="rect">
            <a:avLst/>
          </a:prstGeom>
          <a:noFill/>
        </p:spPr>
        <p:txBody>
          <a:bodyPr wrap="square" rtlCol="0">
            <a:spAutoFit/>
          </a:bodyPr>
          <a:lstStyle/>
          <a:p>
            <a:r>
              <a:rPr lang="en-US" sz="4000" kern="1400" dirty="0">
                <a:solidFill>
                  <a:srgbClr val="000000"/>
                </a:solidFill>
                <a:latin typeface="Times New Roman" panose="02020603050405020304" pitchFamily="18" charset="0"/>
                <a:cs typeface="Times New Roman" panose="02020603050405020304" pitchFamily="18" charset="0"/>
              </a:rPr>
              <a:t>110E.  draw </a:t>
            </a:r>
            <a:r>
              <a:rPr lang="en-US" sz="4000" kern="1400" dirty="0" err="1">
                <a:solidFill>
                  <a:srgbClr val="000000"/>
                </a:solidFill>
                <a:latin typeface="Times New Roman" panose="02020603050405020304" pitchFamily="18" charset="0"/>
                <a:cs typeface="Times New Roman" panose="02020603050405020304" pitchFamily="18" charset="0"/>
              </a:rPr>
              <a:t>nonanoic</a:t>
            </a:r>
            <a:r>
              <a:rPr lang="en-US" sz="4000" kern="1400" dirty="0">
                <a:solidFill>
                  <a:srgbClr val="000000"/>
                </a:solidFill>
                <a:latin typeface="Times New Roman" panose="02020603050405020304" pitchFamily="18" charset="0"/>
                <a:cs typeface="Times New Roman" panose="02020603050405020304" pitchFamily="18" charset="0"/>
              </a:rPr>
              <a:t> acid</a:t>
            </a:r>
          </a:p>
          <a:p>
            <a:endParaRPr lang="en-US" dirty="0"/>
          </a:p>
        </p:txBody>
      </p:sp>
    </p:spTree>
    <p:extLst>
      <p:ext uri="{BB962C8B-B14F-4D97-AF65-F5344CB8AC3E}">
        <p14:creationId xmlns:p14="http://schemas.microsoft.com/office/powerpoint/2010/main" val="3570746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524315"/>
          </a:xfrm>
          <a:prstGeom prst="rect">
            <a:avLst/>
          </a:prstGeom>
          <a:noFill/>
        </p:spPr>
        <p:txBody>
          <a:bodyPr wrap="square" rtlCol="0">
            <a:spAutoFit/>
          </a:bodyPr>
          <a:lstStyle/>
          <a:p>
            <a:r>
              <a:rPr lang="en-US" sz="2400" dirty="0">
                <a:solidFill>
                  <a:srgbClr val="FF0000"/>
                </a:solidFill>
                <a:latin typeface="Comic Sans MS" pitchFamily="66" charset="0"/>
              </a:rPr>
              <a:t>144.  Propene and chlorine yields  1,2 </a:t>
            </a:r>
            <a:r>
              <a:rPr lang="en-US" sz="2400" dirty="0" err="1">
                <a:solidFill>
                  <a:srgbClr val="FF0000"/>
                </a:solidFill>
                <a:latin typeface="Comic Sans MS" pitchFamily="66" charset="0"/>
              </a:rPr>
              <a:t>dichloropropane</a:t>
            </a:r>
            <a:endParaRPr lang="en-US" sz="2400" dirty="0">
              <a:solidFill>
                <a:srgbClr val="FF0000"/>
              </a:solidFill>
              <a:latin typeface="Comic Sans MS" pitchFamily="66" charset="0"/>
            </a:endParaRPr>
          </a:p>
          <a:p>
            <a:endParaRPr lang="en-US" sz="2400" dirty="0">
              <a:solidFill>
                <a:prstClr val="black"/>
              </a:solidFill>
              <a:latin typeface="Comic Sans MS" pitchFamily="66" charset="0"/>
            </a:endParaRPr>
          </a:p>
          <a:p>
            <a:endParaRPr lang="en-US" sz="2400" dirty="0">
              <a:solidFill>
                <a:prstClr val="black"/>
              </a:solidFill>
              <a:latin typeface="Comic Sans MS" pitchFamily="66" charset="0"/>
            </a:endParaRPr>
          </a:p>
          <a:p>
            <a:endParaRPr lang="en-US" sz="2400" dirty="0">
              <a:solidFill>
                <a:prstClr val="black"/>
              </a:solidFill>
              <a:latin typeface="Comic Sans MS" pitchFamily="66" charset="0"/>
            </a:endParaRPr>
          </a:p>
          <a:p>
            <a:endParaRPr lang="en-US" sz="2400" dirty="0">
              <a:solidFill>
                <a:prstClr val="black"/>
              </a:solidFill>
              <a:latin typeface="Comic Sans MS" pitchFamily="66" charset="0"/>
            </a:endParaRPr>
          </a:p>
          <a:p>
            <a:endParaRPr lang="en-US" sz="2400" dirty="0">
              <a:solidFill>
                <a:prstClr val="black"/>
              </a:solidFill>
              <a:latin typeface="Comic Sans MS" pitchFamily="66" charset="0"/>
            </a:endParaRPr>
          </a:p>
          <a:p>
            <a:endParaRPr lang="en-US" sz="2400" dirty="0">
              <a:solidFill>
                <a:prstClr val="black"/>
              </a:solidFill>
              <a:latin typeface="Comic Sans MS" pitchFamily="66" charset="0"/>
            </a:endParaRPr>
          </a:p>
          <a:p>
            <a:endParaRPr lang="en-US" sz="2400" dirty="0">
              <a:solidFill>
                <a:prstClr val="black"/>
              </a:solidFill>
              <a:latin typeface="Comic Sans MS" pitchFamily="66" charset="0"/>
            </a:endParaRPr>
          </a:p>
          <a:p>
            <a:endParaRPr lang="en-US" sz="2400" dirty="0">
              <a:solidFill>
                <a:prstClr val="black"/>
              </a:solidFill>
              <a:latin typeface="Comic Sans MS" pitchFamily="66" charset="0"/>
            </a:endParaRPr>
          </a:p>
          <a:p>
            <a:endParaRPr lang="en-US" sz="2400" dirty="0">
              <a:solidFill>
                <a:prstClr val="black"/>
              </a:solidFill>
              <a:latin typeface="Comic Sans MS" pitchFamily="66" charset="0"/>
            </a:endParaRPr>
          </a:p>
          <a:p>
            <a:endParaRPr lang="en-US" sz="2400" dirty="0">
              <a:solidFill>
                <a:prstClr val="black"/>
              </a:solidFill>
              <a:latin typeface="Comic Sans MS" pitchFamily="66" charset="0"/>
            </a:endParaRPr>
          </a:p>
          <a:p>
            <a:r>
              <a:rPr lang="en-US" sz="2400" dirty="0">
                <a:solidFill>
                  <a:srgbClr val="0000FF"/>
                </a:solidFill>
                <a:latin typeface="Comic Sans MS" pitchFamily="66" charset="0"/>
              </a:rPr>
              <a:t>145.   Ethyne and fluorine yields  1,2 </a:t>
            </a:r>
            <a:r>
              <a:rPr lang="en-US" sz="2400" dirty="0" err="1">
                <a:solidFill>
                  <a:srgbClr val="0000FF"/>
                </a:solidFill>
                <a:latin typeface="Comic Sans MS" pitchFamily="66" charset="0"/>
              </a:rPr>
              <a:t>difluoroethene</a:t>
            </a:r>
            <a:r>
              <a:rPr lang="en-US" sz="2400" dirty="0">
                <a:solidFill>
                  <a:srgbClr val="FF0000"/>
                </a:solidFill>
                <a:latin typeface="Comic Sans MS" pitchFamily="66" charset="0"/>
              </a:rPr>
              <a:t> </a:t>
            </a:r>
          </a:p>
        </p:txBody>
      </p:sp>
      <p:pic>
        <p:nvPicPr>
          <p:cNvPr id="18434" name="Picture 2" descr="http://www.bbc.co.uk/scotland/learning/bitesize/standard/chemistry/images/propene.gif"/>
          <p:cNvPicPr>
            <a:picLocks noChangeAspect="1" noChangeArrowheads="1"/>
          </p:cNvPicPr>
          <p:nvPr/>
        </p:nvPicPr>
        <p:blipFill>
          <a:blip r:embed="rId2"/>
          <a:srcRect l="17699" t="24779" r="15044" b="22124"/>
          <a:stretch>
            <a:fillRect/>
          </a:stretch>
        </p:blipFill>
        <p:spPr bwMode="auto">
          <a:xfrm>
            <a:off x="0" y="762000"/>
            <a:ext cx="2819400" cy="2225842"/>
          </a:xfrm>
          <a:prstGeom prst="rect">
            <a:avLst/>
          </a:prstGeom>
          <a:noFill/>
        </p:spPr>
      </p:pic>
      <p:pic>
        <p:nvPicPr>
          <p:cNvPr id="18436" name="Picture 4" descr="http://upload.wikimedia.org/wikipedia/commons/a/a2/Propane-2D-flat.png"/>
          <p:cNvPicPr>
            <a:picLocks noChangeAspect="1" noChangeArrowheads="1"/>
          </p:cNvPicPr>
          <p:nvPr/>
        </p:nvPicPr>
        <p:blipFill>
          <a:blip r:embed="rId3"/>
          <a:srcRect/>
          <a:stretch>
            <a:fillRect/>
          </a:stretch>
        </p:blipFill>
        <p:spPr bwMode="auto">
          <a:xfrm>
            <a:off x="5257800" y="914400"/>
            <a:ext cx="3063578" cy="1839959"/>
          </a:xfrm>
          <a:prstGeom prst="rect">
            <a:avLst/>
          </a:prstGeom>
          <a:noFill/>
        </p:spPr>
      </p:pic>
      <p:sp>
        <p:nvSpPr>
          <p:cNvPr id="5" name="TextBox 4"/>
          <p:cNvSpPr txBox="1"/>
          <p:nvPr/>
        </p:nvSpPr>
        <p:spPr>
          <a:xfrm>
            <a:off x="2667000" y="1600200"/>
            <a:ext cx="838200" cy="461665"/>
          </a:xfrm>
          <a:prstGeom prst="rect">
            <a:avLst/>
          </a:prstGeom>
          <a:noFill/>
        </p:spPr>
        <p:txBody>
          <a:bodyPr wrap="square" rtlCol="0">
            <a:spAutoFit/>
          </a:bodyPr>
          <a:lstStyle/>
          <a:p>
            <a:r>
              <a:rPr lang="en-US" sz="2400" dirty="0">
                <a:solidFill>
                  <a:srgbClr val="FF0000"/>
                </a:solidFill>
                <a:latin typeface="Comic Sans MS" pitchFamily="66" charset="0"/>
              </a:rPr>
              <a:t>+ Cl</a:t>
            </a:r>
            <a:r>
              <a:rPr lang="en-US" sz="2400" baseline="-25000" dirty="0">
                <a:solidFill>
                  <a:srgbClr val="FF0000"/>
                </a:solidFill>
                <a:latin typeface="Comic Sans MS" pitchFamily="66" charset="0"/>
              </a:rPr>
              <a:t>2</a:t>
            </a:r>
          </a:p>
        </p:txBody>
      </p:sp>
      <p:cxnSp>
        <p:nvCxnSpPr>
          <p:cNvPr id="7" name="Straight Arrow Connector 6"/>
          <p:cNvCxnSpPr>
            <a:stCxn id="5" idx="3"/>
          </p:cNvCxnSpPr>
          <p:nvPr/>
        </p:nvCxnSpPr>
        <p:spPr>
          <a:xfrm flipV="1">
            <a:off x="3505200" y="1828800"/>
            <a:ext cx="990600" cy="22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4953000" y="1524000"/>
            <a:ext cx="685800" cy="584775"/>
          </a:xfrm>
          <a:prstGeom prst="rect">
            <a:avLst/>
          </a:prstGeom>
          <a:solidFill>
            <a:schemeClr val="bg1"/>
          </a:solidFill>
        </p:spPr>
        <p:txBody>
          <a:bodyPr wrap="square" rtlCol="0">
            <a:spAutoFit/>
          </a:bodyPr>
          <a:lstStyle/>
          <a:p>
            <a:pPr algn="r"/>
            <a:r>
              <a:rPr lang="en-US" sz="3200" dirty="0" err="1">
                <a:solidFill>
                  <a:srgbClr val="FF0000"/>
                </a:solidFill>
                <a:latin typeface="Comic Sans MS" pitchFamily="66" charset="0"/>
              </a:rPr>
              <a:t>Cl</a:t>
            </a:r>
            <a:endParaRPr lang="en-US" sz="3200" dirty="0">
              <a:solidFill>
                <a:srgbClr val="FF0000"/>
              </a:solidFill>
              <a:latin typeface="Comic Sans MS" pitchFamily="66" charset="0"/>
            </a:endParaRPr>
          </a:p>
        </p:txBody>
      </p:sp>
      <p:sp>
        <p:nvSpPr>
          <p:cNvPr id="9" name="Rectangle 8"/>
          <p:cNvSpPr/>
          <p:nvPr/>
        </p:nvSpPr>
        <p:spPr>
          <a:xfrm>
            <a:off x="6553200" y="838200"/>
            <a:ext cx="543739" cy="584775"/>
          </a:xfrm>
          <a:prstGeom prst="rect">
            <a:avLst/>
          </a:prstGeom>
          <a:solidFill>
            <a:schemeClr val="bg1"/>
          </a:solidFill>
        </p:spPr>
        <p:txBody>
          <a:bodyPr wrap="none">
            <a:spAutoFit/>
          </a:bodyPr>
          <a:lstStyle/>
          <a:p>
            <a:pPr algn="r"/>
            <a:r>
              <a:rPr lang="en-US" sz="3200" dirty="0" err="1">
                <a:solidFill>
                  <a:srgbClr val="FF0000"/>
                </a:solidFill>
                <a:latin typeface="Comic Sans MS" pitchFamily="66" charset="0"/>
              </a:rPr>
              <a:t>Cl</a:t>
            </a:r>
            <a:endParaRPr lang="en-US" sz="3200" dirty="0">
              <a:solidFill>
                <a:srgbClr val="FF0000"/>
              </a:solidFill>
              <a:latin typeface="Comic Sans MS" pitchFamily="66" charset="0"/>
            </a:endParaRPr>
          </a:p>
        </p:txBody>
      </p:sp>
      <p:pic>
        <p:nvPicPr>
          <p:cNvPr id="18438" name="Picture 6" descr="http://upload.wikimedia.org/wikipedia/commons/2/28/Ethyne-2D-flat.png"/>
          <p:cNvPicPr>
            <a:picLocks noChangeAspect="1" noChangeArrowheads="1"/>
          </p:cNvPicPr>
          <p:nvPr/>
        </p:nvPicPr>
        <p:blipFill>
          <a:blip r:embed="rId4" cstate="print"/>
          <a:srcRect/>
          <a:stretch>
            <a:fillRect/>
          </a:stretch>
        </p:blipFill>
        <p:spPr bwMode="auto">
          <a:xfrm>
            <a:off x="152400" y="5692914"/>
            <a:ext cx="2822529" cy="609600"/>
          </a:xfrm>
          <a:prstGeom prst="rect">
            <a:avLst/>
          </a:prstGeom>
          <a:noFill/>
        </p:spPr>
      </p:pic>
      <p:sp>
        <p:nvSpPr>
          <p:cNvPr id="11" name="TextBox 10"/>
          <p:cNvSpPr txBox="1"/>
          <p:nvPr/>
        </p:nvSpPr>
        <p:spPr>
          <a:xfrm>
            <a:off x="2971800" y="5692914"/>
            <a:ext cx="1066800" cy="584775"/>
          </a:xfrm>
          <a:prstGeom prst="rect">
            <a:avLst/>
          </a:prstGeom>
          <a:noFill/>
        </p:spPr>
        <p:txBody>
          <a:bodyPr wrap="square" rtlCol="0">
            <a:spAutoFit/>
          </a:bodyPr>
          <a:lstStyle/>
          <a:p>
            <a:r>
              <a:rPr lang="en-US" sz="3200" dirty="0">
                <a:solidFill>
                  <a:srgbClr val="0000FF"/>
                </a:solidFill>
                <a:latin typeface="Comic Sans MS" pitchFamily="66" charset="0"/>
              </a:rPr>
              <a:t>+ F</a:t>
            </a:r>
            <a:r>
              <a:rPr lang="en-US" sz="3200" baseline="-25000" dirty="0">
                <a:solidFill>
                  <a:srgbClr val="0000FF"/>
                </a:solidFill>
                <a:latin typeface="Comic Sans MS" pitchFamily="66" charset="0"/>
              </a:rPr>
              <a:t>2</a:t>
            </a:r>
          </a:p>
        </p:txBody>
      </p:sp>
      <p:cxnSp>
        <p:nvCxnSpPr>
          <p:cNvPr id="12" name="Straight Arrow Connector 11"/>
          <p:cNvCxnSpPr/>
          <p:nvPr/>
        </p:nvCxnSpPr>
        <p:spPr>
          <a:xfrm flipV="1">
            <a:off x="3886200" y="5997714"/>
            <a:ext cx="990600" cy="22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486400" y="5616714"/>
            <a:ext cx="3048000" cy="707886"/>
          </a:xfrm>
          <a:prstGeom prst="rect">
            <a:avLst/>
          </a:prstGeom>
          <a:noFill/>
        </p:spPr>
        <p:txBody>
          <a:bodyPr wrap="square" rtlCol="0">
            <a:spAutoFit/>
          </a:bodyPr>
          <a:lstStyle/>
          <a:p>
            <a:r>
              <a:rPr lang="en-US" sz="4000" dirty="0">
                <a:solidFill>
                  <a:prstClr val="black"/>
                </a:solidFill>
                <a:latin typeface="Comic Sans MS" pitchFamily="66" charset="0"/>
              </a:rPr>
              <a:t>H—C=C—H</a:t>
            </a:r>
          </a:p>
        </p:txBody>
      </p:sp>
      <p:sp>
        <p:nvSpPr>
          <p:cNvPr id="14" name="TextBox 13"/>
          <p:cNvSpPr txBox="1"/>
          <p:nvPr/>
        </p:nvSpPr>
        <p:spPr>
          <a:xfrm>
            <a:off x="6400800" y="4741783"/>
            <a:ext cx="1371600" cy="646331"/>
          </a:xfrm>
          <a:prstGeom prst="rect">
            <a:avLst/>
          </a:prstGeom>
          <a:noFill/>
        </p:spPr>
        <p:txBody>
          <a:bodyPr wrap="square" rtlCol="0">
            <a:spAutoFit/>
          </a:bodyPr>
          <a:lstStyle/>
          <a:p>
            <a:r>
              <a:rPr lang="en-US" sz="3600" dirty="0">
                <a:solidFill>
                  <a:srgbClr val="0000FF"/>
                </a:solidFill>
                <a:latin typeface="Comic Sans MS" pitchFamily="66" charset="0"/>
              </a:rPr>
              <a:t>F </a:t>
            </a:r>
            <a:r>
              <a:rPr lang="en-US" sz="1200" dirty="0">
                <a:solidFill>
                  <a:srgbClr val="0000FF"/>
                </a:solidFill>
                <a:latin typeface="Comic Sans MS" pitchFamily="66" charset="0"/>
              </a:rPr>
              <a:t> </a:t>
            </a:r>
            <a:r>
              <a:rPr lang="en-US" sz="3600" dirty="0">
                <a:solidFill>
                  <a:srgbClr val="0000FF"/>
                </a:solidFill>
                <a:latin typeface="Comic Sans MS" pitchFamily="66" charset="0"/>
              </a:rPr>
              <a:t> </a:t>
            </a:r>
            <a:r>
              <a:rPr lang="en-US" sz="3600" dirty="0" err="1">
                <a:solidFill>
                  <a:srgbClr val="0000FF"/>
                </a:solidFill>
                <a:latin typeface="Comic Sans MS" pitchFamily="66" charset="0"/>
              </a:rPr>
              <a:t>F</a:t>
            </a:r>
            <a:endParaRPr lang="en-US" sz="3600" dirty="0">
              <a:solidFill>
                <a:srgbClr val="0000FF"/>
              </a:solidFill>
              <a:latin typeface="Comic Sans MS" pitchFamily="66" charset="0"/>
            </a:endParaRPr>
          </a:p>
        </p:txBody>
      </p:sp>
      <p:cxnSp>
        <p:nvCxnSpPr>
          <p:cNvPr id="16" name="Straight Connector 15"/>
          <p:cNvCxnSpPr/>
          <p:nvPr/>
        </p:nvCxnSpPr>
        <p:spPr>
          <a:xfrm rot="5400000">
            <a:off x="6362700" y="5501620"/>
            <a:ext cx="381000" cy="1588"/>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5400000">
            <a:off x="6973094" y="5501620"/>
            <a:ext cx="381000" cy="158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0990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105400" cy="5109091"/>
          </a:xfrm>
          <a:prstGeom prst="rect">
            <a:avLst/>
          </a:prstGeom>
          <a:noFill/>
        </p:spPr>
        <p:txBody>
          <a:bodyPr wrap="square" rtlCol="0">
            <a:spAutoFit/>
          </a:bodyPr>
          <a:lstStyle/>
          <a:p>
            <a:r>
              <a:rPr lang="en-US" dirty="0">
                <a:solidFill>
                  <a:prstClr val="black"/>
                </a:solidFill>
                <a:latin typeface="Times New Roman" panose="02020603050405020304" pitchFamily="18" charset="0"/>
                <a:cs typeface="Times New Roman" panose="02020603050405020304" pitchFamily="18" charset="0"/>
              </a:rPr>
              <a:t>Fermentation is an organic chemical process known to humans for 1000’s of years.  It turns juices into ethanol and carbon dioxide.  That’s how to make champagne, or wine, or beer, or stronger liquors.</a:t>
            </a:r>
          </a:p>
          <a:p>
            <a:endParaRPr lang="en-US" dirty="0">
              <a:solidFill>
                <a:prstClr val="black"/>
              </a:solidFill>
              <a:latin typeface="Times New Roman" panose="02020603050405020304" pitchFamily="18" charset="0"/>
              <a:cs typeface="Times New Roman" panose="02020603050405020304" pitchFamily="18" charset="0"/>
            </a:endParaRPr>
          </a:p>
          <a:p>
            <a:r>
              <a:rPr lang="en-US" sz="2000" dirty="0">
                <a:solidFill>
                  <a:prstClr val="black"/>
                </a:solidFill>
                <a:latin typeface="Comic Sans MS" pitchFamily="66" charset="0"/>
              </a:rPr>
              <a:t>It’s a billions of dollars a year industry around the world, it’s wonderful in small amounts - when you’re over 21.  </a:t>
            </a:r>
          </a:p>
          <a:p>
            <a:endParaRPr lang="en-US" sz="2000" dirty="0">
              <a:solidFill>
                <a:prstClr val="black"/>
              </a:solidFill>
              <a:latin typeface="Comic Sans MS" pitchFamily="66" charset="0"/>
            </a:endParaRPr>
          </a:p>
          <a:p>
            <a:r>
              <a:rPr lang="en-US" sz="2000" dirty="0">
                <a:solidFill>
                  <a:prstClr val="black"/>
                </a:solidFill>
                <a:latin typeface="Comic Sans MS" pitchFamily="66" charset="0"/>
              </a:rPr>
              <a:t>It can be terrible too.  </a:t>
            </a:r>
          </a:p>
          <a:p>
            <a:endParaRPr lang="en-US" sz="2000" dirty="0">
              <a:solidFill>
                <a:prstClr val="black"/>
              </a:solidFill>
              <a:latin typeface="Comic Sans MS" pitchFamily="66" charset="0"/>
            </a:endParaRPr>
          </a:p>
          <a:p>
            <a:r>
              <a:rPr lang="en-US" sz="2000" dirty="0">
                <a:solidFill>
                  <a:prstClr val="black"/>
                </a:solidFill>
                <a:latin typeface="Comic Sans MS" pitchFamily="66" charset="0"/>
              </a:rPr>
              <a:t>It makes you think weirdly.  It can make you angry, it certainly makes you stupider in the moment.  </a:t>
            </a:r>
          </a:p>
          <a:p>
            <a:endParaRPr lang="en-US" sz="2000" dirty="0">
              <a:solidFill>
                <a:prstClr val="black"/>
              </a:solidFill>
              <a:latin typeface="Comic Sans MS" pitchFamily="66" charset="0"/>
            </a:endParaRPr>
          </a:p>
          <a:p>
            <a:r>
              <a:rPr lang="en-US" sz="3600" dirty="0">
                <a:solidFill>
                  <a:srgbClr val="FF0000"/>
                </a:solidFill>
                <a:latin typeface="Comic Sans MS" pitchFamily="66" charset="0"/>
              </a:rPr>
              <a:t>It makes you unsafe.  </a:t>
            </a:r>
          </a:p>
        </p:txBody>
      </p:sp>
      <p:sp>
        <p:nvSpPr>
          <p:cNvPr id="3" name="TextBox 2"/>
          <p:cNvSpPr txBox="1"/>
          <p:nvPr/>
        </p:nvSpPr>
        <p:spPr>
          <a:xfrm>
            <a:off x="0" y="5227972"/>
            <a:ext cx="9133114" cy="1630028"/>
          </a:xfrm>
          <a:prstGeom prst="rect">
            <a:avLst/>
          </a:prstGeom>
          <a:solidFill>
            <a:srgbClr val="CCFFCC"/>
          </a:solidFill>
        </p:spPr>
        <p:txBody>
          <a:bodyPr wrap="square" rtlCol="0">
            <a:spAutoFit/>
          </a:bodyPr>
          <a:lstStyle/>
          <a:p>
            <a:pPr algn="ctr"/>
            <a:r>
              <a:rPr lang="en-US" sz="2400" b="1" dirty="0">
                <a:solidFill>
                  <a:schemeClr val="tx1">
                    <a:lumMod val="95000"/>
                    <a:lumOff val="5000"/>
                  </a:schemeClr>
                </a:solidFill>
                <a:latin typeface="Comic Sans MS" pitchFamily="66" charset="0"/>
              </a:rPr>
              <a:t>Don’t drink alcohol until you’re 21.  </a:t>
            </a:r>
            <a:br>
              <a:rPr lang="en-US" sz="2400" b="1" dirty="0">
                <a:solidFill>
                  <a:schemeClr val="tx1">
                    <a:lumMod val="95000"/>
                    <a:lumOff val="5000"/>
                  </a:schemeClr>
                </a:solidFill>
                <a:latin typeface="Comic Sans MS" pitchFamily="66" charset="0"/>
              </a:rPr>
            </a:br>
            <a:r>
              <a:rPr lang="en-US" sz="2400" b="1" dirty="0">
                <a:solidFill>
                  <a:schemeClr val="tx1">
                    <a:lumMod val="95000"/>
                    <a:lumOff val="5000"/>
                  </a:schemeClr>
                </a:solidFill>
                <a:latin typeface="Comic Sans MS" pitchFamily="66" charset="0"/>
              </a:rPr>
              <a:t>Never, ever drive drunk.</a:t>
            </a:r>
          </a:p>
          <a:p>
            <a:pPr algn="ctr"/>
            <a:r>
              <a:rPr lang="en-US" sz="2400" b="1" dirty="0">
                <a:solidFill>
                  <a:schemeClr val="tx1">
                    <a:lumMod val="95000"/>
                    <a:lumOff val="5000"/>
                  </a:schemeClr>
                </a:solidFill>
                <a:latin typeface="Comic Sans MS" pitchFamily="66" charset="0"/>
              </a:rPr>
              <a:t>Never, ever get in a car if the driver has been drinking.  </a:t>
            </a:r>
            <a:br>
              <a:rPr lang="en-US" sz="2400" b="1" dirty="0">
                <a:solidFill>
                  <a:schemeClr val="tx1">
                    <a:lumMod val="95000"/>
                    <a:lumOff val="5000"/>
                  </a:schemeClr>
                </a:solidFill>
                <a:latin typeface="Comic Sans MS" pitchFamily="66" charset="0"/>
              </a:rPr>
            </a:br>
            <a:r>
              <a:rPr lang="en-US" sz="2400" b="1" dirty="0">
                <a:solidFill>
                  <a:schemeClr val="tx1">
                    <a:lumMod val="95000"/>
                    <a:lumOff val="5000"/>
                  </a:schemeClr>
                </a:solidFill>
                <a:latin typeface="Comic Sans MS" pitchFamily="66" charset="0"/>
              </a:rPr>
              <a:t>Never ever, not with anyone, no matter what.</a:t>
            </a:r>
          </a:p>
        </p:txBody>
      </p:sp>
      <p:pic>
        <p:nvPicPr>
          <p:cNvPr id="1026" name="Picture 2" descr="Image result for got hit by a drunk driv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199" y="-1"/>
            <a:ext cx="3722915" cy="522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19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708434"/>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146. </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Fermentation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is the organic chemical reaction that YEAST turn</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a:solidFill>
                  <a:srgbClr val="0000FF"/>
                </a:solidFill>
                <a:latin typeface="Times New Roman" panose="02020603050405020304" pitchFamily="18" charset="0"/>
                <a:cs typeface="Times New Roman" panose="02020603050405020304" pitchFamily="18" charset="0"/>
              </a:rPr>
              <a:t>sugar into ethanol and carbon dioxide.</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147.  Yeast excrete waste products called </a:t>
            </a:r>
            <a:b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ethanol + CO</a:t>
            </a:r>
            <a:r>
              <a:rPr lang="en-US" sz="32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during anerobic respiration.  </a:t>
            </a:r>
          </a:p>
        </p:txBody>
      </p:sp>
      <p:sp>
        <p:nvSpPr>
          <p:cNvPr id="4" name="TextBox 3"/>
          <p:cNvSpPr txBox="1"/>
          <p:nvPr/>
        </p:nvSpPr>
        <p:spPr>
          <a:xfrm>
            <a:off x="533400" y="4038600"/>
            <a:ext cx="8382000" cy="584775"/>
          </a:xfrm>
          <a:prstGeom prst="rect">
            <a:avLst/>
          </a:prstGeom>
          <a:noFill/>
        </p:spPr>
        <p:txBody>
          <a:bodyPr wrap="square" rtlCol="0">
            <a:spAutoFit/>
          </a:bodyPr>
          <a:lstStyle/>
          <a:p>
            <a:r>
              <a:rPr lang="en-US" sz="3200" dirty="0">
                <a:solidFill>
                  <a:prstClr val="black"/>
                </a:solidFill>
                <a:latin typeface="Comic Sans MS" pitchFamily="66" charset="0"/>
              </a:rPr>
              <a:t>Sugars                          CH</a:t>
            </a:r>
            <a:r>
              <a:rPr lang="en-US" sz="3200" baseline="-25000" dirty="0">
                <a:solidFill>
                  <a:prstClr val="black"/>
                </a:solidFill>
                <a:latin typeface="Comic Sans MS" pitchFamily="66" charset="0"/>
              </a:rPr>
              <a:t>3</a:t>
            </a:r>
            <a:r>
              <a:rPr lang="en-US" sz="3200" dirty="0">
                <a:solidFill>
                  <a:prstClr val="black"/>
                </a:solidFill>
                <a:latin typeface="Comic Sans MS" pitchFamily="66" charset="0"/>
              </a:rPr>
              <a:t>CH</a:t>
            </a:r>
            <a:r>
              <a:rPr lang="en-US" sz="3200" baseline="-25000" dirty="0">
                <a:solidFill>
                  <a:prstClr val="black"/>
                </a:solidFill>
                <a:latin typeface="Comic Sans MS" pitchFamily="66" charset="0"/>
              </a:rPr>
              <a:t>2</a:t>
            </a:r>
            <a:r>
              <a:rPr lang="en-US" sz="3200" dirty="0">
                <a:solidFill>
                  <a:prstClr val="black"/>
                </a:solidFill>
                <a:latin typeface="Comic Sans MS" pitchFamily="66" charset="0"/>
              </a:rPr>
              <a:t>OH  +  CO</a:t>
            </a:r>
            <a:r>
              <a:rPr lang="en-US" sz="3200" baseline="-25000" dirty="0">
                <a:solidFill>
                  <a:prstClr val="black"/>
                </a:solidFill>
                <a:latin typeface="Comic Sans MS" pitchFamily="66" charset="0"/>
              </a:rPr>
              <a:t>2</a:t>
            </a:r>
          </a:p>
        </p:txBody>
      </p:sp>
      <p:cxnSp>
        <p:nvCxnSpPr>
          <p:cNvPr id="8" name="Straight Arrow Connector 7"/>
          <p:cNvCxnSpPr/>
          <p:nvPr/>
        </p:nvCxnSpPr>
        <p:spPr>
          <a:xfrm>
            <a:off x="2057400" y="4343400"/>
            <a:ext cx="2819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590800" y="3969603"/>
            <a:ext cx="1752600" cy="784830"/>
          </a:xfrm>
          <a:prstGeom prst="rect">
            <a:avLst/>
          </a:prstGeom>
          <a:noFill/>
        </p:spPr>
        <p:txBody>
          <a:bodyPr wrap="square" rtlCol="0">
            <a:spAutoFit/>
          </a:bodyPr>
          <a:lstStyle/>
          <a:p>
            <a:pPr algn="ctr"/>
            <a:r>
              <a:rPr lang="en-US" b="1" dirty="0">
                <a:solidFill>
                  <a:srgbClr val="000099"/>
                </a:solidFill>
              </a:rPr>
              <a:t>yeast enzymes</a:t>
            </a:r>
          </a:p>
          <a:p>
            <a:pPr algn="ctr"/>
            <a:endParaRPr lang="en-US" sz="900" b="1" dirty="0">
              <a:solidFill>
                <a:srgbClr val="000099"/>
              </a:solidFill>
            </a:endParaRPr>
          </a:p>
          <a:p>
            <a:pPr algn="ctr"/>
            <a:r>
              <a:rPr lang="en-US" b="1" dirty="0">
                <a:solidFill>
                  <a:srgbClr val="000099"/>
                </a:solidFill>
              </a:rPr>
              <a:t>in water</a:t>
            </a:r>
          </a:p>
        </p:txBody>
      </p:sp>
      <p:sp>
        <p:nvSpPr>
          <p:cNvPr id="3" name="TextBox 2"/>
          <p:cNvSpPr txBox="1"/>
          <p:nvPr/>
        </p:nvSpPr>
        <p:spPr>
          <a:xfrm>
            <a:off x="152400" y="3013501"/>
            <a:ext cx="1447800" cy="830997"/>
          </a:xfrm>
          <a:prstGeom prst="rect">
            <a:avLst/>
          </a:prstGeom>
          <a:noFill/>
        </p:spPr>
        <p:txBody>
          <a:bodyPr wrap="square" rtlCol="0">
            <a:spAutoFit/>
          </a:bodyPr>
          <a:lstStyle/>
          <a:p>
            <a:r>
              <a:rPr lang="en-US" sz="4800" b="1" dirty="0"/>
              <a:t>148.</a:t>
            </a:r>
          </a:p>
        </p:txBody>
      </p:sp>
      <p:sp>
        <p:nvSpPr>
          <p:cNvPr id="5" name="TextBox 4">
            <a:extLst>
              <a:ext uri="{FF2B5EF4-FFF2-40B4-BE49-F238E27FC236}">
                <a16:creationId xmlns:a16="http://schemas.microsoft.com/office/drawing/2014/main" id="{09411682-2A1B-58B1-4B5A-82978B18B36B}"/>
              </a:ext>
            </a:extLst>
          </p:cNvPr>
          <p:cNvSpPr txBox="1"/>
          <p:nvPr/>
        </p:nvSpPr>
        <p:spPr>
          <a:xfrm>
            <a:off x="5105400" y="4779173"/>
            <a:ext cx="3810000" cy="400110"/>
          </a:xfrm>
          <a:prstGeom prst="rect">
            <a:avLst/>
          </a:prstGeom>
          <a:noFill/>
        </p:spPr>
        <p:txBody>
          <a:bodyPr wrap="square" rtlCol="0">
            <a:spAutoFit/>
          </a:bodyPr>
          <a:lstStyle/>
          <a:p>
            <a:r>
              <a:rPr lang="en-US" sz="2000" dirty="0">
                <a:solidFill>
                  <a:srgbClr val="0000FF"/>
                </a:solidFill>
              </a:rPr>
              <a:t>Ethanol alcohol and carbon dioxide</a:t>
            </a:r>
          </a:p>
        </p:txBody>
      </p:sp>
    </p:spTree>
    <p:extLst>
      <p:ext uri="{BB962C8B-B14F-4D97-AF65-F5344CB8AC3E}">
        <p14:creationId xmlns:p14="http://schemas.microsoft.com/office/powerpoint/2010/main" val="3303709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5520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There are many kinds of sugars, but we will use GLUCOSE to show fermentation.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149.  Balance this reaction: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glucose forms ethanol and carbon dioxide gas.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br>
              <a:rPr lang="en-US" sz="800" dirty="0">
                <a:latin typeface="Times New Roman" panose="02020603050405020304" pitchFamily="18" charset="0"/>
                <a:cs typeface="Times New Roman" panose="02020603050405020304" pitchFamily="18" charset="0"/>
              </a:rPr>
            </a:br>
            <a:br>
              <a:rPr lang="en-US" sz="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12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in yeast with water</a:t>
            </a:r>
            <a:r>
              <a:rPr lang="en-US" sz="2800" dirty="0">
                <a:latin typeface="Times New Roman" panose="02020603050405020304" pitchFamily="18" charset="0"/>
                <a:cs typeface="Times New Roman" panose="02020603050405020304" pitchFamily="18" charset="0"/>
              </a:rPr>
              <a:t>        __________   +  ___________</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cxnSp>
        <p:nvCxnSpPr>
          <p:cNvPr id="4" name="Straight Arrow Connector 3"/>
          <p:cNvCxnSpPr>
            <a:cxnSpLocks/>
          </p:cNvCxnSpPr>
          <p:nvPr/>
        </p:nvCxnSpPr>
        <p:spPr>
          <a:xfrm>
            <a:off x="1600200" y="3886200"/>
            <a:ext cx="25146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660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5520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There are many kinds of sugars, but we will use GLUCOSE to show fermentation.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149.  Balance this reaction: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glucose forms ethanol and carbon dioxide gas.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br>
              <a:rPr lang="en-US" sz="800" dirty="0">
                <a:latin typeface="Times New Roman" panose="02020603050405020304" pitchFamily="18" charset="0"/>
                <a:cs typeface="Times New Roman" panose="02020603050405020304" pitchFamily="18" charset="0"/>
              </a:rPr>
            </a:br>
            <a:br>
              <a:rPr lang="en-US" sz="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12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in yeast with water</a:t>
            </a:r>
            <a:r>
              <a:rPr lang="en-US" sz="2800" dirty="0">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2CH</a:t>
            </a:r>
            <a:r>
              <a:rPr lang="en-US" sz="2800" b="1" baseline="-25000" dirty="0">
                <a:solidFill>
                  <a:srgbClr val="7030A0"/>
                </a:solidFill>
                <a:latin typeface="Times New Roman" panose="02020603050405020304" pitchFamily="18" charset="0"/>
                <a:cs typeface="Times New Roman" panose="02020603050405020304" pitchFamily="18" charset="0"/>
              </a:rPr>
              <a:t>3</a:t>
            </a:r>
            <a:r>
              <a:rPr lang="en-US" sz="2800" b="1" dirty="0">
                <a:solidFill>
                  <a:srgbClr val="7030A0"/>
                </a:solidFill>
                <a:latin typeface="Times New Roman" panose="02020603050405020304" pitchFamily="18" charset="0"/>
                <a:cs typeface="Times New Roman" panose="02020603050405020304" pitchFamily="18" charset="0"/>
              </a:rPr>
              <a:t>CH</a:t>
            </a:r>
            <a:r>
              <a:rPr lang="en-US" sz="2800" b="1" baseline="-25000" dirty="0">
                <a:solidFill>
                  <a:srgbClr val="7030A0"/>
                </a:solidFill>
                <a:latin typeface="Times New Roman" panose="02020603050405020304" pitchFamily="18" charset="0"/>
                <a:cs typeface="Times New Roman" panose="02020603050405020304" pitchFamily="18" charset="0"/>
              </a:rPr>
              <a:t>2</a:t>
            </a:r>
            <a:r>
              <a:rPr lang="en-US" sz="2800" b="1" dirty="0">
                <a:solidFill>
                  <a:srgbClr val="7030A0"/>
                </a:solidFill>
                <a:latin typeface="Times New Roman" panose="02020603050405020304" pitchFamily="18" charset="0"/>
                <a:cs typeface="Times New Roman" panose="02020603050405020304" pitchFamily="18" charset="0"/>
              </a:rPr>
              <a:t>OH</a:t>
            </a:r>
            <a:r>
              <a:rPr lang="en-US" sz="2800" b="1" baseline="-25000" dirty="0">
                <a:solidFill>
                  <a:srgbClr val="7030A0"/>
                </a:solidFill>
                <a:latin typeface="Times New Roman" panose="02020603050405020304" pitchFamily="18" charset="0"/>
                <a:cs typeface="Times New Roman" panose="02020603050405020304" pitchFamily="18" charset="0"/>
              </a:rPr>
              <a:t>(AQ) </a:t>
            </a:r>
            <a:r>
              <a:rPr lang="en-US" sz="2800" b="1" dirty="0">
                <a:solidFill>
                  <a:srgbClr val="7030A0"/>
                </a:solidFill>
                <a:latin typeface="Times New Roman" panose="02020603050405020304" pitchFamily="18" charset="0"/>
                <a:cs typeface="Times New Roman" panose="02020603050405020304" pitchFamily="18" charset="0"/>
              </a:rPr>
              <a:t> +  2CO</a:t>
            </a:r>
            <a:r>
              <a:rPr lang="en-US" sz="2800" b="1" baseline="-25000" dirty="0">
                <a:solidFill>
                  <a:srgbClr val="7030A0"/>
                </a:solidFill>
                <a:latin typeface="Times New Roman" panose="02020603050405020304" pitchFamily="18" charset="0"/>
                <a:cs typeface="Times New Roman" panose="02020603050405020304" pitchFamily="18" charset="0"/>
              </a:rPr>
              <a:t>2(G)</a:t>
            </a:r>
            <a:br>
              <a:rPr lang="en-US" sz="2800" b="1" dirty="0">
                <a:solidFill>
                  <a:srgbClr val="7030A0"/>
                </a:solidFill>
                <a:latin typeface="Times New Roman" panose="02020603050405020304" pitchFamily="18" charset="0"/>
                <a:cs typeface="Times New Roman" panose="02020603050405020304" pitchFamily="18" charset="0"/>
              </a:rPr>
            </a:br>
            <a:endParaRPr lang="en-US" sz="2800" b="1" dirty="0">
              <a:solidFill>
                <a:srgbClr val="7030A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cxnSp>
        <p:nvCxnSpPr>
          <p:cNvPr id="4" name="Straight Arrow Connector 3"/>
          <p:cNvCxnSpPr>
            <a:cxnSpLocks/>
          </p:cNvCxnSpPr>
          <p:nvPr/>
        </p:nvCxnSpPr>
        <p:spPr>
          <a:xfrm>
            <a:off x="1600200" y="3886200"/>
            <a:ext cx="25146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390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547"/>
            <a:ext cx="9067800" cy="6494085"/>
          </a:xfrm>
          <a:prstGeom prst="rect">
            <a:avLst/>
          </a:prstGeom>
          <a:noFill/>
        </p:spPr>
        <p:txBody>
          <a:bodyPr wrap="square" rtlCol="0">
            <a:spAutoFit/>
          </a:bodyPr>
          <a:lstStyle/>
          <a:p>
            <a:r>
              <a:rPr lang="en-US" sz="3200" dirty="0">
                <a:solidFill>
                  <a:prstClr val="black"/>
                </a:solidFill>
              </a:rPr>
              <a:t>150.  Polymerization the process of making plastics.</a:t>
            </a:r>
          </a:p>
          <a:p>
            <a:endParaRPr lang="en-US" dirty="0">
              <a:solidFill>
                <a:prstClr val="black"/>
              </a:solidFill>
            </a:endParaRPr>
          </a:p>
          <a:p>
            <a:endParaRPr lang="en-US" dirty="0">
              <a:solidFill>
                <a:prstClr val="black"/>
              </a:solidFill>
            </a:endParaRPr>
          </a:p>
          <a:p>
            <a:r>
              <a:rPr lang="en-US" dirty="0">
                <a:solidFill>
                  <a:prstClr val="black"/>
                </a:solidFill>
              </a:rPr>
              <a:t>Here is a shot from the movie </a:t>
            </a:r>
            <a:br>
              <a:rPr lang="en-US" dirty="0">
                <a:solidFill>
                  <a:prstClr val="black"/>
                </a:solidFill>
              </a:rPr>
            </a:br>
            <a:r>
              <a:rPr lang="en-US" dirty="0">
                <a:solidFill>
                  <a:prstClr val="black"/>
                </a:solidFill>
              </a:rPr>
              <a:t>“The Graduate” with Dustin Hoffmann </a:t>
            </a:r>
            <a:br>
              <a:rPr lang="en-US" dirty="0">
                <a:solidFill>
                  <a:prstClr val="black"/>
                </a:solidFill>
              </a:rPr>
            </a:br>
            <a:r>
              <a:rPr lang="en-US" dirty="0">
                <a:solidFill>
                  <a:prstClr val="black"/>
                </a:solidFill>
              </a:rPr>
              <a:t>(he’s the guy on the left).</a:t>
            </a:r>
          </a:p>
          <a:p>
            <a:endParaRPr lang="en-US" dirty="0">
              <a:solidFill>
                <a:prstClr val="black"/>
              </a:solidFill>
            </a:endParaRPr>
          </a:p>
          <a:p>
            <a:r>
              <a:rPr lang="en-US" dirty="0">
                <a:solidFill>
                  <a:prstClr val="black"/>
                </a:solidFill>
              </a:rPr>
              <a:t>At Ben’s college graduation party</a:t>
            </a:r>
            <a:br>
              <a:rPr lang="en-US" dirty="0">
                <a:solidFill>
                  <a:prstClr val="black"/>
                </a:solidFill>
              </a:rPr>
            </a:br>
            <a:r>
              <a:rPr lang="en-US" dirty="0">
                <a:solidFill>
                  <a:prstClr val="black"/>
                </a:solidFill>
              </a:rPr>
              <a:t>he talks to Mr. Robinson, who is </a:t>
            </a:r>
            <a:br>
              <a:rPr lang="en-US" dirty="0">
                <a:solidFill>
                  <a:prstClr val="black"/>
                </a:solidFill>
              </a:rPr>
            </a:br>
            <a:r>
              <a:rPr lang="en-US" dirty="0">
                <a:solidFill>
                  <a:prstClr val="black"/>
                </a:solidFill>
              </a:rPr>
              <a:t>Ben’s fathers’ law partner.  </a:t>
            </a:r>
            <a:br>
              <a:rPr lang="en-US" dirty="0">
                <a:solidFill>
                  <a:prstClr val="black"/>
                </a:solidFill>
              </a:rPr>
            </a:br>
            <a:r>
              <a:rPr lang="en-US" dirty="0">
                <a:solidFill>
                  <a:prstClr val="black"/>
                </a:solidFill>
              </a:rPr>
              <a:t>Mr. Robinson gives some advice to the </a:t>
            </a:r>
            <a:br>
              <a:rPr lang="en-US" dirty="0">
                <a:solidFill>
                  <a:prstClr val="black"/>
                </a:solidFill>
              </a:rPr>
            </a:br>
            <a:r>
              <a:rPr lang="en-US" dirty="0">
                <a:solidFill>
                  <a:prstClr val="black"/>
                </a:solidFill>
              </a:rPr>
              <a:t>young Ben, and the line is this…</a:t>
            </a:r>
          </a:p>
          <a:p>
            <a:endParaRPr lang="en-US" dirty="0">
              <a:solidFill>
                <a:prstClr val="black"/>
              </a:solidFill>
            </a:endParaRPr>
          </a:p>
          <a:p>
            <a:r>
              <a:rPr lang="en-US" dirty="0">
                <a:solidFill>
                  <a:prstClr val="black"/>
                </a:solidFill>
              </a:rPr>
              <a:t>“I have just one word of advice for you.  Are you listening to me Ben?”   </a:t>
            </a:r>
          </a:p>
          <a:p>
            <a:endParaRPr lang="en-US" dirty="0">
              <a:solidFill>
                <a:prstClr val="black"/>
              </a:solidFill>
            </a:endParaRPr>
          </a:p>
          <a:p>
            <a:r>
              <a:rPr lang="en-US" dirty="0">
                <a:solidFill>
                  <a:prstClr val="black"/>
                </a:solidFill>
              </a:rPr>
              <a:t>“Yes.“   Ben replies.   Mr. Robinson says:</a:t>
            </a:r>
          </a:p>
          <a:p>
            <a:r>
              <a:rPr lang="en-US" sz="9600" dirty="0">
                <a:solidFill>
                  <a:srgbClr val="FF0000"/>
                </a:solidFill>
              </a:rPr>
              <a:t>              “Plastics.”</a:t>
            </a:r>
            <a:endParaRPr lang="en-US" dirty="0">
              <a:solidFill>
                <a:prstClr val="black"/>
              </a:solidFill>
            </a:endParaRPr>
          </a:p>
          <a:p>
            <a:r>
              <a:rPr lang="en-US" dirty="0">
                <a:solidFill>
                  <a:prstClr val="black"/>
                </a:solidFill>
              </a:rPr>
              <a:t> </a:t>
            </a:r>
          </a:p>
        </p:txBody>
      </p:sp>
      <p:pic>
        <p:nvPicPr>
          <p:cNvPr id="2050" name="Picture 2" descr="Image result for the graduate, pla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43000"/>
            <a:ext cx="4762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983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923330"/>
          </a:xfrm>
          <a:prstGeom prst="rect">
            <a:avLst/>
          </a:prstGeom>
          <a:noFill/>
        </p:spPr>
        <p:txBody>
          <a:bodyPr wrap="square" rtlCol="0">
            <a:spAutoFit/>
          </a:bodyPr>
          <a:lstStyle/>
          <a:p>
            <a:pPr algn="ctr"/>
            <a:r>
              <a:rPr lang="en-US" sz="5400" dirty="0">
                <a:solidFill>
                  <a:srgbClr val="0000FF"/>
                </a:solidFill>
              </a:rPr>
              <a:t>Polymerization </a:t>
            </a:r>
          </a:p>
        </p:txBody>
      </p:sp>
      <p:cxnSp>
        <p:nvCxnSpPr>
          <p:cNvPr id="4" name="Straight Connector 3"/>
          <p:cNvCxnSpPr/>
          <p:nvPr/>
        </p:nvCxnSpPr>
        <p:spPr>
          <a:xfrm>
            <a:off x="2514600" y="1066800"/>
            <a:ext cx="1066800" cy="1588"/>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cxnSp>
        <p:nvCxnSpPr>
          <p:cNvPr id="6" name="Straight Connector 5"/>
          <p:cNvCxnSpPr/>
          <p:nvPr/>
        </p:nvCxnSpPr>
        <p:spPr>
          <a:xfrm rot="5400000">
            <a:off x="762000" y="1066800"/>
            <a:ext cx="2209800" cy="220980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28600" y="3276600"/>
            <a:ext cx="2438400" cy="1754326"/>
          </a:xfrm>
          <a:prstGeom prst="rect">
            <a:avLst/>
          </a:prstGeom>
          <a:noFill/>
        </p:spPr>
        <p:txBody>
          <a:bodyPr wrap="square" rtlCol="0">
            <a:spAutoFit/>
          </a:bodyPr>
          <a:lstStyle/>
          <a:p>
            <a:r>
              <a:rPr lang="en-US" sz="3600" dirty="0">
                <a:solidFill>
                  <a:srgbClr val="7030A0"/>
                </a:solidFill>
              </a:rPr>
              <a:t>poly </a:t>
            </a:r>
            <a:br>
              <a:rPr lang="en-US" sz="3600" dirty="0">
                <a:solidFill>
                  <a:srgbClr val="7030A0"/>
                </a:solidFill>
              </a:rPr>
            </a:br>
            <a:r>
              <a:rPr lang="en-US" sz="3600" dirty="0">
                <a:solidFill>
                  <a:srgbClr val="7030A0"/>
                </a:solidFill>
              </a:rPr>
              <a:t>means many</a:t>
            </a:r>
          </a:p>
        </p:txBody>
      </p:sp>
      <p:cxnSp>
        <p:nvCxnSpPr>
          <p:cNvPr id="10" name="Straight Connector 9"/>
          <p:cNvCxnSpPr/>
          <p:nvPr/>
        </p:nvCxnSpPr>
        <p:spPr>
          <a:xfrm>
            <a:off x="3810000" y="1066800"/>
            <a:ext cx="838200" cy="158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3810000" y="1143000"/>
            <a:ext cx="838200" cy="158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3200400" y="1981200"/>
            <a:ext cx="1828800" cy="152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57600" y="2971800"/>
            <a:ext cx="1828800" cy="2308324"/>
          </a:xfrm>
          <a:prstGeom prst="rect">
            <a:avLst/>
          </a:prstGeom>
          <a:noFill/>
        </p:spPr>
        <p:txBody>
          <a:bodyPr wrap="square" rtlCol="0">
            <a:spAutoFit/>
          </a:bodyPr>
          <a:lstStyle/>
          <a:p>
            <a:r>
              <a:rPr lang="en-US" sz="3600" dirty="0" err="1">
                <a:solidFill>
                  <a:srgbClr val="FF0000"/>
                </a:solidFill>
              </a:rPr>
              <a:t>mer</a:t>
            </a:r>
            <a:endParaRPr lang="en-US" sz="3600" dirty="0">
              <a:solidFill>
                <a:srgbClr val="FF0000"/>
              </a:solidFill>
            </a:endParaRPr>
          </a:p>
          <a:p>
            <a:r>
              <a:rPr lang="en-US" sz="3600" dirty="0">
                <a:solidFill>
                  <a:srgbClr val="FF0000"/>
                </a:solidFill>
              </a:rPr>
              <a:t>means </a:t>
            </a:r>
          </a:p>
          <a:p>
            <a:r>
              <a:rPr lang="en-US" sz="3600" dirty="0">
                <a:solidFill>
                  <a:srgbClr val="FF0000"/>
                </a:solidFill>
              </a:rPr>
              <a:t>unit </a:t>
            </a:r>
            <a:br>
              <a:rPr lang="en-US" sz="3600" dirty="0">
                <a:solidFill>
                  <a:srgbClr val="FF0000"/>
                </a:solidFill>
              </a:rPr>
            </a:br>
            <a:r>
              <a:rPr lang="en-US" sz="3600" dirty="0">
                <a:solidFill>
                  <a:srgbClr val="FF0000"/>
                </a:solidFill>
              </a:rPr>
              <a:t>or body</a:t>
            </a:r>
          </a:p>
        </p:txBody>
      </p:sp>
      <p:cxnSp>
        <p:nvCxnSpPr>
          <p:cNvPr id="17" name="Straight Connector 16"/>
          <p:cNvCxnSpPr/>
          <p:nvPr/>
        </p:nvCxnSpPr>
        <p:spPr>
          <a:xfrm>
            <a:off x="4876800" y="1066800"/>
            <a:ext cx="1752600" cy="1588"/>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rot="16200000" flipH="1">
            <a:off x="5334000" y="1600200"/>
            <a:ext cx="1828800" cy="7620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553200" y="3200400"/>
            <a:ext cx="2209800" cy="1754326"/>
          </a:xfrm>
          <a:prstGeom prst="rect">
            <a:avLst/>
          </a:prstGeom>
          <a:noFill/>
        </p:spPr>
        <p:txBody>
          <a:bodyPr wrap="square" rtlCol="0">
            <a:spAutoFit/>
          </a:bodyPr>
          <a:lstStyle/>
          <a:p>
            <a:r>
              <a:rPr lang="en-US" sz="3600" dirty="0">
                <a:solidFill>
                  <a:srgbClr val="0000FF"/>
                </a:solidFill>
              </a:rPr>
              <a:t>-</a:t>
            </a:r>
            <a:r>
              <a:rPr lang="en-US" sz="3600" dirty="0" err="1">
                <a:solidFill>
                  <a:srgbClr val="0000FF"/>
                </a:solidFill>
              </a:rPr>
              <a:t>ization</a:t>
            </a:r>
            <a:r>
              <a:rPr lang="en-US" sz="3600" dirty="0">
                <a:solidFill>
                  <a:srgbClr val="0000FF"/>
                </a:solidFill>
              </a:rPr>
              <a:t> </a:t>
            </a:r>
          </a:p>
          <a:p>
            <a:r>
              <a:rPr lang="en-US" sz="3600" dirty="0">
                <a:solidFill>
                  <a:srgbClr val="0000FF"/>
                </a:solidFill>
              </a:rPr>
              <a:t>means the </a:t>
            </a:r>
          </a:p>
          <a:p>
            <a:r>
              <a:rPr lang="en-US" sz="3600" dirty="0">
                <a:solidFill>
                  <a:srgbClr val="0000FF"/>
                </a:solidFill>
              </a:rPr>
              <a:t>process of</a:t>
            </a:r>
          </a:p>
        </p:txBody>
      </p:sp>
      <p:sp>
        <p:nvSpPr>
          <p:cNvPr id="22" name="TextBox 21"/>
          <p:cNvSpPr txBox="1"/>
          <p:nvPr/>
        </p:nvSpPr>
        <p:spPr>
          <a:xfrm>
            <a:off x="0" y="5638800"/>
            <a:ext cx="9144000" cy="1200329"/>
          </a:xfrm>
          <a:prstGeom prst="rect">
            <a:avLst/>
          </a:prstGeom>
          <a:noFill/>
        </p:spPr>
        <p:txBody>
          <a:bodyPr wrap="square" rtlCol="0">
            <a:spAutoFit/>
          </a:bodyPr>
          <a:lstStyle/>
          <a:p>
            <a:r>
              <a:rPr lang="en-US" sz="2400" dirty="0">
                <a:solidFill>
                  <a:prstClr val="black"/>
                </a:solidFill>
                <a:latin typeface="Comic Sans MS" pitchFamily="66" charset="0"/>
              </a:rPr>
              <a:t>the organic chemical reaction of making plastics or polymers.</a:t>
            </a:r>
            <a:br>
              <a:rPr lang="en-US" sz="2400" dirty="0">
                <a:solidFill>
                  <a:prstClr val="black"/>
                </a:solidFill>
                <a:latin typeface="Comic Sans MS" pitchFamily="66" charset="0"/>
              </a:rPr>
            </a:br>
            <a:br>
              <a:rPr lang="en-US" sz="2400" dirty="0">
                <a:solidFill>
                  <a:prstClr val="black"/>
                </a:solidFill>
                <a:latin typeface="Comic Sans MS" pitchFamily="66" charset="0"/>
              </a:rPr>
            </a:br>
            <a:endParaRPr lang="en-US" sz="2400" b="1" dirty="0">
              <a:solidFill>
                <a:srgbClr val="0000FF"/>
              </a:solidFill>
              <a:latin typeface="Comic Sans MS" pitchFamily="66" charset="0"/>
            </a:endParaRPr>
          </a:p>
        </p:txBody>
      </p:sp>
      <p:sp>
        <p:nvSpPr>
          <p:cNvPr id="3" name="TextBox 2"/>
          <p:cNvSpPr txBox="1"/>
          <p:nvPr/>
        </p:nvSpPr>
        <p:spPr>
          <a:xfrm>
            <a:off x="228600" y="228600"/>
            <a:ext cx="1371600" cy="830997"/>
          </a:xfrm>
          <a:prstGeom prst="rect">
            <a:avLst/>
          </a:prstGeom>
          <a:noFill/>
        </p:spPr>
        <p:txBody>
          <a:bodyPr wrap="square" rtlCol="0">
            <a:spAutoFit/>
          </a:bodyPr>
          <a:lstStyle/>
          <a:p>
            <a:r>
              <a:rPr lang="en-US" sz="4800" b="1" dirty="0">
                <a:solidFill>
                  <a:schemeClr val="tx1">
                    <a:lumMod val="95000"/>
                    <a:lumOff val="5000"/>
                  </a:schemeClr>
                </a:solidFill>
              </a:rPr>
              <a:t>151. </a:t>
            </a:r>
          </a:p>
        </p:txBody>
      </p:sp>
    </p:spTree>
    <p:extLst>
      <p:ext uri="{BB962C8B-B14F-4D97-AF65-F5344CB8AC3E}">
        <p14:creationId xmlns:p14="http://schemas.microsoft.com/office/powerpoint/2010/main" val="2399014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upload.wikimedia.org/wikipedia/commons/8/8d/Ethene-2D-flat.png"/>
          <p:cNvPicPr>
            <a:picLocks noChangeAspect="1" noChangeArrowheads="1"/>
          </p:cNvPicPr>
          <p:nvPr/>
        </p:nvPicPr>
        <p:blipFill>
          <a:blip r:embed="rId2" cstate="print"/>
          <a:srcRect/>
          <a:stretch>
            <a:fillRect/>
          </a:stretch>
        </p:blipFill>
        <p:spPr bwMode="auto">
          <a:xfrm>
            <a:off x="904875" y="2590800"/>
            <a:ext cx="1254459" cy="1171575"/>
          </a:xfrm>
          <a:prstGeom prst="rect">
            <a:avLst/>
          </a:prstGeom>
          <a:noFill/>
        </p:spPr>
      </p:pic>
      <p:sp>
        <p:nvSpPr>
          <p:cNvPr id="5" name="TextBox 4"/>
          <p:cNvSpPr txBox="1"/>
          <p:nvPr/>
        </p:nvSpPr>
        <p:spPr>
          <a:xfrm>
            <a:off x="752475" y="2286000"/>
            <a:ext cx="1752600"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6" name="TextBox 5"/>
          <p:cNvSpPr txBox="1"/>
          <p:nvPr/>
        </p:nvSpPr>
        <p:spPr>
          <a:xfrm>
            <a:off x="752475" y="3810000"/>
            <a:ext cx="1752600" cy="369332"/>
          </a:xfrm>
          <a:prstGeom prst="rect">
            <a:avLst/>
          </a:prstGeom>
          <a:solidFill>
            <a:schemeClr val="bg1"/>
          </a:solidFill>
        </p:spPr>
        <p:txBody>
          <a:bodyPr wrap="square" rtlCol="0">
            <a:spAutoFit/>
          </a:bodyPr>
          <a:lstStyle/>
          <a:p>
            <a:endParaRPr lang="en-US" dirty="0">
              <a:solidFill>
                <a:prstClr val="black"/>
              </a:solidFill>
            </a:endParaRPr>
          </a:p>
        </p:txBody>
      </p:sp>
      <p:cxnSp>
        <p:nvCxnSpPr>
          <p:cNvPr id="12" name="Straight Arrow Connector 11"/>
          <p:cNvCxnSpPr>
            <a:cxnSpLocks/>
          </p:cNvCxnSpPr>
          <p:nvPr/>
        </p:nvCxnSpPr>
        <p:spPr>
          <a:xfrm flipH="1">
            <a:off x="2311734" y="1384995"/>
            <a:ext cx="1345866" cy="152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8575" y="0"/>
            <a:ext cx="9115425" cy="1384995"/>
          </a:xfrm>
          <a:prstGeom prst="rect">
            <a:avLst/>
          </a:prstGeom>
          <a:noFill/>
        </p:spPr>
        <p:txBody>
          <a:bodyPr wrap="square" rtlCol="0">
            <a:spAutoFit/>
          </a:bodyPr>
          <a:lstStyle/>
          <a:p>
            <a:pPr marL="742950" indent="-742950">
              <a:buAutoNum type="arabicPeriod" startAt="152"/>
            </a:pPr>
            <a:r>
              <a:rPr lang="en-US" sz="4400" dirty="0">
                <a:solidFill>
                  <a:srgbClr val="0000FF"/>
                </a:solidFill>
                <a:latin typeface="Times New Roman" panose="02020603050405020304" pitchFamily="18" charset="0"/>
                <a:cs typeface="Times New Roman" panose="02020603050405020304" pitchFamily="18" charset="0"/>
              </a:rPr>
              <a:t>  A “</a:t>
            </a:r>
            <a:r>
              <a:rPr lang="en-US" sz="4400" dirty="0" err="1">
                <a:solidFill>
                  <a:srgbClr val="0000FF"/>
                </a:solidFill>
                <a:latin typeface="Times New Roman" panose="02020603050405020304" pitchFamily="18" charset="0"/>
                <a:cs typeface="Times New Roman" panose="02020603050405020304" pitchFamily="18" charset="0"/>
              </a:rPr>
              <a:t>mer</a:t>
            </a:r>
            <a:r>
              <a:rPr lang="en-US" sz="4400" dirty="0">
                <a:solidFill>
                  <a:srgbClr val="0000FF"/>
                </a:solidFill>
                <a:latin typeface="Times New Roman" panose="02020603050405020304" pitchFamily="18" charset="0"/>
                <a:cs typeface="Times New Roman" panose="02020603050405020304" pitchFamily="18" charset="0"/>
              </a:rPr>
              <a:t>” is a molecule or “unit” </a:t>
            </a:r>
          </a:p>
          <a:p>
            <a:r>
              <a:rPr lang="en-US" sz="4000" dirty="0">
                <a:solidFill>
                  <a:prstClr val="black"/>
                </a:solidFill>
                <a:latin typeface="Times New Roman" panose="02020603050405020304" pitchFamily="18" charset="0"/>
                <a:cs typeface="Times New Roman" panose="02020603050405020304" pitchFamily="18" charset="0"/>
              </a:rPr>
              <a:t>                     A “</a:t>
            </a:r>
            <a:r>
              <a:rPr lang="en-US" sz="4000" dirty="0" err="1">
                <a:solidFill>
                  <a:prstClr val="black"/>
                </a:solidFill>
                <a:latin typeface="Times New Roman" panose="02020603050405020304" pitchFamily="18" charset="0"/>
                <a:cs typeface="Times New Roman" panose="02020603050405020304" pitchFamily="18" charset="0"/>
              </a:rPr>
              <a:t>mer</a:t>
            </a:r>
            <a:r>
              <a:rPr lang="en-US" sz="4000" dirty="0">
                <a:solidFill>
                  <a:prstClr val="black"/>
                </a:solidFill>
                <a:latin typeface="Times New Roman" panose="02020603050405020304" pitchFamily="18" charset="0"/>
                <a:cs typeface="Times New Roman" panose="02020603050405020304" pitchFamily="18" charset="0"/>
              </a:rPr>
              <a:t>”  </a:t>
            </a:r>
            <a:r>
              <a:rPr lang="en-US" sz="2800" dirty="0">
                <a:solidFill>
                  <a:srgbClr val="7030A0"/>
                </a:solidFill>
                <a:latin typeface="Times New Roman" panose="02020603050405020304" pitchFamily="18" charset="0"/>
                <a:cs typeface="Times New Roman" panose="02020603050405020304" pitchFamily="18" charset="0"/>
              </a:rPr>
              <a:t> </a:t>
            </a:r>
          </a:p>
        </p:txBody>
      </p:sp>
      <p:sp>
        <p:nvSpPr>
          <p:cNvPr id="14" name="TextBox 13"/>
          <p:cNvSpPr txBox="1"/>
          <p:nvPr/>
        </p:nvSpPr>
        <p:spPr>
          <a:xfrm>
            <a:off x="647700" y="4179332"/>
            <a:ext cx="1905000" cy="369332"/>
          </a:xfrm>
          <a:prstGeom prst="rect">
            <a:avLst/>
          </a:prstGeom>
          <a:noFill/>
        </p:spPr>
        <p:txBody>
          <a:bodyPr wrap="square" rtlCol="0">
            <a:spAutoFit/>
          </a:bodyPr>
          <a:lstStyle/>
          <a:p>
            <a:r>
              <a:rPr lang="en-US" dirty="0">
                <a:solidFill>
                  <a:prstClr val="black"/>
                </a:solidFill>
              </a:rPr>
              <a:t>ethene molecule</a:t>
            </a:r>
          </a:p>
        </p:txBody>
      </p:sp>
    </p:spTree>
    <p:extLst>
      <p:ext uri="{BB962C8B-B14F-4D97-AF65-F5344CB8AC3E}">
        <p14:creationId xmlns:p14="http://schemas.microsoft.com/office/powerpoint/2010/main" val="1147965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pslc.ws/macrog/images/pe02.gif"/>
          <p:cNvPicPr>
            <a:picLocks noChangeAspect="1" noChangeArrowheads="1"/>
          </p:cNvPicPr>
          <p:nvPr/>
        </p:nvPicPr>
        <p:blipFill>
          <a:blip r:embed="rId2"/>
          <a:srcRect/>
          <a:stretch>
            <a:fillRect/>
          </a:stretch>
        </p:blipFill>
        <p:spPr bwMode="auto">
          <a:xfrm>
            <a:off x="4333875" y="2667000"/>
            <a:ext cx="4657725" cy="1019176"/>
          </a:xfrm>
          <a:prstGeom prst="rect">
            <a:avLst/>
          </a:prstGeom>
          <a:noFill/>
        </p:spPr>
      </p:pic>
      <p:pic>
        <p:nvPicPr>
          <p:cNvPr id="26628" name="Picture 4" descr="http://upload.wikimedia.org/wikipedia/commons/8/8d/Ethene-2D-flat.png"/>
          <p:cNvPicPr>
            <a:picLocks noChangeAspect="1" noChangeArrowheads="1"/>
          </p:cNvPicPr>
          <p:nvPr/>
        </p:nvPicPr>
        <p:blipFill>
          <a:blip r:embed="rId3" cstate="print"/>
          <a:srcRect/>
          <a:stretch>
            <a:fillRect/>
          </a:stretch>
        </p:blipFill>
        <p:spPr bwMode="auto">
          <a:xfrm>
            <a:off x="904875" y="2590800"/>
            <a:ext cx="1254459" cy="1171575"/>
          </a:xfrm>
          <a:prstGeom prst="rect">
            <a:avLst/>
          </a:prstGeom>
          <a:noFill/>
        </p:spPr>
      </p:pic>
      <p:sp>
        <p:nvSpPr>
          <p:cNvPr id="4" name="Oval 3"/>
          <p:cNvSpPr/>
          <p:nvPr/>
        </p:nvSpPr>
        <p:spPr>
          <a:xfrm>
            <a:off x="676275" y="2362200"/>
            <a:ext cx="17526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52475" y="2286000"/>
            <a:ext cx="1752600"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6" name="TextBox 5"/>
          <p:cNvSpPr txBox="1"/>
          <p:nvPr/>
        </p:nvSpPr>
        <p:spPr>
          <a:xfrm>
            <a:off x="752475" y="3810000"/>
            <a:ext cx="1752600"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7" name="TextBox 6"/>
          <p:cNvSpPr txBox="1"/>
          <p:nvPr/>
        </p:nvSpPr>
        <p:spPr>
          <a:xfrm>
            <a:off x="219075" y="2819400"/>
            <a:ext cx="381000" cy="707886"/>
          </a:xfrm>
          <a:prstGeom prst="rect">
            <a:avLst/>
          </a:prstGeom>
          <a:noFill/>
        </p:spPr>
        <p:txBody>
          <a:bodyPr wrap="square" rtlCol="0">
            <a:spAutoFit/>
          </a:bodyPr>
          <a:lstStyle/>
          <a:p>
            <a:r>
              <a:rPr lang="en-US" sz="4000" dirty="0">
                <a:solidFill>
                  <a:prstClr val="black"/>
                </a:solidFill>
              </a:rPr>
              <a:t>n</a:t>
            </a:r>
          </a:p>
        </p:txBody>
      </p:sp>
      <p:cxnSp>
        <p:nvCxnSpPr>
          <p:cNvPr id="9" name="Straight Arrow Connector 8"/>
          <p:cNvCxnSpPr/>
          <p:nvPr/>
        </p:nvCxnSpPr>
        <p:spPr>
          <a:xfrm>
            <a:off x="2809875" y="3124200"/>
            <a:ext cx="1295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886075" y="2667000"/>
            <a:ext cx="1066800" cy="369332"/>
          </a:xfrm>
          <a:prstGeom prst="rect">
            <a:avLst/>
          </a:prstGeom>
          <a:noFill/>
        </p:spPr>
        <p:txBody>
          <a:bodyPr wrap="square" rtlCol="0">
            <a:spAutoFit/>
          </a:bodyPr>
          <a:lstStyle/>
          <a:p>
            <a:r>
              <a:rPr lang="en-US" dirty="0">
                <a:solidFill>
                  <a:prstClr val="black"/>
                </a:solidFill>
              </a:rPr>
              <a:t>catalyst</a:t>
            </a:r>
          </a:p>
        </p:txBody>
      </p:sp>
      <p:cxnSp>
        <p:nvCxnSpPr>
          <p:cNvPr id="12" name="Straight Arrow Connector 11"/>
          <p:cNvCxnSpPr>
            <a:cxnSpLocks/>
            <a:endCxn id="7" idx="0"/>
          </p:cNvCxnSpPr>
          <p:nvPr/>
        </p:nvCxnSpPr>
        <p:spPr>
          <a:xfrm flipH="1">
            <a:off x="409575" y="815866"/>
            <a:ext cx="1419225" cy="2003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8574" y="107980"/>
            <a:ext cx="9115425" cy="707886"/>
          </a:xfrm>
          <a:prstGeom prst="rect">
            <a:avLst/>
          </a:prstGeom>
          <a:noFill/>
        </p:spPr>
        <p:txBody>
          <a:bodyPr wrap="square" rtlCol="0">
            <a:spAutoFit/>
          </a:bodyPr>
          <a:lstStyle/>
          <a:p>
            <a:r>
              <a:rPr lang="en-US" sz="4000" dirty="0">
                <a:solidFill>
                  <a:prstClr val="black"/>
                </a:solidFill>
                <a:latin typeface="Times New Roman" panose="02020603050405020304" pitchFamily="18" charset="0"/>
                <a:cs typeface="Times New Roman" panose="02020603050405020304" pitchFamily="18" charset="0"/>
              </a:rPr>
              <a:t>153.  A lot of “</a:t>
            </a:r>
            <a:r>
              <a:rPr lang="en-US" sz="4000" dirty="0" err="1">
                <a:solidFill>
                  <a:prstClr val="black"/>
                </a:solidFill>
                <a:latin typeface="Times New Roman" panose="02020603050405020304" pitchFamily="18" charset="0"/>
                <a:cs typeface="Times New Roman" panose="02020603050405020304" pitchFamily="18" charset="0"/>
              </a:rPr>
              <a:t>mers</a:t>
            </a:r>
            <a:r>
              <a:rPr lang="en-US" sz="4000" dirty="0">
                <a:solidFill>
                  <a:prstClr val="black"/>
                </a:solidFill>
                <a:latin typeface="Times New Roman" panose="02020603050405020304" pitchFamily="18" charset="0"/>
                <a:cs typeface="Times New Roman" panose="02020603050405020304" pitchFamily="18" charset="0"/>
              </a:rPr>
              <a:t>”  </a:t>
            </a:r>
            <a:r>
              <a:rPr lang="en-US" sz="2800" dirty="0">
                <a:solidFill>
                  <a:srgbClr val="7030A0"/>
                </a:solidFill>
                <a:latin typeface="Times New Roman" panose="02020603050405020304" pitchFamily="18" charset="0"/>
                <a:cs typeface="Times New Roman" panose="02020603050405020304" pitchFamily="18" charset="0"/>
              </a:rPr>
              <a:t>(a lot of ethene molecules)</a:t>
            </a:r>
          </a:p>
        </p:txBody>
      </p:sp>
      <p:sp>
        <p:nvSpPr>
          <p:cNvPr id="14" name="TextBox 13"/>
          <p:cNvSpPr txBox="1"/>
          <p:nvPr/>
        </p:nvSpPr>
        <p:spPr>
          <a:xfrm>
            <a:off x="1552575" y="1223035"/>
            <a:ext cx="1905000" cy="369332"/>
          </a:xfrm>
          <a:prstGeom prst="rect">
            <a:avLst/>
          </a:prstGeom>
          <a:noFill/>
        </p:spPr>
        <p:txBody>
          <a:bodyPr wrap="square" rtlCol="0">
            <a:spAutoFit/>
          </a:bodyPr>
          <a:lstStyle/>
          <a:p>
            <a:r>
              <a:rPr lang="en-US" dirty="0" err="1">
                <a:solidFill>
                  <a:prstClr val="black"/>
                </a:solidFill>
              </a:rPr>
              <a:t>ethene</a:t>
            </a:r>
            <a:r>
              <a:rPr lang="en-US" dirty="0">
                <a:solidFill>
                  <a:prstClr val="black"/>
                </a:solidFill>
              </a:rPr>
              <a:t> molecules</a:t>
            </a:r>
          </a:p>
        </p:txBody>
      </p:sp>
      <p:cxnSp>
        <p:nvCxnSpPr>
          <p:cNvPr id="16" name="Straight Arrow Connector 15"/>
          <p:cNvCxnSpPr/>
          <p:nvPr/>
        </p:nvCxnSpPr>
        <p:spPr>
          <a:xfrm rot="5400000">
            <a:off x="1257300" y="1943100"/>
            <a:ext cx="1066800"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4800600" y="1505648"/>
            <a:ext cx="3962400" cy="954107"/>
          </a:xfrm>
          <a:prstGeom prst="rect">
            <a:avLst/>
          </a:prstGeom>
          <a:noFill/>
        </p:spPr>
        <p:txBody>
          <a:bodyPr wrap="square" rtlCol="0">
            <a:spAutoFit/>
          </a:bodyPr>
          <a:lstStyle/>
          <a:p>
            <a:pPr algn="ctr"/>
            <a:r>
              <a:rPr lang="en-US" sz="2800" dirty="0">
                <a:solidFill>
                  <a:prstClr val="black"/>
                </a:solidFill>
                <a:latin typeface="Times New Roman" panose="02020603050405020304" pitchFamily="18" charset="0"/>
                <a:cs typeface="Times New Roman" panose="02020603050405020304" pitchFamily="18" charset="0"/>
              </a:rPr>
              <a:t>can form long chains of a polymer called </a:t>
            </a:r>
            <a:r>
              <a:rPr lang="en-US" sz="2800" dirty="0" err="1">
                <a:solidFill>
                  <a:prstClr val="black"/>
                </a:solidFill>
                <a:latin typeface="Times New Roman" panose="02020603050405020304" pitchFamily="18" charset="0"/>
                <a:cs typeface="Times New Roman" panose="02020603050405020304" pitchFamily="18" charset="0"/>
              </a:rPr>
              <a:t>polyethene</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0074" y="4804491"/>
            <a:ext cx="4352925" cy="1631216"/>
          </a:xfrm>
          <a:prstGeom prst="rect">
            <a:avLst/>
          </a:prstGeom>
          <a:noFill/>
        </p:spPr>
        <p:txBody>
          <a:bodyPr wrap="square" rtlCol="0">
            <a:spAutoFit/>
          </a:bodyPr>
          <a:lstStyle/>
          <a:p>
            <a:r>
              <a:rPr lang="en-US" sz="2000" dirty="0">
                <a:solidFill>
                  <a:prstClr val="black"/>
                </a:solidFill>
                <a:latin typeface="Times New Roman" panose="02020603050405020304" pitchFamily="18" charset="0"/>
                <a:cs typeface="Times New Roman" panose="02020603050405020304" pitchFamily="18" charset="0"/>
              </a:rPr>
              <a:t>Catalysts break open those double bonds, allowing the “</a:t>
            </a:r>
            <a:r>
              <a:rPr lang="en-US" sz="2000" dirty="0" err="1">
                <a:solidFill>
                  <a:prstClr val="black"/>
                </a:solidFill>
                <a:latin typeface="Times New Roman" panose="02020603050405020304" pitchFamily="18" charset="0"/>
                <a:cs typeface="Times New Roman" panose="02020603050405020304" pitchFamily="18" charset="0"/>
              </a:rPr>
              <a:t>mers</a:t>
            </a:r>
            <a:r>
              <a:rPr lang="en-US" sz="2000" dirty="0">
                <a:solidFill>
                  <a:prstClr val="black"/>
                </a:solidFill>
                <a:latin typeface="Times New Roman" panose="02020603050405020304" pitchFamily="18" charset="0"/>
                <a:cs typeface="Times New Roman" panose="02020603050405020304" pitchFamily="18" charset="0"/>
              </a:rPr>
              <a:t>” to unite into chains that go on and on, and are indefinite in length.  There is not a “real” formula for the polymer formed.  </a:t>
            </a:r>
          </a:p>
        </p:txBody>
      </p:sp>
      <p:cxnSp>
        <p:nvCxnSpPr>
          <p:cNvPr id="21" name="Straight Arrow Connector 20"/>
          <p:cNvCxnSpPr>
            <a:stCxn id="19" idx="0"/>
          </p:cNvCxnSpPr>
          <p:nvPr/>
        </p:nvCxnSpPr>
        <p:spPr>
          <a:xfrm flipV="1">
            <a:off x="2776537" y="3527286"/>
            <a:ext cx="423863" cy="1277205"/>
          </a:xfrm>
          <a:prstGeom prst="straightConnector1">
            <a:avLst/>
          </a:prstGeom>
          <a:ln w="12700">
            <a:tailEnd type="arrow"/>
          </a:ln>
        </p:spPr>
        <p:style>
          <a:lnRef idx="3">
            <a:schemeClr val="accent5"/>
          </a:lnRef>
          <a:fillRef idx="0">
            <a:schemeClr val="accent5"/>
          </a:fillRef>
          <a:effectRef idx="2">
            <a:schemeClr val="accent5"/>
          </a:effectRef>
          <a:fontRef idx="minor">
            <a:schemeClr val="tx1"/>
          </a:fontRef>
        </p:style>
      </p:cxnSp>
      <p:sp>
        <p:nvSpPr>
          <p:cNvPr id="22" name="TextBox 21"/>
          <p:cNvSpPr txBox="1"/>
          <p:nvPr/>
        </p:nvSpPr>
        <p:spPr>
          <a:xfrm>
            <a:off x="6019800" y="5105400"/>
            <a:ext cx="2743200" cy="923330"/>
          </a:xfrm>
          <a:prstGeom prst="rect">
            <a:avLst/>
          </a:prstGeom>
          <a:noFill/>
        </p:spPr>
        <p:txBody>
          <a:bodyPr wrap="square" rtlCol="0">
            <a:spAutoFit/>
          </a:bodyPr>
          <a:lstStyle/>
          <a:p>
            <a:r>
              <a:rPr lang="en-US" dirty="0">
                <a:solidFill>
                  <a:prstClr val="black"/>
                </a:solidFill>
              </a:rPr>
              <a:t>the polyethene formula is </a:t>
            </a:r>
            <a:br>
              <a:rPr lang="en-US" dirty="0">
                <a:solidFill>
                  <a:prstClr val="black"/>
                </a:solidFill>
              </a:rPr>
            </a:br>
            <a:r>
              <a:rPr lang="en-US" sz="3600" dirty="0">
                <a:solidFill>
                  <a:prstClr val="black"/>
                </a:solidFill>
              </a:rPr>
              <a:t>(</a:t>
            </a:r>
            <a:r>
              <a:rPr lang="en-US" sz="3600" dirty="0">
                <a:solidFill>
                  <a:prstClr val="black"/>
                </a:solidFill>
                <a:latin typeface="Times New Roman" panose="02020603050405020304" pitchFamily="18" charset="0"/>
                <a:cs typeface="Times New Roman" panose="02020603050405020304" pitchFamily="18" charset="0"/>
              </a:rPr>
              <a:t>–</a:t>
            </a:r>
            <a:r>
              <a:rPr lang="en-US" sz="3600" dirty="0">
                <a:solidFill>
                  <a:prstClr val="black"/>
                </a:solidFill>
              </a:rPr>
              <a:t>CH</a:t>
            </a:r>
            <a:r>
              <a:rPr lang="en-US" sz="3600" baseline="-25000" dirty="0">
                <a:solidFill>
                  <a:prstClr val="black"/>
                </a:solidFill>
              </a:rPr>
              <a:t>2</a:t>
            </a:r>
            <a:r>
              <a:rPr lang="en-US" sz="3600" dirty="0">
                <a:solidFill>
                  <a:prstClr val="black"/>
                </a:solidFill>
              </a:rPr>
              <a:t>CH</a:t>
            </a:r>
            <a:r>
              <a:rPr lang="en-US" sz="3600" baseline="-25000" dirty="0">
                <a:solidFill>
                  <a:prstClr val="black"/>
                </a:solidFill>
              </a:rPr>
              <a:t>2</a:t>
            </a:r>
            <a:r>
              <a:rPr lang="en-US" sz="3600" dirty="0">
                <a:solidFill>
                  <a:prstClr val="black"/>
                </a:solidFill>
                <a:latin typeface="Times New Roman" panose="02020603050405020304" pitchFamily="18" charset="0"/>
                <a:cs typeface="Times New Roman" panose="02020603050405020304" pitchFamily="18" charset="0"/>
              </a:rPr>
              <a:t>–</a:t>
            </a:r>
            <a:r>
              <a:rPr lang="en-US" sz="3600" dirty="0">
                <a:solidFill>
                  <a:prstClr val="black"/>
                </a:solidFill>
              </a:rPr>
              <a:t>)</a:t>
            </a:r>
            <a:r>
              <a:rPr lang="en-US" sz="3600" baseline="-25000" dirty="0">
                <a:solidFill>
                  <a:prstClr val="black"/>
                </a:solidFill>
              </a:rPr>
              <a:t>n</a:t>
            </a:r>
          </a:p>
        </p:txBody>
      </p:sp>
      <p:cxnSp>
        <p:nvCxnSpPr>
          <p:cNvPr id="24" name="Straight Arrow Connector 23"/>
          <p:cNvCxnSpPr/>
          <p:nvPr/>
        </p:nvCxnSpPr>
        <p:spPr>
          <a:xfrm rot="16200000" flipV="1">
            <a:off x="6667500" y="4305300"/>
            <a:ext cx="1143000" cy="152400"/>
          </a:xfrm>
          <a:prstGeom prst="straightConnector1">
            <a:avLst/>
          </a:prstGeom>
          <a:ln w="12700">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90622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38773"/>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154.  Other plastics that you probably know of already are</a:t>
            </a:r>
          </a:p>
          <a:p>
            <a:endParaRPr lang="en-US" sz="2000" dirty="0">
              <a:solidFill>
                <a:prstClr val="black"/>
              </a:solidFill>
              <a:latin typeface="Times New Roman" panose="02020603050405020304" pitchFamily="18" charset="0"/>
              <a:cs typeface="Times New Roman" panose="02020603050405020304" pitchFamily="18" charset="0"/>
            </a:endParaRPr>
          </a:p>
          <a:p>
            <a:endParaRPr lang="en-US" sz="2000" dirty="0">
              <a:solidFill>
                <a:prstClr val="black"/>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EA09C0D-6558-C7E4-1149-AB7E11D916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2362200"/>
            <a:ext cx="3352800" cy="4309191"/>
          </a:xfrm>
          <a:prstGeom prst="rect">
            <a:avLst/>
          </a:prstGeom>
        </p:spPr>
      </p:pic>
      <p:sp>
        <p:nvSpPr>
          <p:cNvPr id="5" name="TextBox 4">
            <a:extLst>
              <a:ext uri="{FF2B5EF4-FFF2-40B4-BE49-F238E27FC236}">
                <a16:creationId xmlns:a16="http://schemas.microsoft.com/office/drawing/2014/main" id="{B07A7E2F-E2C7-FD83-A387-3DB5FC109552}"/>
              </a:ext>
            </a:extLst>
          </p:cNvPr>
          <p:cNvSpPr txBox="1"/>
          <p:nvPr/>
        </p:nvSpPr>
        <p:spPr>
          <a:xfrm>
            <a:off x="0" y="794482"/>
            <a:ext cx="9144000" cy="2739211"/>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PVC, or polyvinyl chloride is the OLD-FASHIONED name for the plastic white pipes which are used for plumbing in your home.  </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1800" dirty="0">
                <a:solidFill>
                  <a:prstClr val="black"/>
                </a:solidFill>
                <a:latin typeface="Times New Roman" panose="02020603050405020304" pitchFamily="18" charset="0"/>
                <a:cs typeface="Times New Roman" panose="02020603050405020304" pitchFamily="18" charset="0"/>
              </a:rPr>
              <a:t>It starts out with CHLOROETHENE as the “</a:t>
            </a:r>
            <a:r>
              <a:rPr lang="en-US" sz="1800" dirty="0" err="1">
                <a:solidFill>
                  <a:prstClr val="black"/>
                </a:solidFill>
                <a:latin typeface="Times New Roman" panose="02020603050405020304" pitchFamily="18" charset="0"/>
                <a:cs typeface="Times New Roman" panose="02020603050405020304" pitchFamily="18" charset="0"/>
              </a:rPr>
              <a:t>mer</a:t>
            </a:r>
            <a:r>
              <a:rPr lang="en-US" sz="1800" dirty="0">
                <a:solidFill>
                  <a:prstClr val="black"/>
                </a:solidFill>
                <a:latin typeface="Times New Roman" panose="02020603050405020304" pitchFamily="18" charset="0"/>
                <a:cs typeface="Times New Roman" panose="02020603050405020304" pitchFamily="18" charset="0"/>
              </a:rPr>
              <a:t>”.  </a:t>
            </a:r>
            <a:br>
              <a:rPr lang="en-US" sz="1800" dirty="0">
                <a:solidFill>
                  <a:prstClr val="black"/>
                </a:solidFill>
                <a:latin typeface="Times New Roman" panose="02020603050405020304" pitchFamily="18" charset="0"/>
                <a:cs typeface="Times New Roman" panose="02020603050405020304" pitchFamily="18" charset="0"/>
              </a:rPr>
            </a:br>
            <a:br>
              <a:rPr lang="en-US" sz="1800" dirty="0">
                <a:solidFill>
                  <a:prstClr val="black"/>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It forms POLYCHLORETHENE</a:t>
            </a:r>
            <a:br>
              <a:rPr lang="en-US" sz="2800" dirty="0">
                <a:solidFill>
                  <a:srgbClr val="FF0000"/>
                </a:solidFill>
                <a:latin typeface="Times New Roman" panose="02020603050405020304" pitchFamily="18" charset="0"/>
                <a:cs typeface="Times New Roman" panose="02020603050405020304" pitchFamily="18" charset="0"/>
              </a:rPr>
            </a:br>
            <a:r>
              <a:rPr lang="en-US" sz="1800" dirty="0">
                <a:solidFill>
                  <a:prstClr val="black"/>
                </a:solidFill>
                <a:latin typeface="Times New Roman" panose="02020603050405020304" pitchFamily="18" charset="0"/>
                <a:cs typeface="Times New Roman" panose="02020603050405020304" pitchFamily="18" charset="0"/>
              </a:rPr>
              <a:t>PVC is the old name for it.  </a:t>
            </a:r>
          </a:p>
          <a:p>
            <a:endParaRPr lang="en-US" dirty="0"/>
          </a:p>
        </p:txBody>
      </p:sp>
      <p:pic>
        <p:nvPicPr>
          <p:cNvPr id="1026" name="Picture 2" descr="Vinyl chloride - Wikipedia">
            <a:extLst>
              <a:ext uri="{FF2B5EF4-FFF2-40B4-BE49-F238E27FC236}">
                <a16:creationId xmlns:a16="http://schemas.microsoft.com/office/drawing/2014/main" id="{BEBAF7F6-34E1-9FB3-773A-EE6F90CA11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562750"/>
            <a:ext cx="1600200" cy="14201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5CB89A5-E385-1DE1-84AE-52E78662E12D}"/>
              </a:ext>
            </a:extLst>
          </p:cNvPr>
          <p:cNvSpPr txBox="1"/>
          <p:nvPr/>
        </p:nvSpPr>
        <p:spPr>
          <a:xfrm>
            <a:off x="4665" y="3397898"/>
            <a:ext cx="8877300" cy="1569660"/>
          </a:xfrm>
          <a:prstGeom prst="rect">
            <a:avLst/>
          </a:prstGeom>
          <a:noFill/>
        </p:spPr>
        <p:txBody>
          <a:bodyPr wrap="square" rtlCol="0">
            <a:spAutoFit/>
          </a:bodyPr>
          <a:lstStyle/>
          <a:p>
            <a:r>
              <a:rPr lang="en-US" sz="9600" dirty="0">
                <a:solidFill>
                  <a:srgbClr val="FF0000"/>
                </a:solidFill>
              </a:rPr>
              <a:t>(      )</a:t>
            </a:r>
            <a:r>
              <a:rPr lang="en-US" sz="9600" baseline="-25000" dirty="0">
                <a:solidFill>
                  <a:srgbClr val="FF0000"/>
                </a:solidFill>
              </a:rPr>
              <a:t>n </a:t>
            </a:r>
            <a:r>
              <a:rPr lang="en-US" sz="9600" dirty="0">
                <a:latin typeface="Times New Roman" panose="02020603050405020304" pitchFamily="18" charset="0"/>
                <a:cs typeface="Times New Roman" panose="02020603050405020304" pitchFamily="18" charset="0"/>
              </a:rPr>
              <a:t>→</a:t>
            </a:r>
            <a:endParaRPr lang="en-US" sz="9600" baseline="-25000" dirty="0"/>
          </a:p>
        </p:txBody>
      </p:sp>
    </p:spTree>
    <p:extLst>
      <p:ext uri="{BB962C8B-B14F-4D97-AF65-F5344CB8AC3E}">
        <p14:creationId xmlns:p14="http://schemas.microsoft.com/office/powerpoint/2010/main" val="390360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528" r="20381" b="26926"/>
          <a:stretch/>
        </p:blipFill>
        <p:spPr>
          <a:xfrm>
            <a:off x="2209800" y="1447800"/>
            <a:ext cx="6280902" cy="2630569"/>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8" r="20381" b="26926"/>
          <a:stretch/>
        </p:blipFill>
        <p:spPr>
          <a:xfrm>
            <a:off x="-16099" y="1447799"/>
            <a:ext cx="6280902" cy="2630569"/>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6738" t="19796" r="87684" b="26926"/>
          <a:stretch/>
        </p:blipFill>
        <p:spPr>
          <a:xfrm>
            <a:off x="8382000" y="2120662"/>
            <a:ext cx="466554" cy="1917938"/>
          </a:xfrm>
          <a:prstGeom prst="rect">
            <a:avLst/>
          </a:prstGeom>
        </p:spPr>
      </p:pic>
      <p:sp>
        <p:nvSpPr>
          <p:cNvPr id="2" name="TextBox 1">
            <a:extLst>
              <a:ext uri="{FF2B5EF4-FFF2-40B4-BE49-F238E27FC236}">
                <a16:creationId xmlns:a16="http://schemas.microsoft.com/office/drawing/2014/main" id="{36AF15BA-4177-AC8A-CE75-1A6FA9FD0966}"/>
              </a:ext>
            </a:extLst>
          </p:cNvPr>
          <p:cNvSpPr txBox="1"/>
          <p:nvPr/>
        </p:nvSpPr>
        <p:spPr>
          <a:xfrm>
            <a:off x="0" y="3142"/>
            <a:ext cx="9144000" cy="984885"/>
          </a:xfrm>
          <a:prstGeom prst="rect">
            <a:avLst/>
          </a:prstGeom>
          <a:noFill/>
        </p:spPr>
        <p:txBody>
          <a:bodyPr wrap="square" rtlCol="0">
            <a:spAutoFit/>
          </a:bodyPr>
          <a:lstStyle/>
          <a:p>
            <a:r>
              <a:rPr lang="en-US" sz="4000" kern="1400" dirty="0">
                <a:solidFill>
                  <a:srgbClr val="000000"/>
                </a:solidFill>
                <a:latin typeface="Times New Roman" panose="02020603050405020304" pitchFamily="18" charset="0"/>
                <a:cs typeface="Times New Roman" panose="02020603050405020304" pitchFamily="18" charset="0"/>
              </a:rPr>
              <a:t>110E.  draw </a:t>
            </a:r>
            <a:r>
              <a:rPr lang="en-US" sz="4000" kern="1400" dirty="0" err="1">
                <a:solidFill>
                  <a:srgbClr val="000000"/>
                </a:solidFill>
                <a:latin typeface="Times New Roman" panose="02020603050405020304" pitchFamily="18" charset="0"/>
                <a:cs typeface="Times New Roman" panose="02020603050405020304" pitchFamily="18" charset="0"/>
              </a:rPr>
              <a:t>nonanoic</a:t>
            </a:r>
            <a:r>
              <a:rPr lang="en-US" sz="4000" kern="1400" dirty="0">
                <a:solidFill>
                  <a:srgbClr val="000000"/>
                </a:solidFill>
                <a:latin typeface="Times New Roman" panose="02020603050405020304" pitchFamily="18" charset="0"/>
                <a:cs typeface="Times New Roman" panose="02020603050405020304" pitchFamily="18" charset="0"/>
              </a:rPr>
              <a:t> acid</a:t>
            </a:r>
          </a:p>
          <a:p>
            <a:endParaRPr lang="en-US" dirty="0"/>
          </a:p>
        </p:txBody>
      </p:sp>
    </p:spTree>
    <p:extLst>
      <p:ext uri="{BB962C8B-B14F-4D97-AF65-F5344CB8AC3E}">
        <p14:creationId xmlns:p14="http://schemas.microsoft.com/office/powerpoint/2010/main" val="1463863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54545"/>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154.  Other plastics that you probably know of already are</a:t>
            </a:r>
          </a:p>
          <a:p>
            <a:endParaRPr lang="en-US" sz="20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0066FF"/>
                </a:solidFill>
                <a:latin typeface="Times New Roman" panose="02020603050405020304" pitchFamily="18" charset="0"/>
                <a:cs typeface="Times New Roman" panose="02020603050405020304" pitchFamily="18" charset="0"/>
              </a:rPr>
              <a:t>Polyethylene is what thin, soft clear plastic food bags are made of ethene molecules (sandwich wrap plastic).</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4" name="Picture 3" descr="A plate of fruit&#10;&#10;Description automatically generated with medium confidence">
            <a:extLst>
              <a:ext uri="{FF2B5EF4-FFF2-40B4-BE49-F238E27FC236}">
                <a16:creationId xmlns:a16="http://schemas.microsoft.com/office/drawing/2014/main" id="{1A769407-C6CA-C45F-88D4-AA045C81C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54545"/>
            <a:ext cx="5638270" cy="3871051"/>
          </a:xfrm>
          <a:prstGeom prst="rect">
            <a:avLst/>
          </a:prstGeom>
        </p:spPr>
      </p:pic>
    </p:spTree>
    <p:extLst>
      <p:ext uri="{BB962C8B-B14F-4D97-AF65-F5344CB8AC3E}">
        <p14:creationId xmlns:p14="http://schemas.microsoft.com/office/powerpoint/2010/main" val="3768717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154.  Other plastics that you probably know of already are</a:t>
            </a:r>
            <a:endParaRPr lang="en-US" sz="2800" dirty="0">
              <a:solidFill>
                <a:srgbClr val="0066FF"/>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Polystyrene (Styrofoam) is another plastic you have used.  This one is white + opaque.  </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A picture containing tableware, cup, paper cup&#10;&#10;Description automatically generated">
            <a:extLst>
              <a:ext uri="{FF2B5EF4-FFF2-40B4-BE49-F238E27FC236}">
                <a16:creationId xmlns:a16="http://schemas.microsoft.com/office/drawing/2014/main" id="{6732300C-BC88-E0BC-3C39-66BF47EF6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33600"/>
            <a:ext cx="4500562" cy="4500562"/>
          </a:xfrm>
          <a:prstGeom prst="rect">
            <a:avLst/>
          </a:prstGeom>
        </p:spPr>
      </p:pic>
      <p:pic>
        <p:nvPicPr>
          <p:cNvPr id="1026" name="Picture 2" descr="Illustrated Glossary of Organic Chemistry - Styrene">
            <a:extLst>
              <a:ext uri="{FF2B5EF4-FFF2-40B4-BE49-F238E27FC236}">
                <a16:creationId xmlns:a16="http://schemas.microsoft.com/office/drawing/2014/main" id="{99711921-1839-DD2C-099D-4227D9707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1898"/>
            <a:ext cx="3429000" cy="27119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974EEA-283F-B824-9BB1-57F51478EF79}"/>
              </a:ext>
            </a:extLst>
          </p:cNvPr>
          <p:cNvSpPr txBox="1"/>
          <p:nvPr/>
        </p:nvSpPr>
        <p:spPr>
          <a:xfrm>
            <a:off x="5257800" y="4495800"/>
            <a:ext cx="3886200" cy="1938992"/>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This molecule (</a:t>
            </a:r>
            <a:r>
              <a:rPr lang="en-US" sz="2000" dirty="0" err="1">
                <a:solidFill>
                  <a:srgbClr val="FF0000"/>
                </a:solidFill>
                <a:latin typeface="Times New Roman" panose="02020603050405020304" pitchFamily="18" charset="0"/>
                <a:cs typeface="Times New Roman" panose="02020603050405020304" pitchFamily="18" charset="0"/>
              </a:rPr>
              <a:t>mer</a:t>
            </a:r>
            <a:r>
              <a:rPr lang="en-US" sz="2000" dirty="0">
                <a:solidFill>
                  <a:srgbClr val="FF0000"/>
                </a:solidFill>
                <a:latin typeface="Times New Roman" panose="02020603050405020304" pitchFamily="18" charset="0"/>
                <a:cs typeface="Times New Roman" panose="02020603050405020304" pitchFamily="18" charset="0"/>
              </a:rPr>
              <a:t>) is styrene</a:t>
            </a:r>
          </a:p>
          <a:p>
            <a:pPr algn="ctr"/>
            <a:endParaRPr lang="en-US" sz="2000" dirty="0">
              <a:solidFill>
                <a:srgbClr val="FF0000"/>
              </a:solidFill>
              <a:latin typeface="Times New Roman" panose="02020603050405020304" pitchFamily="18" charset="0"/>
              <a:cs typeface="Times New Roman" panose="02020603050405020304" pitchFamily="18" charset="0"/>
            </a:endParaRPr>
          </a:p>
          <a:p>
            <a:pPr algn="ctr"/>
            <a:r>
              <a:rPr lang="en-US" sz="2000" dirty="0">
                <a:solidFill>
                  <a:srgbClr val="FF0000"/>
                </a:solidFill>
                <a:latin typeface="Times New Roman" panose="02020603050405020304" pitchFamily="18" charset="0"/>
                <a:cs typeface="Times New Roman" panose="02020603050405020304" pitchFamily="18" charset="0"/>
              </a:rPr>
              <a:t>The “H” atoms come off and more styrene molecules link together,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like a chain link fence,</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to make Styrofoam.  </a:t>
            </a:r>
          </a:p>
        </p:txBody>
      </p:sp>
    </p:spTree>
    <p:extLst>
      <p:ext uri="{BB962C8B-B14F-4D97-AF65-F5344CB8AC3E}">
        <p14:creationId xmlns:p14="http://schemas.microsoft.com/office/powerpoint/2010/main" val="707165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69277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154.  Other plastics that you probably know of already are</a:t>
            </a:r>
          </a:p>
          <a:p>
            <a:endParaRPr lang="en-US" sz="20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Teflon (used in frying pans) is Polytetrafluoroethylene.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The “</a:t>
            </a:r>
            <a:r>
              <a:rPr lang="en-US" sz="2800" dirty="0" err="1">
                <a:solidFill>
                  <a:prstClr val="black"/>
                </a:solidFill>
                <a:latin typeface="Times New Roman" panose="02020603050405020304" pitchFamily="18" charset="0"/>
                <a:cs typeface="Times New Roman" panose="02020603050405020304" pitchFamily="18" charset="0"/>
              </a:rPr>
              <a:t>mer</a:t>
            </a:r>
            <a:r>
              <a:rPr lang="en-US" sz="2800" dirty="0">
                <a:solidFill>
                  <a:prstClr val="black"/>
                </a:solidFill>
                <a:latin typeface="Times New Roman" panose="02020603050405020304" pitchFamily="18" charset="0"/>
                <a:cs typeface="Times New Roman" panose="02020603050405020304" pitchFamily="18" charset="0"/>
              </a:rPr>
              <a:t>” is CF</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=CF</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which you’d call </a:t>
            </a:r>
            <a:r>
              <a:rPr lang="en-US" sz="2800" dirty="0" err="1">
                <a:solidFill>
                  <a:prstClr val="black"/>
                </a:solidFill>
                <a:latin typeface="Times New Roman" panose="02020603050405020304" pitchFamily="18" charset="0"/>
                <a:cs typeface="Times New Roman" panose="02020603050405020304" pitchFamily="18" charset="0"/>
              </a:rPr>
              <a:t>tetrafluroethene</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A blue bowl with a handle&#10;&#10;Description automatically generated with low confidence">
            <a:extLst>
              <a:ext uri="{FF2B5EF4-FFF2-40B4-BE49-F238E27FC236}">
                <a16:creationId xmlns:a16="http://schemas.microsoft.com/office/drawing/2014/main" id="{C8AD5647-12B0-A9C3-88CE-D7054F879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6897826" cy="3959352"/>
          </a:xfrm>
          <a:prstGeom prst="rect">
            <a:avLst/>
          </a:prstGeom>
        </p:spPr>
      </p:pic>
      <p:sp>
        <p:nvSpPr>
          <p:cNvPr id="3" name="TextBox 2">
            <a:extLst>
              <a:ext uri="{FF2B5EF4-FFF2-40B4-BE49-F238E27FC236}">
                <a16:creationId xmlns:a16="http://schemas.microsoft.com/office/drawing/2014/main" id="{83FE551A-7753-F59E-4862-4EDB315BD7A8}"/>
              </a:ext>
            </a:extLst>
          </p:cNvPr>
          <p:cNvSpPr txBox="1"/>
          <p:nvPr/>
        </p:nvSpPr>
        <p:spPr>
          <a:xfrm>
            <a:off x="6335380" y="5814971"/>
            <a:ext cx="2819400" cy="523220"/>
          </a:xfrm>
          <a:prstGeom prst="rect">
            <a:avLst/>
          </a:prstGeom>
          <a:noFill/>
        </p:spPr>
        <p:txBody>
          <a:bodyPr wrap="square" rtlCol="0">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This is the “</a:t>
            </a:r>
            <a:r>
              <a:rPr lang="en-US" sz="2800" dirty="0" err="1">
                <a:solidFill>
                  <a:srgbClr val="FF0000"/>
                </a:solidFill>
                <a:latin typeface="Times New Roman" panose="02020603050405020304" pitchFamily="18" charset="0"/>
                <a:cs typeface="Times New Roman" panose="02020603050405020304" pitchFamily="18" charset="0"/>
              </a:rPr>
              <a:t>mer</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6" name="Picture 5" descr="A black background with white text&#10;&#10;Description automatically generated">
            <a:extLst>
              <a:ext uri="{FF2B5EF4-FFF2-40B4-BE49-F238E27FC236}">
                <a16:creationId xmlns:a16="http://schemas.microsoft.com/office/drawing/2014/main" id="{A13613FE-3268-2560-6381-EBE9D66C4D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647" y="3884676"/>
            <a:ext cx="2020866" cy="1928390"/>
          </a:xfrm>
          <a:prstGeom prst="rect">
            <a:avLst/>
          </a:prstGeom>
        </p:spPr>
      </p:pic>
    </p:spTree>
    <p:extLst>
      <p:ext uri="{BB962C8B-B14F-4D97-AF65-F5344CB8AC3E}">
        <p14:creationId xmlns:p14="http://schemas.microsoft.com/office/powerpoint/2010/main" val="115338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17169" cy="6063198"/>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ESTERIFICATION</a:t>
            </a:r>
            <a:r>
              <a:rPr lang="en-US" sz="6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molecules “face” each other, functional groups close, and we take out HOH (water).  The rest of the molecules then bond together making an ester with that famous </a:t>
            </a:r>
            <a:r>
              <a:rPr lang="en-US" sz="2800" dirty="0">
                <a:solidFill>
                  <a:srgbClr val="FF0000"/>
                </a:solidFill>
                <a:latin typeface="Times New Roman" panose="02020603050405020304" pitchFamily="18" charset="0"/>
                <a:cs typeface="Times New Roman" panose="02020603050405020304" pitchFamily="18" charset="0"/>
              </a:rPr>
              <a:t>COO</a:t>
            </a:r>
            <a:r>
              <a:rPr lang="en-US" sz="2800" dirty="0">
                <a:latin typeface="Times New Roman" panose="02020603050405020304" pitchFamily="18" charset="0"/>
                <a:cs typeface="Times New Roman" panose="02020603050405020304" pitchFamily="18" charset="0"/>
              </a:rPr>
              <a:t> group in the middle making an “L” shape.  </a:t>
            </a:r>
          </a:p>
          <a:p>
            <a:endParaRPr lang="en-US" sz="2800" b="1" i="1" dirty="0">
              <a:solidFill>
                <a:srgbClr val="0066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155.  </a:t>
            </a:r>
            <a:r>
              <a:rPr lang="en-US" sz="4000" u="sng" dirty="0">
                <a:latin typeface="Times New Roman" panose="02020603050405020304" pitchFamily="18" charset="0"/>
                <a:cs typeface="Times New Roman" panose="02020603050405020304" pitchFamily="18" charset="0"/>
              </a:rPr>
              <a:t>organic acid + alcohol →  ester + HOH</a:t>
            </a:r>
            <a:br>
              <a:rPr lang="en-US" sz="4000" b="1" i="1" dirty="0">
                <a:solidFill>
                  <a:srgbClr val="0066FF"/>
                </a:solidFill>
                <a:latin typeface="+mj-lt"/>
              </a:rPr>
            </a:br>
            <a:endParaRPr lang="en-US" sz="3200" b="1" i="1" dirty="0">
              <a:solidFill>
                <a:srgbClr val="0066FF"/>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156.  Combine propanoic acid + ethanol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(use structural diagrams, not formulas – draw)</a:t>
            </a:r>
            <a:br>
              <a:rPr lang="en-US" sz="32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43820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30" y="2986"/>
            <a:ext cx="9134669" cy="584775"/>
          </a:xfrm>
          <a:prstGeom prst="rect">
            <a:avLst/>
          </a:prstGeom>
          <a:solidFill>
            <a:srgbClr val="FFFF99"/>
          </a:solidFill>
        </p:spPr>
        <p:txBody>
          <a:bodyPr wrap="square" rtlCol="0">
            <a:spAutoFit/>
          </a:bodyPr>
          <a:lstStyle/>
          <a:p>
            <a:r>
              <a:rPr lang="en-US" sz="3200" dirty="0">
                <a:solidFill>
                  <a:prstClr val="black"/>
                </a:solidFill>
              </a:rPr>
              <a:t>156.  we will combine </a:t>
            </a:r>
            <a:r>
              <a:rPr lang="en-US" sz="3200" dirty="0" err="1">
                <a:solidFill>
                  <a:prstClr val="black"/>
                </a:solidFill>
              </a:rPr>
              <a:t>propanoic</a:t>
            </a:r>
            <a:r>
              <a:rPr lang="en-US" sz="3200" dirty="0">
                <a:solidFill>
                  <a:prstClr val="black"/>
                </a:solidFill>
              </a:rPr>
              <a:t> acid + ethanol </a:t>
            </a:r>
            <a:endParaRPr lang="en-US" sz="2400" dirty="0">
              <a:solidFill>
                <a:srgbClr val="FF0000"/>
              </a:solidFill>
            </a:endParaRPr>
          </a:p>
        </p:txBody>
      </p:sp>
      <p:pic>
        <p:nvPicPr>
          <p:cNvPr id="27650" name="Picture 2" descr="http://upload.wikimedia.org/wikipedia/commons/3/32/Propionic_acid_flat_structure.png"/>
          <p:cNvPicPr>
            <a:picLocks noChangeAspect="1" noChangeArrowheads="1"/>
          </p:cNvPicPr>
          <p:nvPr/>
        </p:nvPicPr>
        <p:blipFill>
          <a:blip r:embed="rId2"/>
          <a:srcRect r="21302"/>
          <a:stretch>
            <a:fillRect/>
          </a:stretch>
        </p:blipFill>
        <p:spPr bwMode="auto">
          <a:xfrm>
            <a:off x="228600" y="990600"/>
            <a:ext cx="2667000" cy="1905000"/>
          </a:xfrm>
          <a:prstGeom prst="rect">
            <a:avLst/>
          </a:prstGeom>
          <a:noFill/>
        </p:spPr>
      </p:pic>
      <p:sp>
        <p:nvSpPr>
          <p:cNvPr id="4" name="TextBox 3"/>
          <p:cNvSpPr txBox="1"/>
          <p:nvPr/>
        </p:nvSpPr>
        <p:spPr>
          <a:xfrm>
            <a:off x="2438400" y="2133600"/>
            <a:ext cx="914400" cy="646331"/>
          </a:xfrm>
          <a:prstGeom prst="rect">
            <a:avLst/>
          </a:prstGeom>
          <a:solidFill>
            <a:schemeClr val="bg1"/>
          </a:solidFill>
        </p:spPr>
        <p:txBody>
          <a:bodyPr wrap="square" rtlCol="0">
            <a:spAutoFit/>
          </a:bodyPr>
          <a:lstStyle/>
          <a:p>
            <a:r>
              <a:rPr lang="en-US" sz="3600" dirty="0">
                <a:solidFill>
                  <a:prstClr val="black"/>
                </a:solidFill>
              </a:rPr>
              <a:t>OH</a:t>
            </a:r>
          </a:p>
        </p:txBody>
      </p:sp>
      <p:cxnSp>
        <p:nvCxnSpPr>
          <p:cNvPr id="6" name="Straight Connector 5"/>
          <p:cNvCxnSpPr/>
          <p:nvPr/>
        </p:nvCxnSpPr>
        <p:spPr>
          <a:xfrm rot="16200000" flipH="1">
            <a:off x="2476500" y="2171700"/>
            <a:ext cx="152400" cy="76200"/>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505200" y="1595735"/>
            <a:ext cx="3810000" cy="369332"/>
          </a:xfrm>
          <a:prstGeom prst="rect">
            <a:avLst/>
          </a:prstGeom>
          <a:noFill/>
        </p:spPr>
        <p:txBody>
          <a:bodyPr wrap="square" rtlCol="0">
            <a:spAutoFit/>
          </a:bodyPr>
          <a:lstStyle/>
          <a:p>
            <a:r>
              <a:rPr lang="en-US" dirty="0">
                <a:solidFill>
                  <a:prstClr val="black"/>
                </a:solidFill>
              </a:rPr>
              <a:t> </a:t>
            </a:r>
          </a:p>
        </p:txBody>
      </p:sp>
      <p:sp>
        <p:nvSpPr>
          <p:cNvPr id="22" name="TextBox 21"/>
          <p:cNvSpPr txBox="1"/>
          <p:nvPr/>
        </p:nvSpPr>
        <p:spPr>
          <a:xfrm>
            <a:off x="3048000" y="1635204"/>
            <a:ext cx="457200" cy="646331"/>
          </a:xfrm>
          <a:prstGeom prst="rect">
            <a:avLst/>
          </a:prstGeom>
          <a:noFill/>
        </p:spPr>
        <p:txBody>
          <a:bodyPr wrap="square" rtlCol="0">
            <a:spAutoFit/>
          </a:bodyPr>
          <a:lstStyle/>
          <a:p>
            <a:r>
              <a:rPr lang="en-US" sz="3600" dirty="0">
                <a:solidFill>
                  <a:srgbClr val="FF0000"/>
                </a:solidFill>
              </a:rPr>
              <a:t>+</a:t>
            </a:r>
          </a:p>
        </p:txBody>
      </p:sp>
    </p:spTree>
    <p:extLst>
      <p:ext uri="{BB962C8B-B14F-4D97-AF65-F5344CB8AC3E}">
        <p14:creationId xmlns:p14="http://schemas.microsoft.com/office/powerpoint/2010/main" val="253984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30" y="2986"/>
            <a:ext cx="9134669" cy="584775"/>
          </a:xfrm>
          <a:prstGeom prst="rect">
            <a:avLst/>
          </a:prstGeom>
          <a:solidFill>
            <a:srgbClr val="FFFF99"/>
          </a:solidFill>
        </p:spPr>
        <p:txBody>
          <a:bodyPr wrap="square" rtlCol="0">
            <a:spAutoFit/>
          </a:bodyPr>
          <a:lstStyle/>
          <a:p>
            <a:r>
              <a:rPr lang="en-US" sz="3200" dirty="0">
                <a:solidFill>
                  <a:prstClr val="black"/>
                </a:solidFill>
              </a:rPr>
              <a:t>156.  we will combine </a:t>
            </a:r>
            <a:r>
              <a:rPr lang="en-US" sz="3200" dirty="0" err="1">
                <a:solidFill>
                  <a:prstClr val="black"/>
                </a:solidFill>
              </a:rPr>
              <a:t>propanoic</a:t>
            </a:r>
            <a:r>
              <a:rPr lang="en-US" sz="3200" dirty="0">
                <a:solidFill>
                  <a:prstClr val="black"/>
                </a:solidFill>
              </a:rPr>
              <a:t> acid + ethanol </a:t>
            </a:r>
            <a:endParaRPr lang="en-US" sz="2400" dirty="0">
              <a:solidFill>
                <a:srgbClr val="FF0000"/>
              </a:solidFill>
            </a:endParaRPr>
          </a:p>
        </p:txBody>
      </p:sp>
      <p:pic>
        <p:nvPicPr>
          <p:cNvPr id="27650" name="Picture 2" descr="http://upload.wikimedia.org/wikipedia/commons/3/32/Propionic_acid_flat_structure.png"/>
          <p:cNvPicPr>
            <a:picLocks noChangeAspect="1" noChangeArrowheads="1"/>
          </p:cNvPicPr>
          <p:nvPr/>
        </p:nvPicPr>
        <p:blipFill>
          <a:blip r:embed="rId2"/>
          <a:srcRect r="21302"/>
          <a:stretch>
            <a:fillRect/>
          </a:stretch>
        </p:blipFill>
        <p:spPr bwMode="auto">
          <a:xfrm>
            <a:off x="228600" y="990600"/>
            <a:ext cx="2667000" cy="1905000"/>
          </a:xfrm>
          <a:prstGeom prst="rect">
            <a:avLst/>
          </a:prstGeom>
          <a:noFill/>
        </p:spPr>
      </p:pic>
      <p:sp>
        <p:nvSpPr>
          <p:cNvPr id="4" name="TextBox 3"/>
          <p:cNvSpPr txBox="1"/>
          <p:nvPr/>
        </p:nvSpPr>
        <p:spPr>
          <a:xfrm>
            <a:off x="2438400" y="2133600"/>
            <a:ext cx="914400" cy="646331"/>
          </a:xfrm>
          <a:prstGeom prst="rect">
            <a:avLst/>
          </a:prstGeom>
          <a:solidFill>
            <a:schemeClr val="bg1"/>
          </a:solidFill>
        </p:spPr>
        <p:txBody>
          <a:bodyPr wrap="square" rtlCol="0">
            <a:spAutoFit/>
          </a:bodyPr>
          <a:lstStyle/>
          <a:p>
            <a:r>
              <a:rPr lang="en-US" sz="3600" dirty="0">
                <a:solidFill>
                  <a:prstClr val="black"/>
                </a:solidFill>
              </a:rPr>
              <a:t>OH</a:t>
            </a:r>
          </a:p>
        </p:txBody>
      </p:sp>
      <p:cxnSp>
        <p:nvCxnSpPr>
          <p:cNvPr id="6" name="Straight Connector 5"/>
          <p:cNvCxnSpPr/>
          <p:nvPr/>
        </p:nvCxnSpPr>
        <p:spPr>
          <a:xfrm rot="16200000" flipH="1">
            <a:off x="2476500" y="2171700"/>
            <a:ext cx="152400" cy="76200"/>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505200" y="1595735"/>
            <a:ext cx="3810000" cy="369332"/>
          </a:xfrm>
          <a:prstGeom prst="rect">
            <a:avLst/>
          </a:prstGeom>
          <a:noFill/>
        </p:spPr>
        <p:txBody>
          <a:bodyPr wrap="square" rtlCol="0">
            <a:spAutoFit/>
          </a:bodyPr>
          <a:lstStyle/>
          <a:p>
            <a:r>
              <a:rPr lang="en-US" dirty="0">
                <a:solidFill>
                  <a:prstClr val="black"/>
                </a:solidFill>
              </a:rPr>
              <a:t> </a:t>
            </a:r>
          </a:p>
        </p:txBody>
      </p:sp>
      <p:cxnSp>
        <p:nvCxnSpPr>
          <p:cNvPr id="12" name="Straight Connector 11"/>
          <p:cNvCxnSpPr/>
          <p:nvPr/>
        </p:nvCxnSpPr>
        <p:spPr>
          <a:xfrm>
            <a:off x="4191000" y="1900535"/>
            <a:ext cx="2057400" cy="158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rot="5400000">
            <a:off x="4190205" y="1899741"/>
            <a:ext cx="1219200" cy="15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5400000">
            <a:off x="5029994" y="1899741"/>
            <a:ext cx="1219200" cy="1588"/>
          </a:xfrm>
          <a:prstGeom prst="line">
            <a:avLst/>
          </a:prstGeom>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657600" y="1671935"/>
            <a:ext cx="609600" cy="461665"/>
          </a:xfrm>
          <a:prstGeom prst="rect">
            <a:avLst/>
          </a:prstGeom>
          <a:noFill/>
        </p:spPr>
        <p:txBody>
          <a:bodyPr wrap="square" rtlCol="0">
            <a:spAutoFit/>
          </a:bodyPr>
          <a:lstStyle/>
          <a:p>
            <a:pPr algn="r"/>
            <a:r>
              <a:rPr lang="en-US" sz="2400" dirty="0">
                <a:solidFill>
                  <a:prstClr val="black"/>
                </a:solidFill>
              </a:rPr>
              <a:t>HO</a:t>
            </a:r>
          </a:p>
        </p:txBody>
      </p:sp>
      <p:sp>
        <p:nvSpPr>
          <p:cNvPr id="18" name="TextBox 17"/>
          <p:cNvSpPr txBox="1"/>
          <p:nvPr/>
        </p:nvSpPr>
        <p:spPr>
          <a:xfrm>
            <a:off x="4648200" y="833735"/>
            <a:ext cx="1371600" cy="461665"/>
          </a:xfrm>
          <a:prstGeom prst="rect">
            <a:avLst/>
          </a:prstGeom>
          <a:noFill/>
        </p:spPr>
        <p:txBody>
          <a:bodyPr wrap="square" rtlCol="0">
            <a:spAutoFit/>
          </a:bodyPr>
          <a:lstStyle/>
          <a:p>
            <a:r>
              <a:rPr lang="en-US" sz="2400" dirty="0">
                <a:solidFill>
                  <a:prstClr val="black"/>
                </a:solidFill>
              </a:rPr>
              <a:t>H     </a:t>
            </a:r>
            <a:r>
              <a:rPr lang="en-US" sz="1000" dirty="0">
                <a:solidFill>
                  <a:prstClr val="black"/>
                </a:solidFill>
              </a:rPr>
              <a:t> </a:t>
            </a:r>
            <a:r>
              <a:rPr lang="en-US" sz="2400" dirty="0">
                <a:solidFill>
                  <a:prstClr val="black"/>
                </a:solidFill>
              </a:rPr>
              <a:t>    </a:t>
            </a:r>
            <a:r>
              <a:rPr lang="en-US" sz="2400" dirty="0" err="1">
                <a:solidFill>
                  <a:prstClr val="black"/>
                </a:solidFill>
              </a:rPr>
              <a:t>H</a:t>
            </a:r>
            <a:endParaRPr lang="en-US" sz="2400" dirty="0">
              <a:solidFill>
                <a:prstClr val="black"/>
              </a:solidFill>
            </a:endParaRPr>
          </a:p>
        </p:txBody>
      </p:sp>
      <p:sp>
        <p:nvSpPr>
          <p:cNvPr id="19" name="Rectangle 18"/>
          <p:cNvSpPr/>
          <p:nvPr/>
        </p:nvSpPr>
        <p:spPr>
          <a:xfrm>
            <a:off x="4648200" y="2433935"/>
            <a:ext cx="1218603" cy="461665"/>
          </a:xfrm>
          <a:prstGeom prst="rect">
            <a:avLst/>
          </a:prstGeom>
        </p:spPr>
        <p:txBody>
          <a:bodyPr wrap="none">
            <a:spAutoFit/>
          </a:bodyPr>
          <a:lstStyle/>
          <a:p>
            <a:r>
              <a:rPr lang="en-US" sz="2400" dirty="0">
                <a:solidFill>
                  <a:prstClr val="black"/>
                </a:solidFill>
              </a:rPr>
              <a:t>H     </a:t>
            </a:r>
            <a:r>
              <a:rPr lang="en-US" sz="1000" dirty="0">
                <a:solidFill>
                  <a:prstClr val="black"/>
                </a:solidFill>
              </a:rPr>
              <a:t> </a:t>
            </a:r>
            <a:r>
              <a:rPr lang="en-US" sz="2400" dirty="0">
                <a:solidFill>
                  <a:prstClr val="black"/>
                </a:solidFill>
              </a:rPr>
              <a:t>    </a:t>
            </a:r>
            <a:r>
              <a:rPr lang="en-US" sz="2400" dirty="0" err="1">
                <a:solidFill>
                  <a:prstClr val="black"/>
                </a:solidFill>
              </a:rPr>
              <a:t>H</a:t>
            </a:r>
            <a:endParaRPr lang="en-US" sz="2400" dirty="0">
              <a:solidFill>
                <a:prstClr val="black"/>
              </a:solidFill>
            </a:endParaRPr>
          </a:p>
        </p:txBody>
      </p:sp>
      <p:sp>
        <p:nvSpPr>
          <p:cNvPr id="21" name="TextBox 20"/>
          <p:cNvSpPr txBox="1"/>
          <p:nvPr/>
        </p:nvSpPr>
        <p:spPr>
          <a:xfrm>
            <a:off x="6172200" y="1671935"/>
            <a:ext cx="533400" cy="461665"/>
          </a:xfrm>
          <a:prstGeom prst="rect">
            <a:avLst/>
          </a:prstGeom>
          <a:noFill/>
        </p:spPr>
        <p:txBody>
          <a:bodyPr wrap="square" rtlCol="0">
            <a:spAutoFit/>
          </a:bodyPr>
          <a:lstStyle/>
          <a:p>
            <a:r>
              <a:rPr lang="en-US" sz="2400" dirty="0">
                <a:solidFill>
                  <a:prstClr val="black"/>
                </a:solidFill>
              </a:rPr>
              <a:t>H</a:t>
            </a:r>
          </a:p>
        </p:txBody>
      </p:sp>
      <p:sp>
        <p:nvSpPr>
          <p:cNvPr id="22" name="TextBox 21"/>
          <p:cNvSpPr txBox="1"/>
          <p:nvPr/>
        </p:nvSpPr>
        <p:spPr>
          <a:xfrm>
            <a:off x="3048000" y="1635204"/>
            <a:ext cx="457200" cy="646331"/>
          </a:xfrm>
          <a:prstGeom prst="rect">
            <a:avLst/>
          </a:prstGeom>
          <a:noFill/>
        </p:spPr>
        <p:txBody>
          <a:bodyPr wrap="square" rtlCol="0">
            <a:spAutoFit/>
          </a:bodyPr>
          <a:lstStyle/>
          <a:p>
            <a:r>
              <a:rPr lang="en-US" sz="3600" dirty="0">
                <a:solidFill>
                  <a:srgbClr val="FF0000"/>
                </a:solidFill>
              </a:rPr>
              <a:t>+</a:t>
            </a:r>
          </a:p>
        </p:txBody>
      </p:sp>
      <p:sp>
        <p:nvSpPr>
          <p:cNvPr id="23" name="TextBox 22"/>
          <p:cNvSpPr txBox="1"/>
          <p:nvPr/>
        </p:nvSpPr>
        <p:spPr>
          <a:xfrm>
            <a:off x="0" y="5103674"/>
            <a:ext cx="9134670" cy="1754326"/>
          </a:xfrm>
          <a:prstGeom prst="rect">
            <a:avLst/>
          </a:prstGeom>
          <a:solidFill>
            <a:srgbClr val="FFFF99"/>
          </a:solidFill>
        </p:spPr>
        <p:txBody>
          <a:bodyPr wrap="square" rtlCol="0">
            <a:spAutoFit/>
          </a:bodyPr>
          <a:lstStyle/>
          <a:p>
            <a:pPr algn="ct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Acids will ionize the hydrogen in the –COO</a:t>
            </a:r>
            <a:r>
              <a:rPr lang="en-US" sz="3600" b="1" dirty="0">
                <a:solidFill>
                  <a:srgbClr val="FF0000"/>
                </a:solidFill>
                <a:latin typeface="Times New Roman" panose="02020603050405020304" pitchFamily="18" charset="0"/>
                <a:cs typeface="Times New Roman" panose="02020603050405020304" pitchFamily="18" charset="0"/>
              </a:rPr>
              <a:t>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group.  Alcohols do not ionize at all.  To form water, something a bit odd happens.</a:t>
            </a:r>
          </a:p>
        </p:txBody>
      </p:sp>
      <p:sp>
        <p:nvSpPr>
          <p:cNvPr id="26" name="TextBox 25"/>
          <p:cNvSpPr txBox="1"/>
          <p:nvPr/>
        </p:nvSpPr>
        <p:spPr>
          <a:xfrm>
            <a:off x="4572000" y="1671935"/>
            <a:ext cx="381000" cy="523220"/>
          </a:xfrm>
          <a:prstGeom prst="rect">
            <a:avLst/>
          </a:prstGeom>
          <a:solidFill>
            <a:schemeClr val="bg1"/>
          </a:solidFill>
        </p:spPr>
        <p:txBody>
          <a:bodyPr wrap="square" rtlCol="0">
            <a:spAutoFit/>
          </a:bodyPr>
          <a:lstStyle/>
          <a:p>
            <a:r>
              <a:rPr lang="en-US" sz="2800" dirty="0">
                <a:solidFill>
                  <a:prstClr val="black"/>
                </a:solidFill>
              </a:rPr>
              <a:t>C</a:t>
            </a:r>
          </a:p>
        </p:txBody>
      </p:sp>
      <p:sp>
        <p:nvSpPr>
          <p:cNvPr id="27" name="Rectangle 26"/>
          <p:cNvSpPr/>
          <p:nvPr/>
        </p:nvSpPr>
        <p:spPr>
          <a:xfrm>
            <a:off x="5486400" y="1671935"/>
            <a:ext cx="375424" cy="523220"/>
          </a:xfrm>
          <a:prstGeom prst="rect">
            <a:avLst/>
          </a:prstGeom>
          <a:solidFill>
            <a:schemeClr val="bg1"/>
          </a:solidFill>
        </p:spPr>
        <p:txBody>
          <a:bodyPr wrap="none">
            <a:spAutoFit/>
          </a:bodyPr>
          <a:lstStyle/>
          <a:p>
            <a:r>
              <a:rPr lang="en-US" sz="2800" dirty="0">
                <a:solidFill>
                  <a:prstClr val="black"/>
                </a:solidFill>
              </a:rPr>
              <a:t>C</a:t>
            </a:r>
          </a:p>
        </p:txBody>
      </p:sp>
      <p:cxnSp>
        <p:nvCxnSpPr>
          <p:cNvPr id="5" name="Straight Arrow Connector 4"/>
          <p:cNvCxnSpPr/>
          <p:nvPr/>
        </p:nvCxnSpPr>
        <p:spPr>
          <a:xfrm>
            <a:off x="6629400" y="1900535"/>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730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30" y="2986"/>
            <a:ext cx="9134669" cy="584775"/>
          </a:xfrm>
          <a:prstGeom prst="rect">
            <a:avLst/>
          </a:prstGeom>
          <a:solidFill>
            <a:srgbClr val="FFFF99"/>
          </a:solidFill>
        </p:spPr>
        <p:txBody>
          <a:bodyPr wrap="square" rtlCol="0">
            <a:spAutoFit/>
          </a:bodyPr>
          <a:lstStyle/>
          <a:p>
            <a:r>
              <a:rPr lang="en-US" sz="3200" dirty="0">
                <a:solidFill>
                  <a:prstClr val="black"/>
                </a:solidFill>
              </a:rPr>
              <a:t>156.  we will combine </a:t>
            </a:r>
            <a:r>
              <a:rPr lang="en-US" sz="3200" dirty="0" err="1">
                <a:solidFill>
                  <a:prstClr val="black"/>
                </a:solidFill>
              </a:rPr>
              <a:t>propanoic</a:t>
            </a:r>
            <a:r>
              <a:rPr lang="en-US" sz="3200" dirty="0">
                <a:solidFill>
                  <a:prstClr val="black"/>
                </a:solidFill>
              </a:rPr>
              <a:t> acid + ethanol </a:t>
            </a:r>
            <a:endParaRPr lang="en-US" sz="2400" dirty="0">
              <a:solidFill>
                <a:srgbClr val="FF0000"/>
              </a:solidFill>
            </a:endParaRPr>
          </a:p>
        </p:txBody>
      </p:sp>
      <p:pic>
        <p:nvPicPr>
          <p:cNvPr id="27650" name="Picture 2" descr="http://upload.wikimedia.org/wikipedia/commons/3/32/Propionic_acid_flat_structure.png"/>
          <p:cNvPicPr>
            <a:picLocks noChangeAspect="1" noChangeArrowheads="1"/>
          </p:cNvPicPr>
          <p:nvPr/>
        </p:nvPicPr>
        <p:blipFill>
          <a:blip r:embed="rId2"/>
          <a:srcRect r="21302"/>
          <a:stretch>
            <a:fillRect/>
          </a:stretch>
        </p:blipFill>
        <p:spPr bwMode="auto">
          <a:xfrm>
            <a:off x="228600" y="990600"/>
            <a:ext cx="2667000" cy="1905000"/>
          </a:xfrm>
          <a:prstGeom prst="rect">
            <a:avLst/>
          </a:prstGeom>
          <a:noFill/>
        </p:spPr>
      </p:pic>
      <p:sp>
        <p:nvSpPr>
          <p:cNvPr id="4" name="TextBox 3"/>
          <p:cNvSpPr txBox="1"/>
          <p:nvPr/>
        </p:nvSpPr>
        <p:spPr>
          <a:xfrm>
            <a:off x="2438400" y="2133600"/>
            <a:ext cx="914400" cy="646331"/>
          </a:xfrm>
          <a:prstGeom prst="rect">
            <a:avLst/>
          </a:prstGeom>
          <a:solidFill>
            <a:schemeClr val="bg1"/>
          </a:solidFill>
        </p:spPr>
        <p:txBody>
          <a:bodyPr wrap="square" rtlCol="0">
            <a:spAutoFit/>
          </a:bodyPr>
          <a:lstStyle/>
          <a:p>
            <a:r>
              <a:rPr lang="en-US" sz="3600" dirty="0">
                <a:solidFill>
                  <a:prstClr val="black"/>
                </a:solidFill>
              </a:rPr>
              <a:t>OH</a:t>
            </a:r>
          </a:p>
        </p:txBody>
      </p:sp>
      <p:cxnSp>
        <p:nvCxnSpPr>
          <p:cNvPr id="6" name="Straight Connector 5"/>
          <p:cNvCxnSpPr/>
          <p:nvPr/>
        </p:nvCxnSpPr>
        <p:spPr>
          <a:xfrm rot="16200000" flipH="1">
            <a:off x="2476500" y="2171700"/>
            <a:ext cx="152400" cy="76200"/>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505200" y="1595735"/>
            <a:ext cx="3810000" cy="369332"/>
          </a:xfrm>
          <a:prstGeom prst="rect">
            <a:avLst/>
          </a:prstGeom>
          <a:noFill/>
        </p:spPr>
        <p:txBody>
          <a:bodyPr wrap="square" rtlCol="0">
            <a:spAutoFit/>
          </a:bodyPr>
          <a:lstStyle/>
          <a:p>
            <a:r>
              <a:rPr lang="en-US" dirty="0">
                <a:solidFill>
                  <a:prstClr val="black"/>
                </a:solidFill>
              </a:rPr>
              <a:t> </a:t>
            </a:r>
          </a:p>
        </p:txBody>
      </p:sp>
      <p:cxnSp>
        <p:nvCxnSpPr>
          <p:cNvPr id="12" name="Straight Connector 11"/>
          <p:cNvCxnSpPr/>
          <p:nvPr/>
        </p:nvCxnSpPr>
        <p:spPr>
          <a:xfrm>
            <a:off x="4191000" y="1900535"/>
            <a:ext cx="2057400" cy="158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rot="5400000">
            <a:off x="4190205" y="1899741"/>
            <a:ext cx="1219200" cy="15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5400000">
            <a:off x="5029994" y="1899741"/>
            <a:ext cx="1219200" cy="1588"/>
          </a:xfrm>
          <a:prstGeom prst="line">
            <a:avLst/>
          </a:prstGeom>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657600" y="1671935"/>
            <a:ext cx="609600" cy="461665"/>
          </a:xfrm>
          <a:prstGeom prst="rect">
            <a:avLst/>
          </a:prstGeom>
          <a:noFill/>
        </p:spPr>
        <p:txBody>
          <a:bodyPr wrap="square" rtlCol="0">
            <a:spAutoFit/>
          </a:bodyPr>
          <a:lstStyle/>
          <a:p>
            <a:pPr algn="r"/>
            <a:r>
              <a:rPr lang="en-US" sz="2400" dirty="0">
                <a:solidFill>
                  <a:prstClr val="black"/>
                </a:solidFill>
              </a:rPr>
              <a:t>HO</a:t>
            </a:r>
          </a:p>
        </p:txBody>
      </p:sp>
      <p:sp>
        <p:nvSpPr>
          <p:cNvPr id="18" name="TextBox 17"/>
          <p:cNvSpPr txBox="1"/>
          <p:nvPr/>
        </p:nvSpPr>
        <p:spPr>
          <a:xfrm>
            <a:off x="4648200" y="833735"/>
            <a:ext cx="1371600" cy="461665"/>
          </a:xfrm>
          <a:prstGeom prst="rect">
            <a:avLst/>
          </a:prstGeom>
          <a:noFill/>
        </p:spPr>
        <p:txBody>
          <a:bodyPr wrap="square" rtlCol="0">
            <a:spAutoFit/>
          </a:bodyPr>
          <a:lstStyle/>
          <a:p>
            <a:r>
              <a:rPr lang="en-US" sz="2400" dirty="0">
                <a:solidFill>
                  <a:prstClr val="black"/>
                </a:solidFill>
              </a:rPr>
              <a:t>H     </a:t>
            </a:r>
            <a:r>
              <a:rPr lang="en-US" sz="1000" dirty="0">
                <a:solidFill>
                  <a:prstClr val="black"/>
                </a:solidFill>
              </a:rPr>
              <a:t> </a:t>
            </a:r>
            <a:r>
              <a:rPr lang="en-US" sz="2400" dirty="0">
                <a:solidFill>
                  <a:prstClr val="black"/>
                </a:solidFill>
              </a:rPr>
              <a:t>    </a:t>
            </a:r>
            <a:r>
              <a:rPr lang="en-US" sz="2400" dirty="0" err="1">
                <a:solidFill>
                  <a:prstClr val="black"/>
                </a:solidFill>
              </a:rPr>
              <a:t>H</a:t>
            </a:r>
            <a:endParaRPr lang="en-US" sz="2400" dirty="0">
              <a:solidFill>
                <a:prstClr val="black"/>
              </a:solidFill>
            </a:endParaRPr>
          </a:p>
        </p:txBody>
      </p:sp>
      <p:sp>
        <p:nvSpPr>
          <p:cNvPr id="19" name="Rectangle 18"/>
          <p:cNvSpPr/>
          <p:nvPr/>
        </p:nvSpPr>
        <p:spPr>
          <a:xfrm>
            <a:off x="4648200" y="2433935"/>
            <a:ext cx="1218603" cy="461665"/>
          </a:xfrm>
          <a:prstGeom prst="rect">
            <a:avLst/>
          </a:prstGeom>
        </p:spPr>
        <p:txBody>
          <a:bodyPr wrap="none">
            <a:spAutoFit/>
          </a:bodyPr>
          <a:lstStyle/>
          <a:p>
            <a:r>
              <a:rPr lang="en-US" sz="2400" dirty="0">
                <a:solidFill>
                  <a:prstClr val="black"/>
                </a:solidFill>
              </a:rPr>
              <a:t>H     </a:t>
            </a:r>
            <a:r>
              <a:rPr lang="en-US" sz="1000" dirty="0">
                <a:solidFill>
                  <a:prstClr val="black"/>
                </a:solidFill>
              </a:rPr>
              <a:t> </a:t>
            </a:r>
            <a:r>
              <a:rPr lang="en-US" sz="2400" dirty="0">
                <a:solidFill>
                  <a:prstClr val="black"/>
                </a:solidFill>
              </a:rPr>
              <a:t>    </a:t>
            </a:r>
            <a:r>
              <a:rPr lang="en-US" sz="2400" dirty="0" err="1">
                <a:solidFill>
                  <a:prstClr val="black"/>
                </a:solidFill>
              </a:rPr>
              <a:t>H</a:t>
            </a:r>
            <a:endParaRPr lang="en-US" sz="2400" dirty="0">
              <a:solidFill>
                <a:prstClr val="black"/>
              </a:solidFill>
            </a:endParaRPr>
          </a:p>
        </p:txBody>
      </p:sp>
      <p:sp>
        <p:nvSpPr>
          <p:cNvPr id="21" name="TextBox 20"/>
          <p:cNvSpPr txBox="1"/>
          <p:nvPr/>
        </p:nvSpPr>
        <p:spPr>
          <a:xfrm>
            <a:off x="6172200" y="1671935"/>
            <a:ext cx="533400" cy="461665"/>
          </a:xfrm>
          <a:prstGeom prst="rect">
            <a:avLst/>
          </a:prstGeom>
          <a:noFill/>
        </p:spPr>
        <p:txBody>
          <a:bodyPr wrap="square" rtlCol="0">
            <a:spAutoFit/>
          </a:bodyPr>
          <a:lstStyle/>
          <a:p>
            <a:r>
              <a:rPr lang="en-US" sz="2400" dirty="0">
                <a:solidFill>
                  <a:prstClr val="black"/>
                </a:solidFill>
              </a:rPr>
              <a:t>H</a:t>
            </a:r>
          </a:p>
        </p:txBody>
      </p:sp>
      <p:sp>
        <p:nvSpPr>
          <p:cNvPr id="22" name="TextBox 21"/>
          <p:cNvSpPr txBox="1"/>
          <p:nvPr/>
        </p:nvSpPr>
        <p:spPr>
          <a:xfrm>
            <a:off x="3048000" y="1635204"/>
            <a:ext cx="457200" cy="646331"/>
          </a:xfrm>
          <a:prstGeom prst="rect">
            <a:avLst/>
          </a:prstGeom>
          <a:noFill/>
        </p:spPr>
        <p:txBody>
          <a:bodyPr wrap="square" rtlCol="0">
            <a:spAutoFit/>
          </a:bodyPr>
          <a:lstStyle/>
          <a:p>
            <a:r>
              <a:rPr lang="en-US" sz="3600" dirty="0">
                <a:solidFill>
                  <a:srgbClr val="FF0000"/>
                </a:solidFill>
              </a:rPr>
              <a:t>+</a:t>
            </a:r>
          </a:p>
        </p:txBody>
      </p:sp>
      <p:sp>
        <p:nvSpPr>
          <p:cNvPr id="23" name="TextBox 22"/>
          <p:cNvSpPr txBox="1"/>
          <p:nvPr/>
        </p:nvSpPr>
        <p:spPr>
          <a:xfrm>
            <a:off x="0" y="4681947"/>
            <a:ext cx="9134670" cy="2185214"/>
          </a:xfrm>
          <a:prstGeom prst="rect">
            <a:avLst/>
          </a:prstGeom>
          <a:solidFill>
            <a:schemeClr val="bg1">
              <a:lumMod val="95000"/>
            </a:schemeClr>
          </a:solidFill>
        </p:spPr>
        <p:txBody>
          <a:bodyPr wrap="square" rtlCol="0">
            <a:spAutoFit/>
          </a:bodyPr>
          <a:lstStyle/>
          <a:p>
            <a:pPr algn="ct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The acid provides the </a:t>
            </a:r>
            <a:r>
              <a:rPr lang="en-US" sz="3600" b="1" dirty="0">
                <a:solidFill>
                  <a:srgbClr val="FF0000"/>
                </a:solidFill>
                <a:latin typeface="Times New Roman" panose="02020603050405020304" pitchFamily="18" charset="0"/>
                <a:cs typeface="Times New Roman" panose="02020603050405020304" pitchFamily="18" charset="0"/>
              </a:rPr>
              <a:t>–OH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while the alcohol provides the </a:t>
            </a:r>
            <a:r>
              <a:rPr lang="en-US" sz="3600" b="1" dirty="0">
                <a:solidFill>
                  <a:srgbClr val="FF0000"/>
                </a:solidFill>
                <a:latin typeface="Times New Roman" panose="02020603050405020304" pitchFamily="18" charset="0"/>
                <a:cs typeface="Times New Roman" panose="02020603050405020304" pitchFamily="18" charset="0"/>
              </a:rPr>
              <a:t>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to make HOH.  </a:t>
            </a:r>
          </a:p>
          <a:p>
            <a:pPr algn="ctr"/>
            <a:r>
              <a:rPr lang="en-US" sz="3200" dirty="0">
                <a:solidFill>
                  <a:srgbClr val="00B050"/>
                </a:solidFill>
                <a:latin typeface="Times New Roman" panose="02020603050405020304" pitchFamily="18" charset="0"/>
                <a:cs typeface="Times New Roman" panose="02020603050405020304" pitchFamily="18" charset="0"/>
              </a:rPr>
              <a:t>Odd since acids usually provide H+1 ions, and alcohols are NOT ionic at all.  Odd.</a:t>
            </a:r>
          </a:p>
        </p:txBody>
      </p:sp>
      <p:sp>
        <p:nvSpPr>
          <p:cNvPr id="26" name="TextBox 25"/>
          <p:cNvSpPr txBox="1"/>
          <p:nvPr/>
        </p:nvSpPr>
        <p:spPr>
          <a:xfrm>
            <a:off x="4572000" y="1671935"/>
            <a:ext cx="381000" cy="523220"/>
          </a:xfrm>
          <a:prstGeom prst="rect">
            <a:avLst/>
          </a:prstGeom>
          <a:solidFill>
            <a:schemeClr val="bg1"/>
          </a:solidFill>
        </p:spPr>
        <p:txBody>
          <a:bodyPr wrap="square" rtlCol="0">
            <a:spAutoFit/>
          </a:bodyPr>
          <a:lstStyle/>
          <a:p>
            <a:r>
              <a:rPr lang="en-US" sz="2800" dirty="0">
                <a:solidFill>
                  <a:prstClr val="black"/>
                </a:solidFill>
              </a:rPr>
              <a:t>C</a:t>
            </a:r>
          </a:p>
        </p:txBody>
      </p:sp>
      <p:sp>
        <p:nvSpPr>
          <p:cNvPr id="27" name="Rectangle 26"/>
          <p:cNvSpPr/>
          <p:nvPr/>
        </p:nvSpPr>
        <p:spPr>
          <a:xfrm>
            <a:off x="5486400" y="1671935"/>
            <a:ext cx="375424" cy="523220"/>
          </a:xfrm>
          <a:prstGeom prst="rect">
            <a:avLst/>
          </a:prstGeom>
          <a:solidFill>
            <a:schemeClr val="bg1"/>
          </a:solidFill>
        </p:spPr>
        <p:txBody>
          <a:bodyPr wrap="none">
            <a:spAutoFit/>
          </a:bodyPr>
          <a:lstStyle/>
          <a:p>
            <a:r>
              <a:rPr lang="en-US" sz="2800" dirty="0">
                <a:solidFill>
                  <a:prstClr val="black"/>
                </a:solidFill>
              </a:rPr>
              <a:t>C</a:t>
            </a:r>
          </a:p>
        </p:txBody>
      </p:sp>
      <p:cxnSp>
        <p:nvCxnSpPr>
          <p:cNvPr id="5" name="Straight Arrow Connector 4"/>
          <p:cNvCxnSpPr/>
          <p:nvPr/>
        </p:nvCxnSpPr>
        <p:spPr>
          <a:xfrm>
            <a:off x="6629400" y="1900535"/>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11D02AE-542F-DF24-62BF-D1C759AE1586}"/>
              </a:ext>
            </a:extLst>
          </p:cNvPr>
          <p:cNvSpPr/>
          <p:nvPr/>
        </p:nvSpPr>
        <p:spPr>
          <a:xfrm>
            <a:off x="2371730" y="2162265"/>
            <a:ext cx="984247" cy="6535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E14FC7C-14B7-AF72-3C90-DAD50742D977}"/>
              </a:ext>
            </a:extLst>
          </p:cNvPr>
          <p:cNvSpPr/>
          <p:nvPr/>
        </p:nvSpPr>
        <p:spPr>
          <a:xfrm>
            <a:off x="3657600" y="1668760"/>
            <a:ext cx="382588" cy="523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C4D1B4B-C371-1DAD-6160-4284E89DFC33}"/>
              </a:ext>
            </a:extLst>
          </p:cNvPr>
          <p:cNvCxnSpPr>
            <a:stCxn id="3" idx="5"/>
          </p:cNvCxnSpPr>
          <p:nvPr/>
        </p:nvCxnSpPr>
        <p:spPr>
          <a:xfrm>
            <a:off x="3211837" y="2720091"/>
            <a:ext cx="750563" cy="40410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79EC010A-4930-1474-E312-D5CCA67A0442}"/>
              </a:ext>
            </a:extLst>
          </p:cNvPr>
          <p:cNvCxnSpPr>
            <a:stCxn id="7" idx="4"/>
          </p:cNvCxnSpPr>
          <p:nvPr/>
        </p:nvCxnSpPr>
        <p:spPr>
          <a:xfrm>
            <a:off x="3848894" y="2191980"/>
            <a:ext cx="113506" cy="94475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AC0E8228-3228-C83C-2D8C-D514838161AA}"/>
              </a:ext>
            </a:extLst>
          </p:cNvPr>
          <p:cNvSpPr txBox="1"/>
          <p:nvPr/>
        </p:nvSpPr>
        <p:spPr>
          <a:xfrm>
            <a:off x="4002088" y="2888914"/>
            <a:ext cx="2436812" cy="707886"/>
          </a:xfrm>
          <a:prstGeom prst="rect">
            <a:avLst/>
          </a:prstGeom>
          <a:noFill/>
        </p:spPr>
        <p:txBody>
          <a:bodyPr wrap="square" rtlCol="0">
            <a:spAutoFit/>
          </a:bodyPr>
          <a:lstStyle/>
          <a:p>
            <a:r>
              <a:rPr lang="en-US" sz="2400" b="1" dirty="0">
                <a:solidFill>
                  <a:srgbClr val="FF0000"/>
                </a:solidFill>
              </a:rPr>
              <a:t>HOH  (water) </a:t>
            </a:r>
            <a:r>
              <a:rPr lang="en-US" sz="4000" b="1" dirty="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2911813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30" y="2986"/>
            <a:ext cx="9134669" cy="584775"/>
          </a:xfrm>
          <a:prstGeom prst="rect">
            <a:avLst/>
          </a:prstGeom>
          <a:solidFill>
            <a:srgbClr val="FFFF99"/>
          </a:solidFill>
        </p:spPr>
        <p:txBody>
          <a:bodyPr wrap="square" rtlCol="0">
            <a:spAutoFit/>
          </a:bodyPr>
          <a:lstStyle/>
          <a:p>
            <a:r>
              <a:rPr lang="en-US" sz="3200" dirty="0">
                <a:solidFill>
                  <a:prstClr val="black"/>
                </a:solidFill>
              </a:rPr>
              <a:t>156.  we will combine </a:t>
            </a:r>
            <a:r>
              <a:rPr lang="en-US" sz="3200" dirty="0" err="1">
                <a:solidFill>
                  <a:prstClr val="black"/>
                </a:solidFill>
              </a:rPr>
              <a:t>propanoic</a:t>
            </a:r>
            <a:r>
              <a:rPr lang="en-US" sz="3200" dirty="0">
                <a:solidFill>
                  <a:prstClr val="black"/>
                </a:solidFill>
              </a:rPr>
              <a:t> acid + ethanol </a:t>
            </a:r>
            <a:endParaRPr lang="en-US" sz="2400" dirty="0">
              <a:solidFill>
                <a:srgbClr val="FF0000"/>
              </a:solidFill>
            </a:endParaRPr>
          </a:p>
        </p:txBody>
      </p:sp>
      <p:pic>
        <p:nvPicPr>
          <p:cNvPr id="27650" name="Picture 2" descr="http://upload.wikimedia.org/wikipedia/commons/3/32/Propionic_acid_flat_structure.png"/>
          <p:cNvPicPr>
            <a:picLocks noChangeAspect="1" noChangeArrowheads="1"/>
          </p:cNvPicPr>
          <p:nvPr/>
        </p:nvPicPr>
        <p:blipFill>
          <a:blip r:embed="rId2"/>
          <a:srcRect r="21302"/>
          <a:stretch>
            <a:fillRect/>
          </a:stretch>
        </p:blipFill>
        <p:spPr bwMode="auto">
          <a:xfrm>
            <a:off x="228600" y="990600"/>
            <a:ext cx="2667000" cy="1905000"/>
          </a:xfrm>
          <a:prstGeom prst="rect">
            <a:avLst/>
          </a:prstGeom>
          <a:noFill/>
        </p:spPr>
      </p:pic>
      <p:sp>
        <p:nvSpPr>
          <p:cNvPr id="4" name="TextBox 3"/>
          <p:cNvSpPr txBox="1"/>
          <p:nvPr/>
        </p:nvSpPr>
        <p:spPr>
          <a:xfrm>
            <a:off x="2438400" y="2133600"/>
            <a:ext cx="914400" cy="646331"/>
          </a:xfrm>
          <a:prstGeom prst="rect">
            <a:avLst/>
          </a:prstGeom>
          <a:solidFill>
            <a:schemeClr val="bg1"/>
          </a:solidFill>
        </p:spPr>
        <p:txBody>
          <a:bodyPr wrap="square" rtlCol="0">
            <a:spAutoFit/>
          </a:bodyPr>
          <a:lstStyle/>
          <a:p>
            <a:r>
              <a:rPr lang="en-US" sz="3600" dirty="0">
                <a:solidFill>
                  <a:prstClr val="black"/>
                </a:solidFill>
              </a:rPr>
              <a:t>OH</a:t>
            </a:r>
          </a:p>
        </p:txBody>
      </p:sp>
      <p:cxnSp>
        <p:nvCxnSpPr>
          <p:cNvPr id="6" name="Straight Connector 5"/>
          <p:cNvCxnSpPr/>
          <p:nvPr/>
        </p:nvCxnSpPr>
        <p:spPr>
          <a:xfrm rot="16200000" flipH="1">
            <a:off x="2476500" y="2171700"/>
            <a:ext cx="152400" cy="76200"/>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505200" y="1595735"/>
            <a:ext cx="3810000" cy="369332"/>
          </a:xfrm>
          <a:prstGeom prst="rect">
            <a:avLst/>
          </a:prstGeom>
          <a:noFill/>
        </p:spPr>
        <p:txBody>
          <a:bodyPr wrap="square" rtlCol="0">
            <a:spAutoFit/>
          </a:bodyPr>
          <a:lstStyle/>
          <a:p>
            <a:r>
              <a:rPr lang="en-US" dirty="0">
                <a:solidFill>
                  <a:prstClr val="black"/>
                </a:solidFill>
              </a:rPr>
              <a:t> </a:t>
            </a:r>
          </a:p>
        </p:txBody>
      </p:sp>
      <p:cxnSp>
        <p:nvCxnSpPr>
          <p:cNvPr id="12" name="Straight Connector 11"/>
          <p:cNvCxnSpPr/>
          <p:nvPr/>
        </p:nvCxnSpPr>
        <p:spPr>
          <a:xfrm>
            <a:off x="4191000" y="1900535"/>
            <a:ext cx="2057400" cy="158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rot="5400000">
            <a:off x="4190205" y="1899741"/>
            <a:ext cx="1219200" cy="15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5400000">
            <a:off x="5029994" y="1899741"/>
            <a:ext cx="1219200" cy="1588"/>
          </a:xfrm>
          <a:prstGeom prst="line">
            <a:avLst/>
          </a:prstGeom>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657600" y="1671935"/>
            <a:ext cx="609600" cy="461665"/>
          </a:xfrm>
          <a:prstGeom prst="rect">
            <a:avLst/>
          </a:prstGeom>
          <a:noFill/>
        </p:spPr>
        <p:txBody>
          <a:bodyPr wrap="square" rtlCol="0">
            <a:spAutoFit/>
          </a:bodyPr>
          <a:lstStyle/>
          <a:p>
            <a:pPr algn="r"/>
            <a:r>
              <a:rPr lang="en-US" sz="2400" dirty="0">
                <a:solidFill>
                  <a:prstClr val="black"/>
                </a:solidFill>
              </a:rPr>
              <a:t>HO</a:t>
            </a:r>
          </a:p>
        </p:txBody>
      </p:sp>
      <p:sp>
        <p:nvSpPr>
          <p:cNvPr id="18" name="TextBox 17"/>
          <p:cNvSpPr txBox="1"/>
          <p:nvPr/>
        </p:nvSpPr>
        <p:spPr>
          <a:xfrm>
            <a:off x="4648200" y="833735"/>
            <a:ext cx="1371600" cy="461665"/>
          </a:xfrm>
          <a:prstGeom prst="rect">
            <a:avLst/>
          </a:prstGeom>
          <a:noFill/>
        </p:spPr>
        <p:txBody>
          <a:bodyPr wrap="square" rtlCol="0">
            <a:spAutoFit/>
          </a:bodyPr>
          <a:lstStyle/>
          <a:p>
            <a:r>
              <a:rPr lang="en-US" sz="2400" dirty="0">
                <a:solidFill>
                  <a:prstClr val="black"/>
                </a:solidFill>
              </a:rPr>
              <a:t>H     </a:t>
            </a:r>
            <a:r>
              <a:rPr lang="en-US" sz="1000" dirty="0">
                <a:solidFill>
                  <a:prstClr val="black"/>
                </a:solidFill>
              </a:rPr>
              <a:t> </a:t>
            </a:r>
            <a:r>
              <a:rPr lang="en-US" sz="2400" dirty="0">
                <a:solidFill>
                  <a:prstClr val="black"/>
                </a:solidFill>
              </a:rPr>
              <a:t>    </a:t>
            </a:r>
            <a:r>
              <a:rPr lang="en-US" sz="2400" dirty="0" err="1">
                <a:solidFill>
                  <a:prstClr val="black"/>
                </a:solidFill>
              </a:rPr>
              <a:t>H</a:t>
            </a:r>
            <a:endParaRPr lang="en-US" sz="2400" dirty="0">
              <a:solidFill>
                <a:prstClr val="black"/>
              </a:solidFill>
            </a:endParaRPr>
          </a:p>
        </p:txBody>
      </p:sp>
      <p:sp>
        <p:nvSpPr>
          <p:cNvPr id="19" name="Rectangle 18"/>
          <p:cNvSpPr/>
          <p:nvPr/>
        </p:nvSpPr>
        <p:spPr>
          <a:xfrm>
            <a:off x="4648200" y="2433935"/>
            <a:ext cx="1218603" cy="461665"/>
          </a:xfrm>
          <a:prstGeom prst="rect">
            <a:avLst/>
          </a:prstGeom>
        </p:spPr>
        <p:txBody>
          <a:bodyPr wrap="none">
            <a:spAutoFit/>
          </a:bodyPr>
          <a:lstStyle/>
          <a:p>
            <a:r>
              <a:rPr lang="en-US" sz="2400" dirty="0">
                <a:solidFill>
                  <a:prstClr val="black"/>
                </a:solidFill>
              </a:rPr>
              <a:t>H     </a:t>
            </a:r>
            <a:r>
              <a:rPr lang="en-US" sz="1000" dirty="0">
                <a:solidFill>
                  <a:prstClr val="black"/>
                </a:solidFill>
              </a:rPr>
              <a:t> </a:t>
            </a:r>
            <a:r>
              <a:rPr lang="en-US" sz="2400" dirty="0">
                <a:solidFill>
                  <a:prstClr val="black"/>
                </a:solidFill>
              </a:rPr>
              <a:t>    </a:t>
            </a:r>
            <a:r>
              <a:rPr lang="en-US" sz="2400" dirty="0" err="1">
                <a:solidFill>
                  <a:prstClr val="black"/>
                </a:solidFill>
              </a:rPr>
              <a:t>H</a:t>
            </a:r>
            <a:endParaRPr lang="en-US" sz="2400" dirty="0">
              <a:solidFill>
                <a:prstClr val="black"/>
              </a:solidFill>
            </a:endParaRPr>
          </a:p>
        </p:txBody>
      </p:sp>
      <p:sp>
        <p:nvSpPr>
          <p:cNvPr id="21" name="TextBox 20"/>
          <p:cNvSpPr txBox="1"/>
          <p:nvPr/>
        </p:nvSpPr>
        <p:spPr>
          <a:xfrm>
            <a:off x="6172200" y="1671935"/>
            <a:ext cx="533400" cy="461665"/>
          </a:xfrm>
          <a:prstGeom prst="rect">
            <a:avLst/>
          </a:prstGeom>
          <a:noFill/>
        </p:spPr>
        <p:txBody>
          <a:bodyPr wrap="square" rtlCol="0">
            <a:spAutoFit/>
          </a:bodyPr>
          <a:lstStyle/>
          <a:p>
            <a:r>
              <a:rPr lang="en-US" sz="2400" dirty="0">
                <a:solidFill>
                  <a:prstClr val="black"/>
                </a:solidFill>
              </a:rPr>
              <a:t>H</a:t>
            </a:r>
          </a:p>
        </p:txBody>
      </p:sp>
      <p:sp>
        <p:nvSpPr>
          <p:cNvPr id="22" name="TextBox 21"/>
          <p:cNvSpPr txBox="1"/>
          <p:nvPr/>
        </p:nvSpPr>
        <p:spPr>
          <a:xfrm>
            <a:off x="3048000" y="1635204"/>
            <a:ext cx="457200" cy="646331"/>
          </a:xfrm>
          <a:prstGeom prst="rect">
            <a:avLst/>
          </a:prstGeom>
          <a:noFill/>
        </p:spPr>
        <p:txBody>
          <a:bodyPr wrap="square" rtlCol="0">
            <a:spAutoFit/>
          </a:bodyPr>
          <a:lstStyle/>
          <a:p>
            <a:r>
              <a:rPr lang="en-US" sz="3600" dirty="0">
                <a:solidFill>
                  <a:srgbClr val="FF0000"/>
                </a:solidFill>
              </a:rPr>
              <a:t>+</a:t>
            </a:r>
          </a:p>
        </p:txBody>
      </p:sp>
      <p:sp>
        <p:nvSpPr>
          <p:cNvPr id="26" name="TextBox 25"/>
          <p:cNvSpPr txBox="1"/>
          <p:nvPr/>
        </p:nvSpPr>
        <p:spPr>
          <a:xfrm>
            <a:off x="4572000" y="1671935"/>
            <a:ext cx="381000" cy="523220"/>
          </a:xfrm>
          <a:prstGeom prst="rect">
            <a:avLst/>
          </a:prstGeom>
          <a:solidFill>
            <a:schemeClr val="bg1"/>
          </a:solidFill>
        </p:spPr>
        <p:txBody>
          <a:bodyPr wrap="square" rtlCol="0">
            <a:spAutoFit/>
          </a:bodyPr>
          <a:lstStyle/>
          <a:p>
            <a:r>
              <a:rPr lang="en-US" sz="2800" dirty="0">
                <a:solidFill>
                  <a:prstClr val="black"/>
                </a:solidFill>
              </a:rPr>
              <a:t>C</a:t>
            </a:r>
          </a:p>
        </p:txBody>
      </p:sp>
      <p:sp>
        <p:nvSpPr>
          <p:cNvPr id="27" name="Rectangle 26"/>
          <p:cNvSpPr/>
          <p:nvPr/>
        </p:nvSpPr>
        <p:spPr>
          <a:xfrm>
            <a:off x="5486400" y="1671935"/>
            <a:ext cx="375424" cy="523220"/>
          </a:xfrm>
          <a:prstGeom prst="rect">
            <a:avLst/>
          </a:prstGeom>
          <a:solidFill>
            <a:schemeClr val="bg1"/>
          </a:solidFill>
        </p:spPr>
        <p:txBody>
          <a:bodyPr wrap="none">
            <a:spAutoFit/>
          </a:bodyPr>
          <a:lstStyle/>
          <a:p>
            <a:r>
              <a:rPr lang="en-US" sz="2800" dirty="0">
                <a:solidFill>
                  <a:prstClr val="black"/>
                </a:solidFill>
              </a:rPr>
              <a:t>C</a:t>
            </a:r>
          </a:p>
        </p:txBody>
      </p:sp>
      <p:cxnSp>
        <p:nvCxnSpPr>
          <p:cNvPr id="5" name="Straight Arrow Connector 4"/>
          <p:cNvCxnSpPr/>
          <p:nvPr/>
        </p:nvCxnSpPr>
        <p:spPr>
          <a:xfrm>
            <a:off x="6629400" y="1900535"/>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11D02AE-542F-DF24-62BF-D1C759AE1586}"/>
              </a:ext>
            </a:extLst>
          </p:cNvPr>
          <p:cNvSpPr/>
          <p:nvPr/>
        </p:nvSpPr>
        <p:spPr>
          <a:xfrm>
            <a:off x="2371730" y="2162265"/>
            <a:ext cx="984247" cy="6535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E14FC7C-14B7-AF72-3C90-DAD50742D977}"/>
              </a:ext>
            </a:extLst>
          </p:cNvPr>
          <p:cNvSpPr/>
          <p:nvPr/>
        </p:nvSpPr>
        <p:spPr>
          <a:xfrm>
            <a:off x="3657600" y="1668760"/>
            <a:ext cx="382588" cy="523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C4D1B4B-C371-1DAD-6160-4284E89DFC33}"/>
              </a:ext>
            </a:extLst>
          </p:cNvPr>
          <p:cNvCxnSpPr>
            <a:stCxn id="3" idx="5"/>
          </p:cNvCxnSpPr>
          <p:nvPr/>
        </p:nvCxnSpPr>
        <p:spPr>
          <a:xfrm>
            <a:off x="3211837" y="2720091"/>
            <a:ext cx="750563" cy="40410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79EC010A-4930-1474-E312-D5CCA67A0442}"/>
              </a:ext>
            </a:extLst>
          </p:cNvPr>
          <p:cNvCxnSpPr>
            <a:stCxn id="7" idx="4"/>
          </p:cNvCxnSpPr>
          <p:nvPr/>
        </p:nvCxnSpPr>
        <p:spPr>
          <a:xfrm>
            <a:off x="3848894" y="2191980"/>
            <a:ext cx="113506" cy="94475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AC0E8228-3228-C83C-2D8C-D514838161AA}"/>
              </a:ext>
            </a:extLst>
          </p:cNvPr>
          <p:cNvSpPr txBox="1"/>
          <p:nvPr/>
        </p:nvSpPr>
        <p:spPr>
          <a:xfrm>
            <a:off x="3986222" y="2824366"/>
            <a:ext cx="2436812" cy="707886"/>
          </a:xfrm>
          <a:prstGeom prst="rect">
            <a:avLst/>
          </a:prstGeom>
          <a:noFill/>
        </p:spPr>
        <p:txBody>
          <a:bodyPr wrap="square" rtlCol="0">
            <a:spAutoFit/>
          </a:bodyPr>
          <a:lstStyle/>
          <a:p>
            <a:r>
              <a:rPr lang="en-US" sz="2400" b="1" dirty="0">
                <a:solidFill>
                  <a:srgbClr val="FF0000"/>
                </a:solidFill>
              </a:rPr>
              <a:t>HOH  (water)  </a:t>
            </a:r>
            <a:r>
              <a:rPr lang="en-US" sz="4000" b="1" dirty="0">
                <a:solidFill>
                  <a:srgbClr val="FF0000"/>
                </a:solidFill>
              </a:rPr>
              <a:t>+</a:t>
            </a:r>
            <a:endParaRPr lang="en-US" sz="2400" b="1" dirty="0">
              <a:solidFill>
                <a:srgbClr val="FF0000"/>
              </a:solidFill>
            </a:endParaRPr>
          </a:p>
        </p:txBody>
      </p:sp>
      <p:pic>
        <p:nvPicPr>
          <p:cNvPr id="8" name="Picture 2" descr="http://t2.gstatic.com/images?q=tbn:ANd9GcTDeol5qN3k1ShXDNZ6faANlRdkVln1NFe4I3anD99ZBhSzbKjae58qw3zYxA">
            <a:extLst>
              <a:ext uri="{FF2B5EF4-FFF2-40B4-BE49-F238E27FC236}">
                <a16:creationId xmlns:a16="http://schemas.microsoft.com/office/drawing/2014/main" id="{9A46FA27-8BC2-CF53-CE57-5C2181DC9DF6}"/>
              </a:ext>
            </a:extLst>
          </p:cNvPr>
          <p:cNvPicPr>
            <a:picLocks noChangeAspect="1" noChangeArrowheads="1"/>
          </p:cNvPicPr>
          <p:nvPr/>
        </p:nvPicPr>
        <p:blipFill>
          <a:blip r:embed="rId3"/>
          <a:srcRect/>
          <a:stretch>
            <a:fillRect/>
          </a:stretch>
        </p:blipFill>
        <p:spPr bwMode="auto">
          <a:xfrm>
            <a:off x="3240833" y="4065777"/>
            <a:ext cx="5733822" cy="2716023"/>
          </a:xfrm>
          <a:prstGeom prst="rect">
            <a:avLst/>
          </a:prstGeom>
          <a:noFill/>
        </p:spPr>
      </p:pic>
      <p:sp>
        <p:nvSpPr>
          <p:cNvPr id="11" name="TextBox 10">
            <a:extLst>
              <a:ext uri="{FF2B5EF4-FFF2-40B4-BE49-F238E27FC236}">
                <a16:creationId xmlns:a16="http://schemas.microsoft.com/office/drawing/2014/main" id="{66E44C99-6D29-4DC5-6598-F45DDA06C551}"/>
              </a:ext>
            </a:extLst>
          </p:cNvPr>
          <p:cNvSpPr txBox="1"/>
          <p:nvPr/>
        </p:nvSpPr>
        <p:spPr>
          <a:xfrm>
            <a:off x="782752" y="6150114"/>
            <a:ext cx="4421876"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Ethyl </a:t>
            </a:r>
            <a:r>
              <a:rPr lang="en-US" sz="4000" dirty="0" err="1">
                <a:solidFill>
                  <a:srgbClr val="FF0000"/>
                </a:solidFill>
                <a:latin typeface="Times New Roman" panose="02020603050405020304" pitchFamily="18" charset="0"/>
                <a:cs typeface="Times New Roman" panose="02020603050405020304" pitchFamily="18" charset="0"/>
              </a:rPr>
              <a:t>Propanoate</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096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600438"/>
          </a:xfrm>
          <a:prstGeom prst="rect">
            <a:avLst/>
          </a:prstGeom>
          <a:solidFill>
            <a:srgbClr val="CCFFCC"/>
          </a:solidFill>
        </p:spPr>
        <p:txBody>
          <a:bodyPr wrap="square" rtlCol="0">
            <a:spAutoFit/>
          </a:bodyPr>
          <a:lstStyle/>
          <a:p>
            <a:r>
              <a:rPr lang="en-US" sz="2400" dirty="0">
                <a:solidFill>
                  <a:prstClr val="black"/>
                </a:solidFill>
              </a:rPr>
              <a:t>157.  Draw the reactant molecules and product molecules</a:t>
            </a:r>
            <a:br>
              <a:rPr lang="en-US" sz="2400" dirty="0">
                <a:solidFill>
                  <a:prstClr val="black"/>
                </a:solidFill>
              </a:rPr>
            </a:br>
            <a:r>
              <a:rPr lang="en-US" sz="2400" dirty="0">
                <a:solidFill>
                  <a:prstClr val="black"/>
                </a:solidFill>
              </a:rPr>
              <a:t>          (and product names)</a:t>
            </a:r>
          </a:p>
          <a:p>
            <a:endParaRPr lang="en-US" dirty="0">
              <a:solidFill>
                <a:prstClr val="black"/>
              </a:solidFill>
            </a:endParaRPr>
          </a:p>
          <a:p>
            <a:pPr algn="ctr"/>
            <a:r>
              <a:rPr lang="en-US" sz="3200" b="1" dirty="0" err="1">
                <a:solidFill>
                  <a:prstClr val="black"/>
                </a:solidFill>
              </a:rPr>
              <a:t>butanoic</a:t>
            </a:r>
            <a:r>
              <a:rPr lang="en-US" sz="3200" b="1" dirty="0">
                <a:solidFill>
                  <a:prstClr val="black"/>
                </a:solidFill>
              </a:rPr>
              <a:t> acid + 1-propanol form an ester + water</a:t>
            </a:r>
            <a:endParaRPr lang="en-US" sz="2800" b="1" dirty="0">
              <a:solidFill>
                <a:prstClr val="black"/>
              </a:solidFill>
            </a:endParaRPr>
          </a:p>
        </p:txBody>
      </p:sp>
    </p:spTree>
    <p:extLst>
      <p:ext uri="{BB962C8B-B14F-4D97-AF65-F5344CB8AC3E}">
        <p14:creationId xmlns:p14="http://schemas.microsoft.com/office/powerpoint/2010/main" val="236187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t3.gstatic.com/images?q=tbn:ANd9GcTw3PfWYqbVirpsjz76JdV_Z3yIeGbGsNN9De0G5PsoFm3x_MehKlrJIRjzag"/>
          <p:cNvPicPr>
            <a:picLocks noChangeAspect="1" noChangeArrowheads="1"/>
          </p:cNvPicPr>
          <p:nvPr/>
        </p:nvPicPr>
        <p:blipFill>
          <a:blip r:embed="rId2"/>
          <a:srcRect/>
          <a:stretch>
            <a:fillRect/>
          </a:stretch>
        </p:blipFill>
        <p:spPr bwMode="auto">
          <a:xfrm>
            <a:off x="2438400" y="4224873"/>
            <a:ext cx="6567656" cy="2438400"/>
          </a:xfrm>
          <a:prstGeom prst="rect">
            <a:avLst/>
          </a:prstGeom>
          <a:noFill/>
        </p:spPr>
      </p:pic>
      <p:sp>
        <p:nvSpPr>
          <p:cNvPr id="26" name="TextBox 25"/>
          <p:cNvSpPr txBox="1"/>
          <p:nvPr/>
        </p:nvSpPr>
        <p:spPr>
          <a:xfrm>
            <a:off x="782216" y="6070363"/>
            <a:ext cx="4114800" cy="769441"/>
          </a:xfrm>
          <a:prstGeom prst="rect">
            <a:avLst/>
          </a:prstGeom>
          <a:noFill/>
        </p:spPr>
        <p:txBody>
          <a:bodyPr wrap="square" rtlCol="0">
            <a:spAutoFit/>
          </a:bodyPr>
          <a:lstStyle/>
          <a:p>
            <a:r>
              <a:rPr lang="en-US" sz="4400" dirty="0" err="1">
                <a:solidFill>
                  <a:prstClr val="black"/>
                </a:solidFill>
              </a:rPr>
              <a:t>Propyl</a:t>
            </a:r>
            <a:r>
              <a:rPr lang="en-US" sz="4400" dirty="0">
                <a:solidFill>
                  <a:prstClr val="black"/>
                </a:solidFill>
              </a:rPr>
              <a:t> </a:t>
            </a:r>
            <a:r>
              <a:rPr lang="en-US" sz="4400" dirty="0" err="1">
                <a:solidFill>
                  <a:prstClr val="black"/>
                </a:solidFill>
              </a:rPr>
              <a:t>Butanoate</a:t>
            </a:r>
            <a:endParaRPr lang="en-US" sz="4400" dirty="0">
              <a:solidFill>
                <a:prstClr val="black"/>
              </a:solidFill>
            </a:endParaRPr>
          </a:p>
        </p:txBody>
      </p:sp>
      <p:grpSp>
        <p:nvGrpSpPr>
          <p:cNvPr id="6" name="Group 5">
            <a:extLst>
              <a:ext uri="{FF2B5EF4-FFF2-40B4-BE49-F238E27FC236}">
                <a16:creationId xmlns:a16="http://schemas.microsoft.com/office/drawing/2014/main" id="{1C0AD530-3915-F1A5-8C97-8A00F6FD0369}"/>
              </a:ext>
            </a:extLst>
          </p:cNvPr>
          <p:cNvGrpSpPr/>
          <p:nvPr/>
        </p:nvGrpSpPr>
        <p:grpSpPr>
          <a:xfrm>
            <a:off x="76200" y="1657290"/>
            <a:ext cx="9334500" cy="2000310"/>
            <a:chOff x="76200" y="1504890"/>
            <a:chExt cx="9334500" cy="2000310"/>
          </a:xfrm>
        </p:grpSpPr>
        <p:pic>
          <p:nvPicPr>
            <p:cNvPr id="31746" name="Picture 2" descr="http://www.scienceforums.net/uploads/butanoic%20acid.jpg"/>
            <p:cNvPicPr>
              <a:picLocks noChangeAspect="1" noChangeArrowheads="1"/>
            </p:cNvPicPr>
            <p:nvPr/>
          </p:nvPicPr>
          <p:blipFill>
            <a:blip r:embed="rId3"/>
            <a:srcRect/>
            <a:stretch>
              <a:fillRect/>
            </a:stretch>
          </p:blipFill>
          <p:spPr bwMode="auto">
            <a:xfrm>
              <a:off x="76200" y="1733490"/>
              <a:ext cx="3295650" cy="1457326"/>
            </a:xfrm>
            <a:prstGeom prst="rect">
              <a:avLst/>
            </a:prstGeom>
            <a:noFill/>
          </p:spPr>
        </p:pic>
        <p:sp>
          <p:nvSpPr>
            <p:cNvPr id="4" name="TextBox 3"/>
            <p:cNvSpPr txBox="1"/>
            <p:nvPr/>
          </p:nvSpPr>
          <p:spPr>
            <a:xfrm>
              <a:off x="2514600" y="2724090"/>
              <a:ext cx="914400" cy="400110"/>
            </a:xfrm>
            <a:prstGeom prst="rect">
              <a:avLst/>
            </a:prstGeom>
            <a:solidFill>
              <a:schemeClr val="bg1"/>
            </a:solidFill>
          </p:spPr>
          <p:txBody>
            <a:bodyPr wrap="square" rtlCol="0">
              <a:spAutoFit/>
            </a:bodyPr>
            <a:lstStyle/>
            <a:p>
              <a:r>
                <a:rPr lang="en-US" sz="2000" dirty="0">
                  <a:solidFill>
                    <a:prstClr val="black"/>
                  </a:solidFill>
                </a:rPr>
                <a:t>OH</a:t>
              </a:r>
            </a:p>
          </p:txBody>
        </p:sp>
        <p:sp>
          <p:nvSpPr>
            <p:cNvPr id="5" name="TextBox 4"/>
            <p:cNvSpPr txBox="1"/>
            <p:nvPr/>
          </p:nvSpPr>
          <p:spPr>
            <a:xfrm>
              <a:off x="2971800" y="2190690"/>
              <a:ext cx="762000" cy="646331"/>
            </a:xfrm>
            <a:prstGeom prst="rect">
              <a:avLst/>
            </a:prstGeom>
            <a:noFill/>
          </p:spPr>
          <p:txBody>
            <a:bodyPr wrap="square" rtlCol="0">
              <a:spAutoFit/>
            </a:bodyPr>
            <a:lstStyle/>
            <a:p>
              <a:r>
                <a:rPr lang="en-US" sz="3600" dirty="0">
                  <a:solidFill>
                    <a:srgbClr val="FF0000"/>
                  </a:solidFill>
                </a:rPr>
                <a:t>+</a:t>
              </a:r>
            </a:p>
          </p:txBody>
        </p:sp>
        <p:cxnSp>
          <p:nvCxnSpPr>
            <p:cNvPr id="7" name="Straight Connector 6"/>
            <p:cNvCxnSpPr/>
            <p:nvPr/>
          </p:nvCxnSpPr>
          <p:spPr>
            <a:xfrm>
              <a:off x="4191000" y="2495490"/>
              <a:ext cx="2438400" cy="158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5400000">
              <a:off x="4039394" y="2494696"/>
              <a:ext cx="1219200" cy="1588"/>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657600" y="2266890"/>
              <a:ext cx="533400" cy="400110"/>
            </a:xfrm>
            <a:prstGeom prst="rect">
              <a:avLst/>
            </a:prstGeom>
            <a:noFill/>
          </p:spPr>
          <p:txBody>
            <a:bodyPr wrap="square" rtlCol="0">
              <a:spAutoFit/>
            </a:bodyPr>
            <a:lstStyle/>
            <a:p>
              <a:pPr algn="r"/>
              <a:r>
                <a:rPr lang="en-US" sz="2000" dirty="0">
                  <a:solidFill>
                    <a:prstClr val="black"/>
                  </a:solidFill>
                </a:rPr>
                <a:t>HO</a:t>
              </a:r>
            </a:p>
          </p:txBody>
        </p:sp>
        <p:cxnSp>
          <p:nvCxnSpPr>
            <p:cNvPr id="12" name="Straight Connector 11"/>
            <p:cNvCxnSpPr/>
            <p:nvPr/>
          </p:nvCxnSpPr>
          <p:spPr>
            <a:xfrm rot="5400000">
              <a:off x="4723606" y="2494696"/>
              <a:ext cx="1219200" cy="158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rot="5400000">
              <a:off x="5485606" y="2494696"/>
              <a:ext cx="1219200" cy="1588"/>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495800" y="2266890"/>
              <a:ext cx="381000" cy="400110"/>
            </a:xfrm>
            <a:prstGeom prst="rect">
              <a:avLst/>
            </a:prstGeom>
            <a:solidFill>
              <a:schemeClr val="bg1"/>
            </a:solidFill>
          </p:spPr>
          <p:txBody>
            <a:bodyPr wrap="square" rtlCol="0">
              <a:spAutoFit/>
            </a:bodyPr>
            <a:lstStyle/>
            <a:p>
              <a:r>
                <a:rPr lang="en-US" sz="2000" dirty="0">
                  <a:solidFill>
                    <a:prstClr val="black"/>
                  </a:solidFill>
                </a:rPr>
                <a:t>C</a:t>
              </a:r>
            </a:p>
          </p:txBody>
        </p:sp>
        <p:sp>
          <p:nvSpPr>
            <p:cNvPr id="16" name="Rectangle 15"/>
            <p:cNvSpPr/>
            <p:nvPr/>
          </p:nvSpPr>
          <p:spPr>
            <a:xfrm>
              <a:off x="5181600" y="2266890"/>
              <a:ext cx="320922" cy="400110"/>
            </a:xfrm>
            <a:prstGeom prst="rect">
              <a:avLst/>
            </a:prstGeom>
            <a:solidFill>
              <a:schemeClr val="bg1"/>
            </a:solidFill>
          </p:spPr>
          <p:txBody>
            <a:bodyPr wrap="none">
              <a:spAutoFit/>
            </a:bodyPr>
            <a:lstStyle/>
            <a:p>
              <a:r>
                <a:rPr lang="en-US" sz="2000" dirty="0">
                  <a:solidFill>
                    <a:prstClr val="black"/>
                  </a:solidFill>
                </a:rPr>
                <a:t>C</a:t>
              </a:r>
            </a:p>
          </p:txBody>
        </p:sp>
        <p:sp>
          <p:nvSpPr>
            <p:cNvPr id="17" name="Rectangle 16"/>
            <p:cNvSpPr/>
            <p:nvPr/>
          </p:nvSpPr>
          <p:spPr>
            <a:xfrm>
              <a:off x="5943600" y="2266890"/>
              <a:ext cx="320922" cy="400110"/>
            </a:xfrm>
            <a:prstGeom prst="rect">
              <a:avLst/>
            </a:prstGeom>
            <a:solidFill>
              <a:schemeClr val="bg1"/>
            </a:solidFill>
          </p:spPr>
          <p:txBody>
            <a:bodyPr wrap="square">
              <a:spAutoFit/>
            </a:bodyPr>
            <a:lstStyle/>
            <a:p>
              <a:r>
                <a:rPr lang="en-US" sz="2000" dirty="0">
                  <a:solidFill>
                    <a:prstClr val="black"/>
                  </a:solidFill>
                </a:rPr>
                <a:t>C</a:t>
              </a:r>
            </a:p>
          </p:txBody>
        </p:sp>
        <p:sp>
          <p:nvSpPr>
            <p:cNvPr id="18" name="TextBox 17"/>
            <p:cNvSpPr txBox="1"/>
            <p:nvPr/>
          </p:nvSpPr>
          <p:spPr>
            <a:xfrm>
              <a:off x="4495800" y="1504890"/>
              <a:ext cx="1828800" cy="400110"/>
            </a:xfrm>
            <a:prstGeom prst="rect">
              <a:avLst/>
            </a:prstGeom>
            <a:noFill/>
          </p:spPr>
          <p:txBody>
            <a:bodyPr wrap="square" rtlCol="0">
              <a:spAutoFit/>
            </a:bodyPr>
            <a:lstStyle/>
            <a:p>
              <a:r>
                <a:rPr lang="en-US" sz="2000" dirty="0">
                  <a:solidFill>
                    <a:prstClr val="black"/>
                  </a:solidFill>
                </a:rPr>
                <a:t>H         </a:t>
              </a:r>
              <a:r>
                <a:rPr lang="en-US" sz="2000" dirty="0" err="1">
                  <a:solidFill>
                    <a:prstClr val="black"/>
                  </a:solidFill>
                </a:rPr>
                <a:t>H</a:t>
              </a:r>
              <a:r>
                <a:rPr lang="en-US" sz="2000" dirty="0">
                  <a:solidFill>
                    <a:prstClr val="black"/>
                  </a:solidFill>
                </a:rPr>
                <a:t>          </a:t>
              </a:r>
              <a:r>
                <a:rPr lang="en-US" sz="2000" dirty="0" err="1">
                  <a:solidFill>
                    <a:prstClr val="black"/>
                  </a:solidFill>
                </a:rPr>
                <a:t>H</a:t>
              </a:r>
              <a:endParaRPr lang="en-US" sz="2000" dirty="0">
                <a:solidFill>
                  <a:prstClr val="black"/>
                </a:solidFill>
              </a:endParaRPr>
            </a:p>
          </p:txBody>
        </p:sp>
        <p:sp>
          <p:nvSpPr>
            <p:cNvPr id="19" name="Rectangle 18"/>
            <p:cNvSpPr/>
            <p:nvPr/>
          </p:nvSpPr>
          <p:spPr>
            <a:xfrm>
              <a:off x="4495800" y="3105090"/>
              <a:ext cx="1762021" cy="400110"/>
            </a:xfrm>
            <a:prstGeom prst="rect">
              <a:avLst/>
            </a:prstGeom>
          </p:spPr>
          <p:txBody>
            <a:bodyPr wrap="none">
              <a:spAutoFit/>
            </a:bodyPr>
            <a:lstStyle/>
            <a:p>
              <a:r>
                <a:rPr lang="en-US" sz="2000" dirty="0">
                  <a:solidFill>
                    <a:prstClr val="black"/>
                  </a:solidFill>
                </a:rPr>
                <a:t>H         </a:t>
              </a:r>
              <a:r>
                <a:rPr lang="en-US" sz="2000" dirty="0" err="1">
                  <a:solidFill>
                    <a:prstClr val="black"/>
                  </a:solidFill>
                </a:rPr>
                <a:t>H</a:t>
              </a:r>
              <a:r>
                <a:rPr lang="en-US" sz="2000" dirty="0">
                  <a:solidFill>
                    <a:prstClr val="black"/>
                  </a:solidFill>
                </a:rPr>
                <a:t>          </a:t>
              </a:r>
              <a:r>
                <a:rPr lang="en-US" sz="2000" dirty="0" err="1">
                  <a:solidFill>
                    <a:prstClr val="black"/>
                  </a:solidFill>
                </a:rPr>
                <a:t>H</a:t>
              </a:r>
              <a:endParaRPr lang="en-US" sz="2000" dirty="0">
                <a:solidFill>
                  <a:prstClr val="black"/>
                </a:solidFill>
              </a:endParaRPr>
            </a:p>
          </p:txBody>
        </p:sp>
        <p:sp>
          <p:nvSpPr>
            <p:cNvPr id="20" name="TextBox 19"/>
            <p:cNvSpPr txBox="1"/>
            <p:nvPr/>
          </p:nvSpPr>
          <p:spPr>
            <a:xfrm>
              <a:off x="6629400" y="2343090"/>
              <a:ext cx="533400" cy="400110"/>
            </a:xfrm>
            <a:prstGeom prst="rect">
              <a:avLst/>
            </a:prstGeom>
            <a:noFill/>
          </p:spPr>
          <p:txBody>
            <a:bodyPr wrap="square" rtlCol="0">
              <a:spAutoFit/>
            </a:bodyPr>
            <a:lstStyle/>
            <a:p>
              <a:r>
                <a:rPr lang="en-US" sz="2000" dirty="0">
                  <a:solidFill>
                    <a:prstClr val="black"/>
                  </a:solidFill>
                </a:rPr>
                <a:t>H</a:t>
              </a:r>
            </a:p>
          </p:txBody>
        </p:sp>
        <p:sp>
          <p:nvSpPr>
            <p:cNvPr id="22" name="TextBox 21"/>
            <p:cNvSpPr txBox="1"/>
            <p:nvPr/>
          </p:nvSpPr>
          <p:spPr>
            <a:xfrm>
              <a:off x="7886700" y="2241202"/>
              <a:ext cx="1524000" cy="584775"/>
            </a:xfrm>
            <a:prstGeom prst="rect">
              <a:avLst/>
            </a:prstGeom>
            <a:noFill/>
          </p:spPr>
          <p:txBody>
            <a:bodyPr wrap="square" rtlCol="0">
              <a:spAutoFit/>
            </a:bodyPr>
            <a:lstStyle/>
            <a:p>
              <a:r>
                <a:rPr lang="en-US" sz="3200" dirty="0">
                  <a:solidFill>
                    <a:srgbClr val="FF0000"/>
                  </a:solidFill>
                </a:rPr>
                <a:t>HOH</a:t>
              </a:r>
              <a:r>
                <a:rPr lang="en-US" sz="3200" dirty="0">
                  <a:solidFill>
                    <a:prstClr val="black"/>
                  </a:solidFill>
                </a:rPr>
                <a:t> +</a:t>
              </a:r>
            </a:p>
          </p:txBody>
        </p:sp>
        <p:sp>
          <p:nvSpPr>
            <p:cNvPr id="23" name="Oval 22"/>
            <p:cNvSpPr/>
            <p:nvPr/>
          </p:nvSpPr>
          <p:spPr>
            <a:xfrm>
              <a:off x="2514600" y="272409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3581400" y="2190690"/>
              <a:ext cx="381000" cy="68580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 name="Straight Arrow Connector 24"/>
            <p:cNvCxnSpPr/>
            <p:nvPr/>
          </p:nvCxnSpPr>
          <p:spPr>
            <a:xfrm>
              <a:off x="7010400" y="2550486"/>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19D275FF-6F1E-B1AF-639F-5D2414008041}"/>
              </a:ext>
            </a:extLst>
          </p:cNvPr>
          <p:cNvSpPr txBox="1"/>
          <p:nvPr/>
        </p:nvSpPr>
        <p:spPr>
          <a:xfrm>
            <a:off x="0" y="0"/>
            <a:ext cx="9144000" cy="1600438"/>
          </a:xfrm>
          <a:prstGeom prst="rect">
            <a:avLst/>
          </a:prstGeom>
          <a:solidFill>
            <a:srgbClr val="CCFFCC"/>
          </a:solidFill>
        </p:spPr>
        <p:txBody>
          <a:bodyPr wrap="square" rtlCol="0">
            <a:spAutoFit/>
          </a:bodyPr>
          <a:lstStyle/>
          <a:p>
            <a:r>
              <a:rPr lang="en-US" sz="2400" dirty="0">
                <a:solidFill>
                  <a:prstClr val="black"/>
                </a:solidFill>
              </a:rPr>
              <a:t>157.  Draw the reactant molecules and product molecules</a:t>
            </a:r>
            <a:br>
              <a:rPr lang="en-US" sz="2400" dirty="0">
                <a:solidFill>
                  <a:prstClr val="black"/>
                </a:solidFill>
              </a:rPr>
            </a:br>
            <a:r>
              <a:rPr lang="en-US" sz="2400" dirty="0">
                <a:solidFill>
                  <a:prstClr val="black"/>
                </a:solidFill>
              </a:rPr>
              <a:t>          (and product names)</a:t>
            </a:r>
          </a:p>
          <a:p>
            <a:endParaRPr lang="en-US" dirty="0">
              <a:solidFill>
                <a:prstClr val="black"/>
              </a:solidFill>
            </a:endParaRPr>
          </a:p>
          <a:p>
            <a:pPr algn="ctr"/>
            <a:r>
              <a:rPr lang="en-US" sz="3200" b="1" dirty="0" err="1">
                <a:solidFill>
                  <a:prstClr val="black"/>
                </a:solidFill>
              </a:rPr>
              <a:t>butanoic</a:t>
            </a:r>
            <a:r>
              <a:rPr lang="en-US" sz="3200" b="1" dirty="0">
                <a:solidFill>
                  <a:prstClr val="black"/>
                </a:solidFill>
              </a:rPr>
              <a:t> acid + 1-propanol form an ester + water</a:t>
            </a:r>
            <a:endParaRPr lang="en-US" sz="2800" b="1" dirty="0">
              <a:solidFill>
                <a:prstClr val="black"/>
              </a:solidFill>
            </a:endParaRPr>
          </a:p>
        </p:txBody>
      </p:sp>
    </p:spTree>
    <p:extLst>
      <p:ext uri="{BB962C8B-B14F-4D97-AF65-F5344CB8AC3E}">
        <p14:creationId xmlns:p14="http://schemas.microsoft.com/office/powerpoint/2010/main" val="69647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5C808ECB-17C3-C745-EEE4-2D420C918A92}"/>
              </a:ext>
            </a:extLst>
          </p:cNvPr>
          <p:cNvGraphicFramePr>
            <a:graphicFrameLocks noGrp="1"/>
          </p:cNvGraphicFramePr>
          <p:nvPr>
            <p:extLst>
              <p:ext uri="{D42A27DB-BD31-4B8C-83A1-F6EECF244321}">
                <p14:modId xmlns:p14="http://schemas.microsoft.com/office/powerpoint/2010/main" val="4107523817"/>
              </p:ext>
            </p:extLst>
          </p:nvPr>
        </p:nvGraphicFramePr>
        <p:xfrm>
          <a:off x="0" y="0"/>
          <a:ext cx="9143999" cy="6858000"/>
        </p:xfrm>
        <a:graphic>
          <a:graphicData uri="http://schemas.openxmlformats.org/drawingml/2006/table">
            <a:tbl>
              <a:tblPr firstRow="1" bandRow="1">
                <a:tableStyleId>{5C22544A-7EE6-4342-B048-85BDC9FD1C3A}</a:tableStyleId>
              </a:tblPr>
              <a:tblGrid>
                <a:gridCol w="2196603">
                  <a:extLst>
                    <a:ext uri="{9D8B030D-6E8A-4147-A177-3AD203B41FA5}">
                      <a16:colId xmlns:a16="http://schemas.microsoft.com/office/drawing/2014/main" val="2704951224"/>
                    </a:ext>
                  </a:extLst>
                </a:gridCol>
                <a:gridCol w="2988402">
                  <a:extLst>
                    <a:ext uri="{9D8B030D-6E8A-4147-A177-3AD203B41FA5}">
                      <a16:colId xmlns:a16="http://schemas.microsoft.com/office/drawing/2014/main" val="820198371"/>
                    </a:ext>
                  </a:extLst>
                </a:gridCol>
                <a:gridCol w="3958994">
                  <a:extLst>
                    <a:ext uri="{9D8B030D-6E8A-4147-A177-3AD203B41FA5}">
                      <a16:colId xmlns:a16="http://schemas.microsoft.com/office/drawing/2014/main" val="208401303"/>
                    </a:ext>
                  </a:extLst>
                </a:gridCol>
              </a:tblGrid>
              <a:tr h="571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111. The whole list of acids in high school includes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9825802"/>
                  </a:ext>
                </a:extLst>
              </a:tr>
              <a:tr h="5715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 carbon 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Condensed Structural formula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001945"/>
                  </a:ext>
                </a:extLst>
              </a:tr>
              <a:tr h="5715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Methanoic</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acid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HCOOH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4252121"/>
                  </a:ext>
                </a:extLst>
              </a:tr>
              <a:tr h="5715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Ethanoic acid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CH</a:t>
                      </a:r>
                      <a:r>
                        <a:rPr lang="en-US" sz="1800" b="0" baseline="-25000" dirty="0">
                          <a:solidFill>
                            <a:schemeClr val="tx1"/>
                          </a:solidFill>
                          <a:latin typeface="Times New Roman" panose="02020603050405020304" pitchFamily="18" charset="0"/>
                          <a:cs typeface="Times New Roman" panose="02020603050405020304" pitchFamily="18" charset="0"/>
                        </a:rPr>
                        <a:t>3</a:t>
                      </a:r>
                      <a:r>
                        <a:rPr lang="en-US" sz="1800" b="0" dirty="0">
                          <a:solidFill>
                            <a:schemeClr val="tx1"/>
                          </a:solidFill>
                          <a:latin typeface="Times New Roman" panose="02020603050405020304" pitchFamily="18" charset="0"/>
                          <a:cs typeface="Times New Roman" panose="02020603050405020304" pitchFamily="18" charset="0"/>
                        </a:rPr>
                        <a:t>COOH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901695"/>
                  </a:ext>
                </a:extLst>
              </a:tr>
              <a:tr h="5715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Propanoic acid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CH</a:t>
                      </a:r>
                      <a:r>
                        <a:rPr lang="en-US" sz="1800" b="0" baseline="-25000" dirty="0">
                          <a:solidFill>
                            <a:schemeClr val="tx1"/>
                          </a:solidFill>
                          <a:latin typeface="Times New Roman" panose="02020603050405020304" pitchFamily="18" charset="0"/>
                          <a:cs typeface="Times New Roman" panose="02020603050405020304" pitchFamily="18" charset="0"/>
                        </a:rPr>
                        <a:t>3</a:t>
                      </a:r>
                      <a:r>
                        <a:rPr lang="en-US" sz="1800" b="0" dirty="0">
                          <a:solidFill>
                            <a:schemeClr val="tx1"/>
                          </a:solidFill>
                          <a:latin typeface="Times New Roman" panose="02020603050405020304" pitchFamily="18" charset="0"/>
                          <a:cs typeface="Times New Roman" panose="02020603050405020304" pitchFamily="18" charset="0"/>
                        </a:rPr>
                        <a:t>CH</a:t>
                      </a:r>
                      <a:r>
                        <a:rPr lang="en-US" sz="1800" b="0" baseline="-25000" dirty="0">
                          <a:solidFill>
                            <a:schemeClr val="tx1"/>
                          </a:solidFill>
                          <a:latin typeface="Times New Roman" panose="02020603050405020304" pitchFamily="18" charset="0"/>
                          <a:cs typeface="Times New Roman" panose="02020603050405020304" pitchFamily="18" charset="0"/>
                        </a:rPr>
                        <a:t>2</a:t>
                      </a:r>
                      <a:r>
                        <a:rPr lang="en-US" sz="1800" b="0" dirty="0">
                          <a:solidFill>
                            <a:schemeClr val="tx1"/>
                          </a:solidFill>
                          <a:latin typeface="Times New Roman" panose="02020603050405020304" pitchFamily="18" charset="0"/>
                          <a:cs typeface="Times New Roman" panose="02020603050405020304" pitchFamily="18" charset="0"/>
                        </a:rPr>
                        <a:t>COOH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038981"/>
                  </a:ext>
                </a:extLst>
              </a:tr>
              <a:tr h="5715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Butanoic acid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CH</a:t>
                      </a:r>
                      <a:r>
                        <a:rPr lang="en-US" sz="1800" b="0" baseline="-25000" dirty="0">
                          <a:solidFill>
                            <a:schemeClr val="tx1"/>
                          </a:solidFill>
                          <a:latin typeface="Times New Roman" panose="02020603050405020304" pitchFamily="18" charset="0"/>
                          <a:cs typeface="Times New Roman" panose="02020603050405020304" pitchFamily="18" charset="0"/>
                        </a:rPr>
                        <a:t>3</a:t>
                      </a:r>
                      <a:r>
                        <a:rPr lang="en-US" sz="1800" b="0" baseline="0" dirty="0">
                          <a:solidFill>
                            <a:schemeClr val="tx1"/>
                          </a:solidFill>
                          <a:latin typeface="Times New Roman" panose="02020603050405020304" pitchFamily="18" charset="0"/>
                          <a:cs typeface="Times New Roman" panose="02020603050405020304" pitchFamily="18" charset="0"/>
                        </a:rPr>
                        <a:t>(C</a:t>
                      </a:r>
                      <a:r>
                        <a:rPr lang="en-US" sz="1800" b="0" dirty="0">
                          <a:solidFill>
                            <a:schemeClr val="tx1"/>
                          </a:solidFill>
                          <a:latin typeface="Times New Roman" panose="02020603050405020304" pitchFamily="18" charset="0"/>
                          <a:cs typeface="Times New Roman" panose="02020603050405020304" pitchFamily="18" charset="0"/>
                        </a:rPr>
                        <a:t>H</a:t>
                      </a:r>
                      <a:r>
                        <a:rPr lang="en-US" sz="1800" b="0" baseline="-25000" dirty="0">
                          <a:solidFill>
                            <a:schemeClr val="tx1"/>
                          </a:solidFill>
                          <a:latin typeface="Times New Roman" panose="02020603050405020304" pitchFamily="18" charset="0"/>
                          <a:cs typeface="Times New Roman" panose="02020603050405020304" pitchFamily="18" charset="0"/>
                        </a:rPr>
                        <a:t>2</a:t>
                      </a:r>
                      <a:r>
                        <a:rPr lang="en-US" sz="1800" b="0" baseline="0" dirty="0">
                          <a:solidFill>
                            <a:schemeClr val="tx1"/>
                          </a:solidFill>
                          <a:latin typeface="Times New Roman" panose="02020603050405020304" pitchFamily="18" charset="0"/>
                          <a:cs typeface="Times New Roman" panose="02020603050405020304" pitchFamily="18" charset="0"/>
                        </a:rPr>
                        <a:t>)</a:t>
                      </a:r>
                      <a:r>
                        <a:rPr lang="en-US" sz="1800" b="0" baseline="-25000" dirty="0">
                          <a:solidFill>
                            <a:srgbClr val="FF0000"/>
                          </a:solidFill>
                          <a:latin typeface="Times New Roman" panose="02020603050405020304" pitchFamily="18" charset="0"/>
                          <a:cs typeface="Times New Roman" panose="02020603050405020304" pitchFamily="18" charset="0"/>
                        </a:rPr>
                        <a:t>2</a:t>
                      </a:r>
                      <a:r>
                        <a:rPr lang="en-US" sz="1800" b="0" dirty="0">
                          <a:solidFill>
                            <a:schemeClr val="tx1"/>
                          </a:solidFill>
                          <a:latin typeface="Times New Roman" panose="02020603050405020304" pitchFamily="18" charset="0"/>
                          <a:cs typeface="Times New Roman" panose="02020603050405020304" pitchFamily="18" charset="0"/>
                        </a:rPr>
                        <a:t>COOH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38039"/>
                  </a:ext>
                </a:extLst>
              </a:tr>
              <a:tr h="5715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Pentanoic</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acid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CH</a:t>
                      </a:r>
                      <a:r>
                        <a:rPr lang="en-US" sz="1800" b="0" baseline="-25000" dirty="0">
                          <a:solidFill>
                            <a:schemeClr val="tx1"/>
                          </a:solidFill>
                          <a:latin typeface="Times New Roman" panose="02020603050405020304" pitchFamily="18" charset="0"/>
                          <a:cs typeface="Times New Roman" panose="02020603050405020304" pitchFamily="18" charset="0"/>
                        </a:rPr>
                        <a:t>3</a:t>
                      </a:r>
                      <a:r>
                        <a:rPr lang="en-US" sz="1800" b="0" baseline="0" dirty="0">
                          <a:solidFill>
                            <a:schemeClr val="tx1"/>
                          </a:solidFill>
                          <a:latin typeface="Times New Roman" panose="02020603050405020304" pitchFamily="18" charset="0"/>
                          <a:cs typeface="Times New Roman" panose="02020603050405020304" pitchFamily="18" charset="0"/>
                        </a:rPr>
                        <a:t>(C</a:t>
                      </a:r>
                      <a:r>
                        <a:rPr lang="en-US" sz="1800" b="0" dirty="0">
                          <a:solidFill>
                            <a:schemeClr val="tx1"/>
                          </a:solidFill>
                          <a:latin typeface="Times New Roman" panose="02020603050405020304" pitchFamily="18" charset="0"/>
                          <a:cs typeface="Times New Roman" panose="02020603050405020304" pitchFamily="18" charset="0"/>
                        </a:rPr>
                        <a:t>H</a:t>
                      </a:r>
                      <a:r>
                        <a:rPr lang="en-US" sz="1800" b="0" baseline="-25000" dirty="0">
                          <a:solidFill>
                            <a:schemeClr val="tx1"/>
                          </a:solidFill>
                          <a:latin typeface="Times New Roman" panose="02020603050405020304" pitchFamily="18" charset="0"/>
                          <a:cs typeface="Times New Roman" panose="02020603050405020304" pitchFamily="18" charset="0"/>
                        </a:rPr>
                        <a:t>2</a:t>
                      </a:r>
                      <a:r>
                        <a:rPr lang="en-US" sz="1800" b="0" baseline="0" dirty="0">
                          <a:solidFill>
                            <a:schemeClr val="tx1"/>
                          </a:solidFill>
                          <a:latin typeface="Times New Roman" panose="02020603050405020304" pitchFamily="18" charset="0"/>
                          <a:cs typeface="Times New Roman" panose="02020603050405020304" pitchFamily="18" charset="0"/>
                        </a:rPr>
                        <a:t>)</a:t>
                      </a:r>
                      <a:r>
                        <a:rPr lang="en-US" sz="1800" b="0" baseline="-25000" dirty="0">
                          <a:solidFill>
                            <a:srgbClr val="FF0000"/>
                          </a:solidFill>
                          <a:latin typeface="Times New Roman" panose="02020603050405020304" pitchFamily="18" charset="0"/>
                          <a:cs typeface="Times New Roman" panose="02020603050405020304" pitchFamily="18" charset="0"/>
                        </a:rPr>
                        <a:t>3</a:t>
                      </a:r>
                      <a:r>
                        <a:rPr lang="en-US" sz="1800" b="0" dirty="0">
                          <a:solidFill>
                            <a:schemeClr val="tx1"/>
                          </a:solidFill>
                          <a:latin typeface="Times New Roman" panose="02020603050405020304" pitchFamily="18" charset="0"/>
                          <a:cs typeface="Times New Roman" panose="02020603050405020304" pitchFamily="18" charset="0"/>
                        </a:rPr>
                        <a:t>COOH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0459393"/>
                  </a:ext>
                </a:extLst>
              </a:tr>
              <a:tr h="5715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Hexanoic acid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CH</a:t>
                      </a:r>
                      <a:r>
                        <a:rPr lang="en-US" sz="1800" b="0" baseline="-25000" dirty="0">
                          <a:solidFill>
                            <a:schemeClr val="tx1"/>
                          </a:solidFill>
                          <a:latin typeface="Times New Roman" panose="02020603050405020304" pitchFamily="18" charset="0"/>
                          <a:cs typeface="Times New Roman" panose="02020603050405020304" pitchFamily="18" charset="0"/>
                        </a:rPr>
                        <a:t>3</a:t>
                      </a:r>
                      <a:r>
                        <a:rPr lang="en-US" sz="1800" b="0" baseline="0" dirty="0">
                          <a:solidFill>
                            <a:schemeClr val="tx1"/>
                          </a:solidFill>
                          <a:latin typeface="Times New Roman" panose="02020603050405020304" pitchFamily="18" charset="0"/>
                          <a:cs typeface="Times New Roman" panose="02020603050405020304" pitchFamily="18" charset="0"/>
                        </a:rPr>
                        <a:t>(C</a:t>
                      </a:r>
                      <a:r>
                        <a:rPr lang="en-US" sz="1800" b="0" dirty="0">
                          <a:solidFill>
                            <a:schemeClr val="tx1"/>
                          </a:solidFill>
                          <a:latin typeface="Times New Roman" panose="02020603050405020304" pitchFamily="18" charset="0"/>
                          <a:cs typeface="Times New Roman" panose="02020603050405020304" pitchFamily="18" charset="0"/>
                        </a:rPr>
                        <a:t>H</a:t>
                      </a:r>
                      <a:r>
                        <a:rPr lang="en-US" sz="1800" b="0" baseline="-25000" dirty="0">
                          <a:solidFill>
                            <a:schemeClr val="tx1"/>
                          </a:solidFill>
                          <a:latin typeface="Times New Roman" panose="02020603050405020304" pitchFamily="18" charset="0"/>
                          <a:cs typeface="Times New Roman" panose="02020603050405020304" pitchFamily="18" charset="0"/>
                        </a:rPr>
                        <a:t>2</a:t>
                      </a:r>
                      <a:r>
                        <a:rPr lang="en-US" sz="1800" b="0" baseline="0" dirty="0">
                          <a:solidFill>
                            <a:schemeClr val="tx1"/>
                          </a:solidFill>
                          <a:latin typeface="Times New Roman" panose="02020603050405020304" pitchFamily="18" charset="0"/>
                          <a:cs typeface="Times New Roman" panose="02020603050405020304" pitchFamily="18" charset="0"/>
                        </a:rPr>
                        <a:t>)</a:t>
                      </a:r>
                      <a:r>
                        <a:rPr lang="en-US" sz="1800" b="0" baseline="-25000" dirty="0">
                          <a:solidFill>
                            <a:srgbClr val="FF0000"/>
                          </a:solidFill>
                          <a:latin typeface="Times New Roman" panose="02020603050405020304" pitchFamily="18" charset="0"/>
                          <a:cs typeface="Times New Roman" panose="02020603050405020304" pitchFamily="18" charset="0"/>
                        </a:rPr>
                        <a:t>4</a:t>
                      </a:r>
                      <a:r>
                        <a:rPr lang="en-US" sz="1800" b="0" dirty="0">
                          <a:solidFill>
                            <a:schemeClr val="tx1"/>
                          </a:solidFill>
                          <a:latin typeface="Times New Roman" panose="02020603050405020304" pitchFamily="18" charset="0"/>
                          <a:cs typeface="Times New Roman" panose="02020603050405020304" pitchFamily="18" charset="0"/>
                        </a:rPr>
                        <a:t>COOH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817115"/>
                  </a:ext>
                </a:extLst>
              </a:tr>
              <a:tr h="5715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Heptanoic acid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CH</a:t>
                      </a:r>
                      <a:r>
                        <a:rPr lang="en-US" sz="1800" b="0" baseline="-25000" dirty="0">
                          <a:solidFill>
                            <a:schemeClr val="tx1"/>
                          </a:solidFill>
                          <a:latin typeface="Times New Roman" panose="02020603050405020304" pitchFamily="18" charset="0"/>
                          <a:cs typeface="Times New Roman" panose="02020603050405020304" pitchFamily="18" charset="0"/>
                        </a:rPr>
                        <a:t>3</a:t>
                      </a:r>
                      <a:r>
                        <a:rPr lang="en-US" sz="1800" b="0" baseline="0" dirty="0">
                          <a:solidFill>
                            <a:schemeClr val="tx1"/>
                          </a:solidFill>
                          <a:latin typeface="Times New Roman" panose="02020603050405020304" pitchFamily="18" charset="0"/>
                          <a:cs typeface="Times New Roman" panose="02020603050405020304" pitchFamily="18" charset="0"/>
                        </a:rPr>
                        <a:t>(C</a:t>
                      </a:r>
                      <a:r>
                        <a:rPr lang="en-US" sz="1800" b="0" dirty="0">
                          <a:solidFill>
                            <a:schemeClr val="tx1"/>
                          </a:solidFill>
                          <a:latin typeface="Times New Roman" panose="02020603050405020304" pitchFamily="18" charset="0"/>
                          <a:cs typeface="Times New Roman" panose="02020603050405020304" pitchFamily="18" charset="0"/>
                        </a:rPr>
                        <a:t>H</a:t>
                      </a:r>
                      <a:r>
                        <a:rPr lang="en-US" sz="1800" b="0" baseline="-25000" dirty="0">
                          <a:solidFill>
                            <a:schemeClr val="tx1"/>
                          </a:solidFill>
                          <a:latin typeface="Times New Roman" panose="02020603050405020304" pitchFamily="18" charset="0"/>
                          <a:cs typeface="Times New Roman" panose="02020603050405020304" pitchFamily="18" charset="0"/>
                        </a:rPr>
                        <a:t>2</a:t>
                      </a:r>
                      <a:r>
                        <a:rPr lang="en-US" sz="1800" b="0" baseline="0" dirty="0">
                          <a:solidFill>
                            <a:schemeClr val="tx1"/>
                          </a:solidFill>
                          <a:latin typeface="Times New Roman" panose="02020603050405020304" pitchFamily="18" charset="0"/>
                          <a:cs typeface="Times New Roman" panose="02020603050405020304" pitchFamily="18" charset="0"/>
                        </a:rPr>
                        <a:t>)</a:t>
                      </a:r>
                      <a:r>
                        <a:rPr lang="en-US" sz="1800" b="0" baseline="-25000" dirty="0">
                          <a:solidFill>
                            <a:srgbClr val="FF0000"/>
                          </a:solidFill>
                          <a:latin typeface="Times New Roman" panose="02020603050405020304" pitchFamily="18" charset="0"/>
                          <a:cs typeface="Times New Roman" panose="02020603050405020304" pitchFamily="18" charset="0"/>
                        </a:rPr>
                        <a:t>5</a:t>
                      </a:r>
                      <a:r>
                        <a:rPr lang="en-US" sz="1800" b="0" dirty="0">
                          <a:solidFill>
                            <a:schemeClr val="tx1"/>
                          </a:solidFill>
                          <a:latin typeface="Times New Roman" panose="02020603050405020304" pitchFamily="18" charset="0"/>
                          <a:cs typeface="Times New Roman" panose="02020603050405020304" pitchFamily="18" charset="0"/>
                        </a:rPr>
                        <a:t>COOH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3725274"/>
                  </a:ext>
                </a:extLst>
              </a:tr>
              <a:tr h="5715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Octanoic acid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CH</a:t>
                      </a:r>
                      <a:r>
                        <a:rPr lang="en-US" sz="1800" b="0" baseline="-25000" dirty="0">
                          <a:solidFill>
                            <a:schemeClr val="tx1"/>
                          </a:solidFill>
                          <a:latin typeface="Times New Roman" panose="02020603050405020304" pitchFamily="18" charset="0"/>
                          <a:cs typeface="Times New Roman" panose="02020603050405020304" pitchFamily="18" charset="0"/>
                        </a:rPr>
                        <a:t>3</a:t>
                      </a:r>
                      <a:r>
                        <a:rPr lang="en-US" sz="1800" b="0" baseline="0" dirty="0">
                          <a:solidFill>
                            <a:schemeClr val="tx1"/>
                          </a:solidFill>
                          <a:latin typeface="Times New Roman" panose="02020603050405020304" pitchFamily="18" charset="0"/>
                          <a:cs typeface="Times New Roman" panose="02020603050405020304" pitchFamily="18" charset="0"/>
                        </a:rPr>
                        <a:t>(C</a:t>
                      </a:r>
                      <a:r>
                        <a:rPr lang="en-US" sz="1800" b="0" dirty="0">
                          <a:solidFill>
                            <a:schemeClr val="tx1"/>
                          </a:solidFill>
                          <a:latin typeface="Times New Roman" panose="02020603050405020304" pitchFamily="18" charset="0"/>
                          <a:cs typeface="Times New Roman" panose="02020603050405020304" pitchFamily="18" charset="0"/>
                        </a:rPr>
                        <a:t>H</a:t>
                      </a:r>
                      <a:r>
                        <a:rPr lang="en-US" sz="1800" b="0" baseline="-25000" dirty="0">
                          <a:solidFill>
                            <a:schemeClr val="tx1"/>
                          </a:solidFill>
                          <a:latin typeface="Times New Roman" panose="02020603050405020304" pitchFamily="18" charset="0"/>
                          <a:cs typeface="Times New Roman" panose="02020603050405020304" pitchFamily="18" charset="0"/>
                        </a:rPr>
                        <a:t>2</a:t>
                      </a:r>
                      <a:r>
                        <a:rPr lang="en-US" sz="1800" b="0" baseline="0" dirty="0">
                          <a:solidFill>
                            <a:schemeClr val="tx1"/>
                          </a:solidFill>
                          <a:latin typeface="Times New Roman" panose="02020603050405020304" pitchFamily="18" charset="0"/>
                          <a:cs typeface="Times New Roman" panose="02020603050405020304" pitchFamily="18" charset="0"/>
                        </a:rPr>
                        <a:t>)</a:t>
                      </a:r>
                      <a:r>
                        <a:rPr lang="en-US" sz="1800" b="0" baseline="-25000" dirty="0">
                          <a:solidFill>
                            <a:srgbClr val="FF0000"/>
                          </a:solidFill>
                          <a:latin typeface="Times New Roman" panose="02020603050405020304" pitchFamily="18" charset="0"/>
                          <a:cs typeface="Times New Roman" panose="02020603050405020304" pitchFamily="18" charset="0"/>
                        </a:rPr>
                        <a:t>6</a:t>
                      </a:r>
                      <a:r>
                        <a:rPr lang="en-US" sz="1800" b="0" dirty="0">
                          <a:solidFill>
                            <a:schemeClr val="tx1"/>
                          </a:solidFill>
                          <a:latin typeface="Times New Roman" panose="02020603050405020304" pitchFamily="18" charset="0"/>
                          <a:cs typeface="Times New Roman" panose="02020603050405020304" pitchFamily="18" charset="0"/>
                        </a:rPr>
                        <a:t>COOH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223595"/>
                  </a:ext>
                </a:extLst>
              </a:tr>
              <a:tr h="5715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Nonanoic acid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CH</a:t>
                      </a:r>
                      <a:r>
                        <a:rPr lang="en-US" sz="1800" b="0" baseline="-25000" dirty="0">
                          <a:solidFill>
                            <a:schemeClr val="tx1"/>
                          </a:solidFill>
                          <a:latin typeface="Times New Roman" panose="02020603050405020304" pitchFamily="18" charset="0"/>
                          <a:cs typeface="Times New Roman" panose="02020603050405020304" pitchFamily="18" charset="0"/>
                        </a:rPr>
                        <a:t>3</a:t>
                      </a:r>
                      <a:r>
                        <a:rPr lang="en-US" sz="1800" b="0" baseline="0" dirty="0">
                          <a:solidFill>
                            <a:schemeClr val="tx1"/>
                          </a:solidFill>
                          <a:latin typeface="Times New Roman" panose="02020603050405020304" pitchFamily="18" charset="0"/>
                          <a:cs typeface="Times New Roman" panose="02020603050405020304" pitchFamily="18" charset="0"/>
                        </a:rPr>
                        <a:t>(C</a:t>
                      </a:r>
                      <a:r>
                        <a:rPr lang="en-US" sz="1800" b="0" dirty="0">
                          <a:solidFill>
                            <a:schemeClr val="tx1"/>
                          </a:solidFill>
                          <a:latin typeface="Times New Roman" panose="02020603050405020304" pitchFamily="18" charset="0"/>
                          <a:cs typeface="Times New Roman" panose="02020603050405020304" pitchFamily="18" charset="0"/>
                        </a:rPr>
                        <a:t>H</a:t>
                      </a:r>
                      <a:r>
                        <a:rPr lang="en-US" sz="1800" b="0" baseline="-25000" dirty="0">
                          <a:solidFill>
                            <a:schemeClr val="tx1"/>
                          </a:solidFill>
                          <a:latin typeface="Times New Roman" panose="02020603050405020304" pitchFamily="18" charset="0"/>
                          <a:cs typeface="Times New Roman" panose="02020603050405020304" pitchFamily="18" charset="0"/>
                        </a:rPr>
                        <a:t>2</a:t>
                      </a:r>
                      <a:r>
                        <a:rPr lang="en-US" sz="1800" b="0" baseline="0" dirty="0">
                          <a:solidFill>
                            <a:schemeClr val="tx1"/>
                          </a:solidFill>
                          <a:latin typeface="Times New Roman" panose="02020603050405020304" pitchFamily="18" charset="0"/>
                          <a:cs typeface="Times New Roman" panose="02020603050405020304" pitchFamily="18" charset="0"/>
                        </a:rPr>
                        <a:t>)</a:t>
                      </a:r>
                      <a:r>
                        <a:rPr lang="en-US" sz="1800" b="0" baseline="-25000" dirty="0">
                          <a:solidFill>
                            <a:srgbClr val="FF0000"/>
                          </a:solidFill>
                          <a:latin typeface="Times New Roman" panose="02020603050405020304" pitchFamily="18" charset="0"/>
                          <a:cs typeface="Times New Roman" panose="02020603050405020304" pitchFamily="18" charset="0"/>
                        </a:rPr>
                        <a:t>7</a:t>
                      </a:r>
                      <a:r>
                        <a:rPr lang="en-US" sz="1800" b="0" dirty="0">
                          <a:solidFill>
                            <a:schemeClr val="tx1"/>
                          </a:solidFill>
                          <a:latin typeface="Times New Roman" panose="02020603050405020304" pitchFamily="18" charset="0"/>
                          <a:cs typeface="Times New Roman" panose="02020603050405020304" pitchFamily="18" charset="0"/>
                        </a:rPr>
                        <a:t>COOH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437096"/>
                  </a:ext>
                </a:extLst>
              </a:tr>
              <a:tr h="571500">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Decaonic</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acid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Times New Roman" panose="02020603050405020304" pitchFamily="18" charset="0"/>
                          <a:cs typeface="Times New Roman" panose="02020603050405020304" pitchFamily="18" charset="0"/>
                        </a:rPr>
                        <a:t>CH</a:t>
                      </a:r>
                      <a:r>
                        <a:rPr lang="en-US" sz="1800" b="0" baseline="-25000" dirty="0">
                          <a:solidFill>
                            <a:schemeClr val="tx1"/>
                          </a:solidFill>
                          <a:latin typeface="Times New Roman" panose="02020603050405020304" pitchFamily="18" charset="0"/>
                          <a:cs typeface="Times New Roman" panose="02020603050405020304" pitchFamily="18" charset="0"/>
                        </a:rPr>
                        <a:t>3</a:t>
                      </a:r>
                      <a:r>
                        <a:rPr lang="en-US" sz="1800" b="0" baseline="0" dirty="0">
                          <a:solidFill>
                            <a:schemeClr val="tx1"/>
                          </a:solidFill>
                          <a:latin typeface="Times New Roman" panose="02020603050405020304" pitchFamily="18" charset="0"/>
                          <a:cs typeface="Times New Roman" panose="02020603050405020304" pitchFamily="18" charset="0"/>
                        </a:rPr>
                        <a:t>(C</a:t>
                      </a:r>
                      <a:r>
                        <a:rPr lang="en-US" sz="1800" b="0" dirty="0">
                          <a:solidFill>
                            <a:schemeClr val="tx1"/>
                          </a:solidFill>
                          <a:latin typeface="Times New Roman" panose="02020603050405020304" pitchFamily="18" charset="0"/>
                          <a:cs typeface="Times New Roman" panose="02020603050405020304" pitchFamily="18" charset="0"/>
                        </a:rPr>
                        <a:t>H</a:t>
                      </a:r>
                      <a:r>
                        <a:rPr lang="en-US" sz="1800" b="0" baseline="-25000" dirty="0">
                          <a:solidFill>
                            <a:schemeClr val="tx1"/>
                          </a:solidFill>
                          <a:latin typeface="Times New Roman" panose="02020603050405020304" pitchFamily="18" charset="0"/>
                          <a:cs typeface="Times New Roman" panose="02020603050405020304" pitchFamily="18" charset="0"/>
                        </a:rPr>
                        <a:t>2</a:t>
                      </a:r>
                      <a:r>
                        <a:rPr lang="en-US" sz="1800" b="0" baseline="0" dirty="0">
                          <a:solidFill>
                            <a:schemeClr val="tx1"/>
                          </a:solidFill>
                          <a:latin typeface="Times New Roman" panose="02020603050405020304" pitchFamily="18" charset="0"/>
                          <a:cs typeface="Times New Roman" panose="02020603050405020304" pitchFamily="18" charset="0"/>
                        </a:rPr>
                        <a:t>)</a:t>
                      </a:r>
                      <a:r>
                        <a:rPr lang="en-US" sz="1800" b="0" baseline="-25000" dirty="0">
                          <a:solidFill>
                            <a:srgbClr val="FF0000"/>
                          </a:solidFill>
                          <a:latin typeface="Times New Roman" panose="02020603050405020304" pitchFamily="18" charset="0"/>
                          <a:cs typeface="Times New Roman" panose="02020603050405020304" pitchFamily="18" charset="0"/>
                        </a:rPr>
                        <a:t>8</a:t>
                      </a:r>
                      <a:r>
                        <a:rPr lang="en-US" sz="1800" b="0" dirty="0">
                          <a:solidFill>
                            <a:schemeClr val="tx1"/>
                          </a:solidFill>
                          <a:latin typeface="Times New Roman" panose="02020603050405020304" pitchFamily="18" charset="0"/>
                          <a:cs typeface="Times New Roman" panose="02020603050405020304" pitchFamily="18" charset="0"/>
                        </a:rPr>
                        <a:t>COOH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5013327"/>
                  </a:ext>
                </a:extLst>
              </a:tr>
            </a:tbl>
          </a:graphicData>
        </a:graphic>
      </p:graphicFrame>
    </p:spTree>
    <p:extLst>
      <p:ext uri="{BB962C8B-B14F-4D97-AF65-F5344CB8AC3E}">
        <p14:creationId xmlns:p14="http://schemas.microsoft.com/office/powerpoint/2010/main" val="2619556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38600"/>
            <a:ext cx="9067800" cy="2431435"/>
          </a:xfrm>
          <a:prstGeom prst="rect">
            <a:avLst/>
          </a:prstGeom>
          <a:noFill/>
        </p:spPr>
        <p:txBody>
          <a:bodyPr wrap="square" rtlCol="0">
            <a:spAutoFit/>
          </a:bodyPr>
          <a:lstStyle/>
          <a:p>
            <a:r>
              <a:rPr lang="en-US" sz="2800" dirty="0">
                <a:solidFill>
                  <a:srgbClr val="FF0000"/>
                </a:solidFill>
              </a:rPr>
              <a:t>158.  </a:t>
            </a:r>
            <a:r>
              <a:rPr lang="en-US" sz="4000" b="1" dirty="0">
                <a:solidFill>
                  <a:srgbClr val="FF0000"/>
                </a:solidFill>
              </a:rPr>
              <a:t>SAPONIFICATION</a:t>
            </a:r>
            <a:r>
              <a:rPr lang="en-US" sz="2800" dirty="0">
                <a:solidFill>
                  <a:prstClr val="black"/>
                </a:solidFill>
              </a:rPr>
              <a:t> is the most complex reaction but the easiest to recognize and remember.  If you misspell this reaction the first four letters might spell out </a:t>
            </a:r>
            <a:r>
              <a:rPr lang="en-US" sz="2800" dirty="0">
                <a:solidFill>
                  <a:srgbClr val="FF0000"/>
                </a:solidFill>
              </a:rPr>
              <a:t>SOAP</a:t>
            </a:r>
            <a:r>
              <a:rPr lang="en-US" sz="2800" dirty="0">
                <a:solidFill>
                  <a:prstClr val="black"/>
                </a:solidFill>
              </a:rPr>
              <a:t>.  </a:t>
            </a:r>
          </a:p>
          <a:p>
            <a:r>
              <a:rPr lang="en-US" sz="2800" dirty="0">
                <a:solidFill>
                  <a:prstClr val="black"/>
                </a:solidFill>
              </a:rPr>
              <a:t>In fact, this organic reaction is the reaction that makes </a:t>
            </a:r>
            <a:r>
              <a:rPr lang="en-US" sz="2800" dirty="0">
                <a:solidFill>
                  <a:srgbClr val="FF0000"/>
                </a:solidFill>
              </a:rPr>
              <a:t>SOAP</a:t>
            </a:r>
            <a:r>
              <a:rPr lang="en-US" sz="2800" dirty="0">
                <a:solidFill>
                  <a:prstClr val="black"/>
                </a:solidFill>
              </a:rPr>
              <a:t>.  (the take a bath kind)  Did I say </a:t>
            </a:r>
            <a:r>
              <a:rPr lang="en-US" sz="2800" dirty="0">
                <a:solidFill>
                  <a:srgbClr val="0000FF"/>
                </a:solidFill>
              </a:rPr>
              <a:t>SOAP</a:t>
            </a:r>
            <a:r>
              <a:rPr lang="en-US" sz="2800" dirty="0">
                <a:solidFill>
                  <a:prstClr val="black"/>
                </a:solidFill>
              </a:rPr>
              <a:t>?</a:t>
            </a:r>
          </a:p>
        </p:txBody>
      </p:sp>
      <p:pic>
        <p:nvPicPr>
          <p:cNvPr id="33794" name="Picture 2" descr="http://www.forthemommas.com/wp-content/uploads/2010/01/dove1.jpg"/>
          <p:cNvPicPr>
            <a:picLocks noChangeAspect="1" noChangeArrowheads="1"/>
          </p:cNvPicPr>
          <p:nvPr/>
        </p:nvPicPr>
        <p:blipFill>
          <a:blip r:embed="rId2"/>
          <a:srcRect b="20786"/>
          <a:stretch>
            <a:fillRect/>
          </a:stretch>
        </p:blipFill>
        <p:spPr bwMode="auto">
          <a:xfrm>
            <a:off x="0" y="0"/>
            <a:ext cx="6400800" cy="3810000"/>
          </a:xfrm>
          <a:prstGeom prst="rect">
            <a:avLst/>
          </a:prstGeom>
          <a:noFill/>
        </p:spPr>
      </p:pic>
      <p:sp>
        <p:nvSpPr>
          <p:cNvPr id="4" name="TextBox 3"/>
          <p:cNvSpPr txBox="1"/>
          <p:nvPr/>
        </p:nvSpPr>
        <p:spPr>
          <a:xfrm>
            <a:off x="6629400" y="762000"/>
            <a:ext cx="1676400" cy="1754326"/>
          </a:xfrm>
          <a:prstGeom prst="rect">
            <a:avLst/>
          </a:prstGeom>
          <a:noFill/>
        </p:spPr>
        <p:txBody>
          <a:bodyPr wrap="square" rtlCol="0">
            <a:spAutoFit/>
          </a:bodyPr>
          <a:lstStyle/>
          <a:p>
            <a:r>
              <a:rPr lang="en-US" sz="3600" dirty="0">
                <a:solidFill>
                  <a:prstClr val="black"/>
                </a:solidFill>
                <a:latin typeface="Lucida Handwriting" pitchFamily="66" charset="0"/>
              </a:rPr>
              <a:t>I use that stuff</a:t>
            </a:r>
            <a:endParaRPr lang="en-US" sz="6000" dirty="0">
              <a:solidFill>
                <a:prstClr val="black"/>
              </a:solidFill>
              <a:latin typeface="Lucida Handwriting" pitchFamily="66" charset="0"/>
            </a:endParaRPr>
          </a:p>
        </p:txBody>
      </p:sp>
      <p:cxnSp>
        <p:nvCxnSpPr>
          <p:cNvPr id="6" name="Straight Arrow Connector 5"/>
          <p:cNvCxnSpPr/>
          <p:nvPr/>
        </p:nvCxnSpPr>
        <p:spPr>
          <a:xfrm rot="10800000">
            <a:off x="5524500" y="2667000"/>
            <a:ext cx="22098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17174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2475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159.  The word equation for making soap is always...</a:t>
            </a:r>
          </a:p>
          <a:p>
            <a:pPr algn="ct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 </a:t>
            </a:r>
            <a:r>
              <a:rPr lang="en-US" sz="2800" b="1" dirty="0">
                <a:solidFill>
                  <a:srgbClr val="FF0000"/>
                </a:solidFill>
                <a:latin typeface="Times New Roman" panose="02020603050405020304" pitchFamily="18" charset="0"/>
                <a:cs typeface="Times New Roman" panose="02020603050405020304" pitchFamily="18" charset="0"/>
              </a:rPr>
              <a:t>triple ester*</a:t>
            </a:r>
            <a:r>
              <a:rPr lang="en-US" sz="2800" dirty="0">
                <a:latin typeface="Times New Roman" panose="02020603050405020304" pitchFamily="18" charset="0"/>
                <a:cs typeface="Times New Roman" panose="02020603050405020304" pitchFamily="18" charset="0"/>
              </a:rPr>
              <a:t> molecule combines with </a:t>
            </a:r>
            <a:r>
              <a:rPr lang="en-US" sz="2800" b="1" dirty="0">
                <a:solidFill>
                  <a:srgbClr val="0066FF"/>
                </a:solidFill>
                <a:latin typeface="Times New Roman" panose="02020603050405020304" pitchFamily="18" charset="0"/>
                <a:cs typeface="Times New Roman" panose="02020603050405020304" pitchFamily="18" charset="0"/>
              </a:rPr>
              <a:t>3 strong bases</a:t>
            </a:r>
            <a:r>
              <a:rPr lang="en-US" sz="2800" dirty="0">
                <a:latin typeface="Times New Roman" panose="02020603050405020304" pitchFamily="18" charset="0"/>
                <a:cs typeface="Times New Roman" panose="02020603050405020304" pitchFamily="18" charset="0"/>
              </a:rPr>
              <a:t>, forming a </a:t>
            </a:r>
            <a:r>
              <a:rPr lang="en-US" sz="2800" b="1" dirty="0">
                <a:solidFill>
                  <a:srgbClr val="006600"/>
                </a:solidFill>
                <a:latin typeface="Times New Roman" panose="02020603050405020304" pitchFamily="18" charset="0"/>
                <a:cs typeface="Times New Roman" panose="02020603050405020304" pitchFamily="18" charset="0"/>
              </a:rPr>
              <a:t>triple alcohol</a:t>
            </a:r>
            <a:r>
              <a:rPr lang="en-US" sz="2800" dirty="0">
                <a:latin typeface="Times New Roman" panose="02020603050405020304" pitchFamily="18" charset="0"/>
                <a:cs typeface="Times New Roman" panose="02020603050405020304" pitchFamily="18" charset="0"/>
              </a:rPr>
              <a:t> and </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3 soap molecules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THREE is our lucky number.  </a:t>
            </a:r>
          </a:p>
          <a:p>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*Sometimes a triple ester is called a FAT</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Soap molecules are not really molecules, they contain a metal cation.  Soaps are “charged particles” that are mostly nonpolar on one side, and very polar and AQ on the other.  </a:t>
            </a:r>
          </a:p>
        </p:txBody>
      </p:sp>
      <p:sp>
        <p:nvSpPr>
          <p:cNvPr id="3" name="Rectangle: Rounded Corners 2">
            <a:extLst>
              <a:ext uri="{FF2B5EF4-FFF2-40B4-BE49-F238E27FC236}">
                <a16:creationId xmlns:a16="http://schemas.microsoft.com/office/drawing/2014/main" id="{1356C264-4E92-45EC-6CEF-DACF3DD94D04}"/>
              </a:ext>
            </a:extLst>
          </p:cNvPr>
          <p:cNvSpPr/>
          <p:nvPr/>
        </p:nvSpPr>
        <p:spPr>
          <a:xfrm>
            <a:off x="228600" y="838200"/>
            <a:ext cx="8763000" cy="1752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525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2221550"/>
            <a:ext cx="3048000" cy="1508105"/>
          </a:xfrm>
          <a:prstGeom prst="rect">
            <a:avLst/>
          </a:prstGeom>
          <a:noFill/>
        </p:spPr>
        <p:txBody>
          <a:bodyPr wrap="square" rtlCol="0">
            <a:spAutoFit/>
          </a:bodyPr>
          <a:lstStyle/>
          <a:p>
            <a:r>
              <a:rPr lang="en-US" sz="3600" dirty="0">
                <a:solidFill>
                  <a:srgbClr val="0066FF"/>
                </a:solidFill>
              </a:rPr>
              <a:t>+  3 NaOH </a:t>
            </a:r>
            <a:r>
              <a:rPr lang="en-US" sz="3600" dirty="0">
                <a:solidFill>
                  <a:srgbClr val="0066FF"/>
                </a:solidFill>
                <a:latin typeface="Times New Roman" panose="02020603050405020304" pitchFamily="18" charset="0"/>
                <a:cs typeface="Times New Roman" panose="02020603050405020304" pitchFamily="18" charset="0"/>
              </a:rPr>
              <a:t>→ </a:t>
            </a:r>
            <a:endParaRPr lang="en-US" sz="3600" dirty="0">
              <a:solidFill>
                <a:srgbClr val="0066FF"/>
              </a:solidFill>
            </a:endParaRPr>
          </a:p>
          <a:p>
            <a:pPr algn="ctr"/>
            <a:endParaRPr lang="en-US" sz="2800" dirty="0">
              <a:solidFill>
                <a:prstClr val="black"/>
              </a:solidFill>
            </a:endParaRPr>
          </a:p>
          <a:p>
            <a:pPr algn="ctr"/>
            <a:r>
              <a:rPr lang="en-US" sz="2800" dirty="0">
                <a:solidFill>
                  <a:srgbClr val="0000FF"/>
                </a:solidFill>
              </a:rPr>
              <a:t> </a:t>
            </a:r>
          </a:p>
        </p:txBody>
      </p:sp>
      <p:sp>
        <p:nvSpPr>
          <p:cNvPr id="4" name="TextBox 3"/>
          <p:cNvSpPr txBox="1"/>
          <p:nvPr/>
        </p:nvSpPr>
        <p:spPr>
          <a:xfrm>
            <a:off x="152400" y="5751969"/>
            <a:ext cx="48768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Circle the ester groups</a:t>
            </a:r>
          </a:p>
        </p:txBody>
      </p:sp>
      <p:sp>
        <p:nvSpPr>
          <p:cNvPr id="7" name="TextBox 6"/>
          <p:cNvSpPr txBox="1"/>
          <p:nvPr/>
        </p:nvSpPr>
        <p:spPr>
          <a:xfrm>
            <a:off x="5181600" y="4919008"/>
            <a:ext cx="3962400" cy="1938992"/>
          </a:xfrm>
          <a:prstGeom prst="rect">
            <a:avLst/>
          </a:prstGeom>
          <a:solidFill>
            <a:srgbClr val="FFFFCC"/>
          </a:solidFill>
        </p:spPr>
        <p:txBody>
          <a:bodyPr wrap="square" rtlCol="0">
            <a:spAutoFit/>
          </a:bodyPr>
          <a:lstStyle/>
          <a:p>
            <a:pPr algn="ctr"/>
            <a:r>
              <a:rPr lang="en-US" sz="2400" dirty="0">
                <a:solidFill>
                  <a:srgbClr val="0066FF"/>
                </a:solidFill>
                <a:latin typeface="Times New Roman" panose="02020603050405020304" pitchFamily="18" charset="0"/>
                <a:cs typeface="Times New Roman" panose="02020603050405020304" pitchFamily="18" charset="0"/>
              </a:rPr>
              <a:t>You can use any 3 bases, different bases will result in different kinds of soap, softer, harder, liquid or solid, different colors, etc.  </a:t>
            </a:r>
          </a:p>
        </p:txBody>
      </p:sp>
      <p:sp>
        <p:nvSpPr>
          <p:cNvPr id="2" name="TextBox 1"/>
          <p:cNvSpPr txBox="1"/>
          <p:nvPr/>
        </p:nvSpPr>
        <p:spPr>
          <a:xfrm>
            <a:off x="0" y="0"/>
            <a:ext cx="9144000" cy="707886"/>
          </a:xfrm>
          <a:prstGeom prst="rect">
            <a:avLst/>
          </a:prstGeom>
          <a:noFill/>
        </p:spPr>
        <p:txBody>
          <a:bodyPr wrap="square" rtlCol="0">
            <a:spAutoFit/>
          </a:bodyPr>
          <a:lstStyle/>
          <a:p>
            <a:r>
              <a:rPr lang="en-US" sz="4000" b="1" dirty="0">
                <a:solidFill>
                  <a:srgbClr val="FF0000"/>
                </a:solidFill>
              </a:rPr>
              <a:t>160.  Reactants for saponification… </a:t>
            </a:r>
          </a:p>
        </p:txBody>
      </p:sp>
      <p:pic>
        <p:nvPicPr>
          <p:cNvPr id="2050" name="Picture 2" descr="ANS 312 -- Applied Animal Nutrition Feedstuffs and Ration Formulation --  OSU Extended Campus - Oregon State University">
            <a:extLst>
              <a:ext uri="{FF2B5EF4-FFF2-40B4-BE49-F238E27FC236}">
                <a16:creationId xmlns:a16="http://schemas.microsoft.com/office/drawing/2014/main" id="{744F04ED-47E1-0A19-7E38-6251370D3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0" y="790843"/>
            <a:ext cx="6000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E70F3828-7F3B-3575-FC50-EE642674DE77}"/>
              </a:ext>
            </a:extLst>
          </p:cNvPr>
          <p:cNvSpPr/>
          <p:nvPr/>
        </p:nvSpPr>
        <p:spPr>
          <a:xfrm rot="16200000">
            <a:off x="6650504" y="3640298"/>
            <a:ext cx="1938992" cy="609600"/>
          </a:xfrm>
          <a:prstGeom prst="rightArrow">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ECD5DBFE-A891-58C2-6782-DB5F7F8FC2C7}"/>
              </a:ext>
            </a:extLst>
          </p:cNvPr>
          <p:cNvCxnSpPr/>
          <p:nvPr/>
        </p:nvCxnSpPr>
        <p:spPr>
          <a:xfrm flipH="1" flipV="1">
            <a:off x="1447800" y="4124593"/>
            <a:ext cx="838200" cy="16273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647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31" y="10601"/>
            <a:ext cx="9153331" cy="1261884"/>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161.  (products)</a:t>
            </a:r>
            <a:br>
              <a:rPr lang="en-US" sz="3600" b="1" dirty="0">
                <a:solidFill>
                  <a:srgbClr val="FF0000"/>
                </a:solidFill>
                <a:latin typeface="Times New Roman" panose="02020603050405020304" pitchFamily="18" charset="0"/>
                <a:cs typeface="Times New Roman" panose="02020603050405020304" pitchFamily="18" charset="0"/>
              </a:rPr>
            </a:br>
            <a:r>
              <a:rPr lang="en-US" sz="2000" dirty="0">
                <a:solidFill>
                  <a:prstClr val="black"/>
                </a:solidFill>
                <a:latin typeface="Times New Roman" panose="02020603050405020304" pitchFamily="18" charset="0"/>
                <a:cs typeface="Times New Roman" panose="02020603050405020304" pitchFamily="18" charset="0"/>
              </a:rPr>
              <a:t>The products of saponification are </a:t>
            </a:r>
            <a:r>
              <a:rPr lang="en-US" sz="2000" b="1" dirty="0">
                <a:solidFill>
                  <a:srgbClr val="FF0000"/>
                </a:solidFill>
                <a:latin typeface="Times New Roman" panose="02020603050405020304" pitchFamily="18" charset="0"/>
                <a:cs typeface="Times New Roman" panose="02020603050405020304" pitchFamily="18" charset="0"/>
              </a:rPr>
              <a:t>SOAP</a:t>
            </a:r>
            <a:r>
              <a:rPr lang="en-US" sz="2000" dirty="0">
                <a:solidFill>
                  <a:prstClr val="black"/>
                </a:solidFill>
                <a:latin typeface="Times New Roman" panose="02020603050405020304" pitchFamily="18" charset="0"/>
                <a:cs typeface="Times New Roman" panose="02020603050405020304" pitchFamily="18" charset="0"/>
              </a:rPr>
              <a:t> and a triple alcohol.  </a:t>
            </a:r>
            <a:br>
              <a:rPr lang="en-US" sz="2000" dirty="0">
                <a:solidFill>
                  <a:prstClr val="black"/>
                </a:solidFill>
                <a:latin typeface="Times New Roman" panose="02020603050405020304" pitchFamily="18" charset="0"/>
                <a:cs typeface="Times New Roman" panose="02020603050405020304" pitchFamily="18" charset="0"/>
              </a:rPr>
            </a:br>
            <a:r>
              <a:rPr lang="en-US" sz="2000" dirty="0">
                <a:solidFill>
                  <a:prstClr val="black"/>
                </a:solidFill>
                <a:latin typeface="Times New Roman" panose="02020603050405020304" pitchFamily="18" charset="0"/>
                <a:cs typeface="Times New Roman" panose="02020603050405020304" pitchFamily="18" charset="0"/>
              </a:rPr>
              <a:t>Note, the soap has a “triple” molecular shape, and contains an </a:t>
            </a:r>
            <a:r>
              <a:rPr lang="en-US" sz="2000" dirty="0">
                <a:solidFill>
                  <a:srgbClr val="FF0000"/>
                </a:solidFill>
                <a:latin typeface="Times New Roman" panose="02020603050405020304" pitchFamily="18" charset="0"/>
                <a:cs typeface="Times New Roman" panose="02020603050405020304" pitchFamily="18" charset="0"/>
              </a:rPr>
              <a:t>ION</a:t>
            </a:r>
            <a:r>
              <a:rPr lang="en-US" sz="2000" dirty="0">
                <a:solidFill>
                  <a:prstClr val="black"/>
                </a:solidFill>
                <a:latin typeface="Times New Roman" panose="02020603050405020304" pitchFamily="18" charset="0"/>
                <a:cs typeface="Times New Roman" panose="02020603050405020304" pitchFamily="18" charset="0"/>
              </a:rPr>
              <a:t> as well.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331" y="6060244"/>
            <a:ext cx="9153331" cy="830997"/>
          </a:xfrm>
          <a:prstGeom prst="rect">
            <a:avLst/>
          </a:prstGeom>
          <a:solidFill>
            <a:srgbClr val="FFFF00"/>
          </a:solidFill>
        </p:spPr>
        <p:txBody>
          <a:bodyPr wrap="square" rtlCol="0">
            <a:spAutoFit/>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We don’t have to name these molecules,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just “recognize” them at the end of this equation.</a:t>
            </a:r>
          </a:p>
        </p:txBody>
      </p:sp>
      <p:sp>
        <p:nvSpPr>
          <p:cNvPr id="5" name="TextBox 4"/>
          <p:cNvSpPr txBox="1"/>
          <p:nvPr/>
        </p:nvSpPr>
        <p:spPr>
          <a:xfrm>
            <a:off x="1165002" y="4172918"/>
            <a:ext cx="4496752" cy="1323439"/>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3CH</a:t>
            </a:r>
            <a:r>
              <a:rPr lang="en-US" sz="3200" baseline="-25000" dirty="0">
                <a:solidFill>
                  <a:srgbClr val="FF0000"/>
                </a:solidFill>
                <a:latin typeface="Times New Roman" panose="02020603050405020304" pitchFamily="18" charset="0"/>
                <a:cs typeface="Times New Roman" panose="02020603050405020304" pitchFamily="18" charset="0"/>
              </a:rPr>
              <a:t>3</a:t>
            </a:r>
            <a:r>
              <a:rPr lang="en-US" sz="3200" dirty="0">
                <a:solidFill>
                  <a:srgbClr val="FF0000"/>
                </a:solidFill>
                <a:latin typeface="Times New Roman" panose="02020603050405020304" pitchFamily="18" charset="0"/>
                <a:cs typeface="Times New Roman" panose="02020603050405020304" pitchFamily="18" charset="0"/>
              </a:rPr>
              <a:t>(CH</a:t>
            </a:r>
            <a:r>
              <a:rPr lang="en-US" sz="3200" baseline="-25000"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a:t>
            </a:r>
            <a:r>
              <a:rPr lang="en-US" sz="3200" baseline="-25000" dirty="0">
                <a:solidFill>
                  <a:srgbClr val="FF0000"/>
                </a:solidFill>
                <a:latin typeface="Times New Roman" panose="02020603050405020304" pitchFamily="18" charset="0"/>
                <a:cs typeface="Times New Roman" panose="02020603050405020304" pitchFamily="18" charset="0"/>
              </a:rPr>
              <a:t>16</a:t>
            </a:r>
            <a:r>
              <a:rPr lang="en-US" sz="3200" dirty="0">
                <a:solidFill>
                  <a:srgbClr val="FF0000"/>
                </a:solidFill>
                <a:latin typeface="Times New Roman" panose="02020603050405020304" pitchFamily="18" charset="0"/>
                <a:cs typeface="Times New Roman" panose="02020603050405020304" pitchFamily="18" charset="0"/>
              </a:rPr>
              <a:t>COONa</a:t>
            </a:r>
            <a:r>
              <a:rPr lang="en-US" sz="3200" baseline="30000" dirty="0">
                <a:solidFill>
                  <a:srgbClr val="FF0000"/>
                </a:solidFill>
                <a:latin typeface="Times New Roman" panose="02020603050405020304" pitchFamily="18" charset="0"/>
                <a:cs typeface="Times New Roman" panose="02020603050405020304" pitchFamily="18" charset="0"/>
              </a:rPr>
              <a:t>+ </a:t>
            </a:r>
            <a:br>
              <a:rPr lang="en-US" sz="3600" baseline="30000" dirty="0">
                <a:solidFill>
                  <a:srgbClr val="FF0000"/>
                </a:solidFill>
                <a:latin typeface="Times New Roman" panose="02020603050405020304" pitchFamily="18" charset="0"/>
                <a:cs typeface="Times New Roman" panose="02020603050405020304" pitchFamily="18" charset="0"/>
              </a:rPr>
            </a:br>
            <a:br>
              <a:rPr lang="en-US" sz="3600" baseline="30000" dirty="0">
                <a:solidFill>
                  <a:srgbClr val="FF0000"/>
                </a:solidFill>
                <a:latin typeface="Times New Roman" panose="02020603050405020304" pitchFamily="18" charset="0"/>
                <a:cs typeface="Times New Roman" panose="02020603050405020304" pitchFamily="18" charset="0"/>
              </a:rPr>
            </a:br>
            <a:r>
              <a:rPr lang="en-US" sz="3200" i="1" baseline="30000" dirty="0">
                <a:solidFill>
                  <a:schemeClr val="tx1">
                    <a:lumMod val="95000"/>
                    <a:lumOff val="5000"/>
                  </a:schemeClr>
                </a:solidFill>
                <a:latin typeface="Times New Roman" panose="02020603050405020304" pitchFamily="18" charset="0"/>
                <a:cs typeface="Times New Roman" panose="02020603050405020304" pitchFamily="18" charset="0"/>
              </a:rPr>
              <a:t>Only one shown in picture</a:t>
            </a:r>
            <a:endParaRPr lang="en-US" sz="3600" i="1" baseline="30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756EBCE0-ADB6-DDD9-201A-37CEF723C43D}"/>
              </a:ext>
            </a:extLst>
          </p:cNvPr>
          <p:cNvGrpSpPr/>
          <p:nvPr/>
        </p:nvGrpSpPr>
        <p:grpSpPr>
          <a:xfrm>
            <a:off x="7702524" y="1608852"/>
            <a:ext cx="1524000" cy="3066127"/>
            <a:chOff x="2667000" y="1905000"/>
            <a:chExt cx="1524000" cy="3066127"/>
          </a:xfrm>
        </p:grpSpPr>
        <p:sp>
          <p:nvSpPr>
            <p:cNvPr id="2" name="TextBox 1">
              <a:extLst>
                <a:ext uri="{FF2B5EF4-FFF2-40B4-BE49-F238E27FC236}">
                  <a16:creationId xmlns:a16="http://schemas.microsoft.com/office/drawing/2014/main" id="{DC4D9640-78CD-9074-97E1-074B6E28BC30}"/>
                </a:ext>
              </a:extLst>
            </p:cNvPr>
            <p:cNvSpPr txBox="1"/>
            <p:nvPr/>
          </p:nvSpPr>
          <p:spPr>
            <a:xfrm>
              <a:off x="2667000" y="2556877"/>
              <a:ext cx="1524000" cy="2062103"/>
            </a:xfrm>
            <a:prstGeom prst="rect">
              <a:avLst/>
            </a:prstGeom>
            <a:noFill/>
          </p:spPr>
          <p:txBody>
            <a:bodyPr wrap="square" rtlCol="0">
              <a:spAutoFit/>
            </a:bodyPr>
            <a:lstStyle/>
            <a:p>
              <a:r>
                <a:rPr lang="en-US" dirty="0"/>
                <a:t>H </a:t>
              </a:r>
              <a:r>
                <a:rPr lang="en-US" dirty="0">
                  <a:latin typeface="Times New Roman" panose="02020603050405020304" pitchFamily="18" charset="0"/>
                  <a:cs typeface="Times New Roman" panose="02020603050405020304" pitchFamily="18" charset="0"/>
                </a:rPr>
                <a:t>–</a:t>
              </a:r>
              <a:r>
                <a:rPr lang="en-US" dirty="0"/>
                <a:t> C  </a:t>
              </a:r>
              <a:r>
                <a:rPr lang="en-US" dirty="0">
                  <a:latin typeface="Times New Roman" panose="02020603050405020304" pitchFamily="18" charset="0"/>
                  <a:cs typeface="Times New Roman" panose="02020603050405020304" pitchFamily="18" charset="0"/>
                </a:rPr>
                <a:t>–</a:t>
              </a:r>
              <a:r>
                <a:rPr lang="en-US" dirty="0"/>
                <a:t> OH</a:t>
              </a:r>
            </a:p>
            <a:p>
              <a:endParaRPr lang="en-US" sz="2800" dirty="0"/>
            </a:p>
            <a:p>
              <a:r>
                <a:rPr lang="en-US" dirty="0"/>
                <a:t>H </a:t>
              </a:r>
              <a:r>
                <a:rPr lang="en-US" dirty="0">
                  <a:latin typeface="Times New Roman" panose="02020603050405020304" pitchFamily="18" charset="0"/>
                  <a:cs typeface="Times New Roman" panose="02020603050405020304" pitchFamily="18" charset="0"/>
                </a:rPr>
                <a:t>–</a:t>
              </a:r>
              <a:r>
                <a:rPr lang="en-US" dirty="0"/>
                <a:t> C  </a:t>
              </a:r>
              <a:r>
                <a:rPr lang="en-US" dirty="0">
                  <a:latin typeface="Times New Roman" panose="02020603050405020304" pitchFamily="18" charset="0"/>
                  <a:cs typeface="Times New Roman" panose="02020603050405020304" pitchFamily="18" charset="0"/>
                </a:rPr>
                <a:t>–</a:t>
              </a:r>
              <a:r>
                <a:rPr lang="en-US" dirty="0"/>
                <a:t> OH</a:t>
              </a:r>
            </a:p>
            <a:p>
              <a:endParaRPr lang="en-US" sz="2800" dirty="0"/>
            </a:p>
            <a:p>
              <a:r>
                <a:rPr lang="en-US" dirty="0"/>
                <a:t>H </a:t>
              </a:r>
              <a:r>
                <a:rPr lang="en-US" dirty="0">
                  <a:latin typeface="Times New Roman" panose="02020603050405020304" pitchFamily="18" charset="0"/>
                  <a:cs typeface="Times New Roman" panose="02020603050405020304" pitchFamily="18" charset="0"/>
                </a:rPr>
                <a:t>–</a:t>
              </a:r>
              <a:r>
                <a:rPr lang="en-US" dirty="0"/>
                <a:t> C  </a:t>
              </a:r>
              <a:r>
                <a:rPr lang="en-US" dirty="0">
                  <a:latin typeface="Times New Roman" panose="02020603050405020304" pitchFamily="18" charset="0"/>
                  <a:cs typeface="Times New Roman" panose="02020603050405020304" pitchFamily="18" charset="0"/>
                </a:rPr>
                <a:t>–</a:t>
              </a:r>
              <a:r>
                <a:rPr lang="en-US" dirty="0"/>
                <a:t> OH</a:t>
              </a:r>
              <a:br>
                <a:rPr lang="en-US" dirty="0"/>
              </a:br>
              <a:endParaRPr lang="en-US" dirty="0"/>
            </a:p>
          </p:txBody>
        </p:sp>
        <p:sp>
          <p:nvSpPr>
            <p:cNvPr id="10" name="TextBox 9">
              <a:extLst>
                <a:ext uri="{FF2B5EF4-FFF2-40B4-BE49-F238E27FC236}">
                  <a16:creationId xmlns:a16="http://schemas.microsoft.com/office/drawing/2014/main" id="{89F07070-D935-E966-FAA3-E70E6D70F7BA}"/>
                </a:ext>
              </a:extLst>
            </p:cNvPr>
            <p:cNvSpPr txBox="1"/>
            <p:nvPr/>
          </p:nvSpPr>
          <p:spPr>
            <a:xfrm>
              <a:off x="3048000" y="1905000"/>
              <a:ext cx="228600" cy="381000"/>
            </a:xfrm>
            <a:prstGeom prst="rect">
              <a:avLst/>
            </a:prstGeom>
            <a:noFill/>
          </p:spPr>
          <p:txBody>
            <a:bodyPr wrap="square" rtlCol="0">
              <a:spAutoFit/>
            </a:bodyPr>
            <a:lstStyle/>
            <a:p>
              <a:r>
                <a:rPr lang="en-US" dirty="0"/>
                <a:t>H</a:t>
              </a:r>
            </a:p>
          </p:txBody>
        </p:sp>
        <p:cxnSp>
          <p:nvCxnSpPr>
            <p:cNvPr id="12" name="Straight Connector 11">
              <a:extLst>
                <a:ext uri="{FF2B5EF4-FFF2-40B4-BE49-F238E27FC236}">
                  <a16:creationId xmlns:a16="http://schemas.microsoft.com/office/drawing/2014/main" id="{57A1D0B7-3101-586D-B3D7-6343A01970EA}"/>
                </a:ext>
              </a:extLst>
            </p:cNvPr>
            <p:cNvCxnSpPr>
              <a:cxnSpLocks/>
            </p:cNvCxnSpPr>
            <p:nvPr/>
          </p:nvCxnSpPr>
          <p:spPr>
            <a:xfrm>
              <a:off x="3200400" y="2209800"/>
              <a:ext cx="0" cy="419886"/>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9BEF6B0-2484-D635-B57D-EC3580DD6CDC}"/>
                </a:ext>
              </a:extLst>
            </p:cNvPr>
            <p:cNvSpPr txBox="1"/>
            <p:nvPr/>
          </p:nvSpPr>
          <p:spPr>
            <a:xfrm>
              <a:off x="3048000" y="4590127"/>
              <a:ext cx="228600" cy="381000"/>
            </a:xfrm>
            <a:prstGeom prst="rect">
              <a:avLst/>
            </a:prstGeom>
            <a:noFill/>
          </p:spPr>
          <p:txBody>
            <a:bodyPr wrap="square" rtlCol="0">
              <a:spAutoFit/>
            </a:bodyPr>
            <a:lstStyle/>
            <a:p>
              <a:r>
                <a:rPr lang="en-US" dirty="0"/>
                <a:t>H</a:t>
              </a:r>
            </a:p>
          </p:txBody>
        </p:sp>
        <p:cxnSp>
          <p:nvCxnSpPr>
            <p:cNvPr id="14" name="Straight Connector 13">
              <a:extLst>
                <a:ext uri="{FF2B5EF4-FFF2-40B4-BE49-F238E27FC236}">
                  <a16:creationId xmlns:a16="http://schemas.microsoft.com/office/drawing/2014/main" id="{45B1C458-5EA0-FF6C-3937-C7FAD215EF21}"/>
                </a:ext>
              </a:extLst>
            </p:cNvPr>
            <p:cNvCxnSpPr>
              <a:cxnSpLocks/>
            </p:cNvCxnSpPr>
            <p:nvPr/>
          </p:nvCxnSpPr>
          <p:spPr>
            <a:xfrm>
              <a:off x="3204210" y="2895600"/>
              <a:ext cx="0" cy="41988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0BF21AE-B114-5667-8D99-5B9E9363E01B}"/>
                </a:ext>
              </a:extLst>
            </p:cNvPr>
            <p:cNvCxnSpPr>
              <a:cxnSpLocks/>
            </p:cNvCxnSpPr>
            <p:nvPr/>
          </p:nvCxnSpPr>
          <p:spPr>
            <a:xfrm>
              <a:off x="3198495" y="3606371"/>
              <a:ext cx="0" cy="41988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8FF0776-0BE1-C796-1EB8-82ADAD44F5D2}"/>
                </a:ext>
              </a:extLst>
            </p:cNvPr>
            <p:cNvCxnSpPr>
              <a:cxnSpLocks/>
            </p:cNvCxnSpPr>
            <p:nvPr/>
          </p:nvCxnSpPr>
          <p:spPr>
            <a:xfrm>
              <a:off x="3198495" y="4267200"/>
              <a:ext cx="0" cy="419886"/>
            </a:xfrm>
            <a:prstGeom prst="line">
              <a:avLst/>
            </a:prstGeom>
          </p:spPr>
          <p:style>
            <a:lnRef idx="1">
              <a:schemeClr val="dk1"/>
            </a:lnRef>
            <a:fillRef idx="0">
              <a:schemeClr val="dk1"/>
            </a:fillRef>
            <a:effectRef idx="0">
              <a:schemeClr val="dk1"/>
            </a:effectRef>
            <a:fontRef idx="minor">
              <a:schemeClr val="tx1"/>
            </a:fontRef>
          </p:style>
        </p:cxnSp>
      </p:grpSp>
      <p:sp>
        <p:nvSpPr>
          <p:cNvPr id="18" name="TextBox 17">
            <a:extLst>
              <a:ext uri="{FF2B5EF4-FFF2-40B4-BE49-F238E27FC236}">
                <a16:creationId xmlns:a16="http://schemas.microsoft.com/office/drawing/2014/main" id="{AA3A4DB5-4716-A1DC-0381-CFEC218085A6}"/>
              </a:ext>
            </a:extLst>
          </p:cNvPr>
          <p:cNvSpPr txBox="1"/>
          <p:nvPr/>
        </p:nvSpPr>
        <p:spPr>
          <a:xfrm>
            <a:off x="6981861" y="2790474"/>
            <a:ext cx="542167" cy="830997"/>
          </a:xfrm>
          <a:prstGeom prst="rect">
            <a:avLst/>
          </a:prstGeom>
          <a:noFill/>
        </p:spPr>
        <p:txBody>
          <a:bodyPr wrap="square" rtlCol="0">
            <a:spAutoFit/>
          </a:bodyPr>
          <a:lstStyle/>
          <a:p>
            <a:r>
              <a:rPr lang="en-US" sz="4800" dirty="0">
                <a:solidFill>
                  <a:srgbClr val="FF0000"/>
                </a:solidFill>
              </a:rPr>
              <a:t>+</a:t>
            </a:r>
          </a:p>
        </p:txBody>
      </p:sp>
      <p:pic>
        <p:nvPicPr>
          <p:cNvPr id="3076" name="Picture 4" descr="Structure &amp; Action of Soaps and Detergents – HSC Chemistry – Science Ready">
            <a:extLst>
              <a:ext uri="{FF2B5EF4-FFF2-40B4-BE49-F238E27FC236}">
                <a16:creationId xmlns:a16="http://schemas.microsoft.com/office/drawing/2014/main" id="{43554E62-18BE-2303-586E-12C1B0FBD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 y="2143058"/>
            <a:ext cx="6977197" cy="17624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0064551-5DA5-9D74-3623-877496665DE0}"/>
              </a:ext>
            </a:extLst>
          </p:cNvPr>
          <p:cNvSpPr txBox="1"/>
          <p:nvPr/>
        </p:nvSpPr>
        <p:spPr>
          <a:xfrm>
            <a:off x="7702524" y="4674979"/>
            <a:ext cx="1441476" cy="954107"/>
          </a:xfrm>
          <a:prstGeom prst="rect">
            <a:avLst/>
          </a:prstGeom>
          <a:noFill/>
        </p:spPr>
        <p:txBody>
          <a:bodyPr wrap="square" rtlCol="0">
            <a:spAutoFit/>
          </a:bodyPr>
          <a:lstStyle/>
          <a:p>
            <a:pPr algn="ctr"/>
            <a:r>
              <a:rPr lang="en-US" sz="2800" b="1" dirty="0">
                <a:solidFill>
                  <a:srgbClr val="FF0000"/>
                </a:solidFill>
              </a:rPr>
              <a:t>Triple </a:t>
            </a:r>
            <a:br>
              <a:rPr lang="en-US" sz="2800" b="1" dirty="0">
                <a:solidFill>
                  <a:srgbClr val="FF0000"/>
                </a:solidFill>
              </a:rPr>
            </a:br>
            <a:r>
              <a:rPr lang="en-US" sz="2800" b="1" dirty="0">
                <a:solidFill>
                  <a:srgbClr val="FF0000"/>
                </a:solidFill>
              </a:rPr>
              <a:t>Alcohol</a:t>
            </a:r>
          </a:p>
        </p:txBody>
      </p:sp>
    </p:spTree>
    <p:extLst>
      <p:ext uri="{BB962C8B-B14F-4D97-AF65-F5344CB8AC3E}">
        <p14:creationId xmlns:p14="http://schemas.microsoft.com/office/powerpoint/2010/main" val="3370006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p:spPr>
        <p:txBody>
          <a:bodyPr/>
          <a:lstStyle/>
          <a:p>
            <a:r>
              <a:rPr lang="en-US" dirty="0">
                <a:latin typeface="Times New Roman" panose="02020603050405020304" pitchFamily="18" charset="0"/>
                <a:cs typeface="Times New Roman" panose="02020603050405020304" pitchFamily="18" charset="0"/>
              </a:rPr>
              <a:t>Organic </a:t>
            </a:r>
            <a:r>
              <a:rPr lang="en-US" dirty="0" err="1">
                <a:latin typeface="Times New Roman" panose="02020603050405020304" pitchFamily="18" charset="0"/>
                <a:cs typeface="Times New Roman" panose="02020603050405020304" pitchFamily="18" charset="0"/>
              </a:rPr>
              <a:t>Chem</a:t>
            </a:r>
            <a:r>
              <a:rPr lang="en-US" dirty="0">
                <a:latin typeface="Times New Roman" panose="02020603050405020304" pitchFamily="18" charset="0"/>
                <a:cs typeface="Times New Roman" panose="02020603050405020304" pitchFamily="18" charset="0"/>
              </a:rPr>
              <a:t> Class #7</a:t>
            </a:r>
          </a:p>
        </p:txBody>
      </p:sp>
      <p:sp>
        <p:nvSpPr>
          <p:cNvPr id="3" name="Subtitle 2"/>
          <p:cNvSpPr>
            <a:spLocks noGrp="1"/>
          </p:cNvSpPr>
          <p:nvPr>
            <p:ph type="subTitle" idx="1"/>
          </p:nvPr>
        </p:nvSpPr>
        <p:spPr>
          <a:xfrm>
            <a:off x="0" y="1828800"/>
            <a:ext cx="9144000" cy="2971800"/>
          </a:xfrm>
        </p:spPr>
        <p:txBody>
          <a:bodyPr>
            <a:normAutofit fontScale="92500" lnSpcReduction="20000"/>
          </a:bodyPr>
          <a:lstStyle/>
          <a:p>
            <a:pPr algn="l"/>
            <a:r>
              <a:rPr lang="en-US" sz="5600" dirty="0">
                <a:solidFill>
                  <a:srgbClr val="FF0000"/>
                </a:solidFill>
                <a:latin typeface="Times New Roman" panose="02020603050405020304" pitchFamily="18" charset="0"/>
                <a:cs typeface="Times New Roman" panose="02020603050405020304" pitchFamily="18" charset="0"/>
              </a:rPr>
              <a:t>Objective:  ISOMERS, and </a:t>
            </a:r>
            <a:br>
              <a:rPr lang="en-US" sz="5600" dirty="0">
                <a:solidFill>
                  <a:srgbClr val="FF0000"/>
                </a:solidFill>
                <a:latin typeface="Times New Roman" panose="02020603050405020304" pitchFamily="18" charset="0"/>
                <a:cs typeface="Times New Roman" panose="02020603050405020304" pitchFamily="18" charset="0"/>
              </a:rPr>
            </a:br>
            <a:r>
              <a:rPr lang="en-US" sz="5600" dirty="0">
                <a:solidFill>
                  <a:srgbClr val="FF0000"/>
                </a:solidFill>
                <a:latin typeface="Times New Roman" panose="02020603050405020304" pitchFamily="18" charset="0"/>
                <a:cs typeface="Times New Roman" panose="02020603050405020304" pitchFamily="18" charset="0"/>
              </a:rPr>
              <a:t>Branched Hydrocarbons</a:t>
            </a:r>
          </a:p>
          <a:p>
            <a:r>
              <a:rPr lang="en-US" sz="5600" dirty="0">
                <a:solidFill>
                  <a:srgbClr val="FF0000"/>
                </a:solidFill>
                <a:latin typeface="Times New Roman" panose="02020603050405020304" pitchFamily="18" charset="0"/>
                <a:cs typeface="Times New Roman" panose="02020603050405020304" pitchFamily="18" charset="0"/>
              </a:rPr>
              <a:t>Drawing them, naming them, condensed structural formulas.</a:t>
            </a:r>
          </a:p>
          <a:p>
            <a:endParaRPr lang="en-US" dirty="0">
              <a:solidFill>
                <a:schemeClr val="tx1"/>
              </a:solidFill>
            </a:endParaRPr>
          </a:p>
        </p:txBody>
      </p:sp>
      <p:sp>
        <p:nvSpPr>
          <p:cNvPr id="4" name="TextBox 3"/>
          <p:cNvSpPr txBox="1"/>
          <p:nvPr/>
        </p:nvSpPr>
        <p:spPr>
          <a:xfrm>
            <a:off x="1833361" y="5960235"/>
            <a:ext cx="5486400" cy="381000"/>
          </a:xfrm>
          <a:prstGeom prst="rect">
            <a:avLst/>
          </a:prstGeom>
          <a:noFill/>
        </p:spPr>
        <p:txBody>
          <a:bodyPr wrap="square" rtlCol="0">
            <a:spAutoFit/>
          </a:bodyPr>
          <a:lstStyle/>
          <a:p>
            <a:pPr algn="ctr"/>
            <a:r>
              <a:rPr lang="en-US" dirty="0">
                <a:solidFill>
                  <a:prstClr val="black"/>
                </a:solidFill>
              </a:rPr>
              <a:t> </a:t>
            </a:r>
          </a:p>
        </p:txBody>
      </p:sp>
    </p:spTree>
    <p:extLst>
      <p:ext uri="{BB962C8B-B14F-4D97-AF65-F5344CB8AC3E}">
        <p14:creationId xmlns:p14="http://schemas.microsoft.com/office/powerpoint/2010/main" val="1293662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539430"/>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cs typeface="Times New Roman" panose="02020603050405020304" pitchFamily="18" charset="0"/>
              </a:rPr>
              <a:t>ISOTOPES</a:t>
            </a:r>
            <a:r>
              <a:rPr lang="en-US" sz="2800" dirty="0">
                <a:solidFill>
                  <a:prstClr val="black"/>
                </a:solidFill>
                <a:latin typeface="Times New Roman" panose="02020603050405020304" pitchFamily="18" charset="0"/>
                <a:cs typeface="Times New Roman" panose="02020603050405020304" pitchFamily="18" charset="0"/>
              </a:rPr>
              <a:t> are chemically identical atoms with different atomic masses (different # neutrons) which are the reason for average atomic masses being decimals.</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b="1" dirty="0">
                <a:solidFill>
                  <a:prstClr val="black"/>
                </a:solidFill>
                <a:latin typeface="Times New Roman" panose="02020603050405020304" pitchFamily="18" charset="0"/>
                <a:cs typeface="Times New Roman" panose="02020603050405020304" pitchFamily="18" charset="0"/>
              </a:rPr>
              <a:t>ALLOTROPES</a:t>
            </a:r>
            <a:r>
              <a:rPr lang="en-US" sz="2800" dirty="0">
                <a:solidFill>
                  <a:prstClr val="black"/>
                </a:solidFill>
                <a:latin typeface="Times New Roman" panose="02020603050405020304" pitchFamily="18" charset="0"/>
                <a:cs typeface="Times New Roman" panose="02020603050405020304" pitchFamily="18" charset="0"/>
              </a:rPr>
              <a:t>, such as graphite and diamonds, both pure carbon  They are bonded differently and have different properties.  If you don’t believe that, try to take the regents with a diamond, or get engaged with a pencil!   </a:t>
            </a:r>
            <a:endParaRPr lang="en-US" sz="72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4267200"/>
            <a:ext cx="9144000" cy="1877437"/>
          </a:xfrm>
          <a:prstGeom prst="rect">
            <a:avLst/>
          </a:prstGeom>
          <a:solidFill>
            <a:srgbClr val="CCFFCC"/>
          </a:solidFill>
        </p:spPr>
        <p:txBody>
          <a:bodyPr wrap="square" rtlCol="0">
            <a:spAutoFit/>
          </a:bodyPr>
          <a:lstStyle/>
          <a:p>
            <a:r>
              <a:rPr lang="en-US" sz="2400" b="1" dirty="0">
                <a:solidFill>
                  <a:srgbClr val="0033CC"/>
                </a:solidFill>
                <a:latin typeface="Times New Roman" panose="02020603050405020304" pitchFamily="18" charset="0"/>
                <a:cs typeface="Times New Roman" panose="02020603050405020304" pitchFamily="18" charset="0"/>
              </a:rPr>
              <a:t>167.  </a:t>
            </a:r>
            <a:br>
              <a:rPr lang="en-US" sz="2400" b="1" dirty="0">
                <a:solidFill>
                  <a:srgbClr val="0033CC"/>
                </a:solidFill>
                <a:latin typeface="Times New Roman" panose="02020603050405020304" pitchFamily="18" charset="0"/>
                <a:cs typeface="Times New Roman" panose="02020603050405020304" pitchFamily="18" charset="0"/>
              </a:rPr>
            </a:br>
            <a:r>
              <a:rPr lang="en-US" sz="3600" b="1" dirty="0">
                <a:solidFill>
                  <a:srgbClr val="0033CC"/>
                </a:solidFill>
                <a:latin typeface="Times New Roman" panose="02020603050405020304" pitchFamily="18" charset="0"/>
                <a:cs typeface="Times New Roman" panose="02020603050405020304" pitchFamily="18" charset="0"/>
              </a:rPr>
              <a:t>ISOMERS</a:t>
            </a:r>
            <a:r>
              <a:rPr lang="en-US" sz="2400" dirty="0">
                <a:solidFill>
                  <a:srgbClr val="0033CC"/>
                </a:solidFill>
                <a:latin typeface="Times New Roman" panose="02020603050405020304" pitchFamily="18" charset="0"/>
                <a:cs typeface="Times New Roman" panose="02020603050405020304" pitchFamily="18" charset="0"/>
              </a:rPr>
              <a:t> </a:t>
            </a:r>
            <a:r>
              <a:rPr lang="en-US" sz="2800" dirty="0">
                <a:solidFill>
                  <a:srgbClr val="0033CC"/>
                </a:solidFill>
                <a:latin typeface="Times New Roman" panose="02020603050405020304" pitchFamily="18" charset="0"/>
                <a:cs typeface="Times New Roman" panose="02020603050405020304" pitchFamily="18" charset="0"/>
              </a:rPr>
              <a:t>are organic compounds with the same chemical</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formulas, but different structures.  They have</a:t>
            </a:r>
            <a:br>
              <a:rPr lang="en-US" sz="2800" dirty="0">
                <a:solidFill>
                  <a:srgbClr val="0033CC"/>
                </a:solidFill>
                <a:latin typeface="Times New Roman" panose="02020603050405020304" pitchFamily="18" charset="0"/>
                <a:cs typeface="Times New Roman" panose="02020603050405020304" pitchFamily="18" charset="0"/>
              </a:rPr>
            </a:br>
            <a:r>
              <a:rPr lang="en-US" sz="2800" dirty="0">
                <a:solidFill>
                  <a:srgbClr val="0033CC"/>
                </a:solidFill>
                <a:latin typeface="Times New Roman" panose="02020603050405020304" pitchFamily="18" charset="0"/>
                <a:cs typeface="Times New Roman" panose="02020603050405020304" pitchFamily="18" charset="0"/>
              </a:rPr>
              <a:t>                        the same molar mass, but different properties.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886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32956526"/>
              </p:ext>
            </p:extLst>
          </p:nvPr>
        </p:nvGraphicFramePr>
        <p:xfrm>
          <a:off x="0" y="0"/>
          <a:ext cx="9144000" cy="6858000"/>
        </p:xfrm>
        <a:graphic>
          <a:graphicData uri="http://schemas.openxmlformats.org/drawingml/2006/table">
            <a:tbl>
              <a:tblPr firstRow="1" bandRow="1">
                <a:tableStyleId>{5C22544A-7EE6-4342-B048-85BDC9FD1C3A}</a:tableStyleId>
              </a:tblPr>
              <a:tblGrid>
                <a:gridCol w="1719384">
                  <a:extLst>
                    <a:ext uri="{9D8B030D-6E8A-4147-A177-3AD203B41FA5}">
                      <a16:colId xmlns:a16="http://schemas.microsoft.com/office/drawing/2014/main" val="20000"/>
                    </a:ext>
                  </a:extLst>
                </a:gridCol>
                <a:gridCol w="3907693">
                  <a:extLst>
                    <a:ext uri="{9D8B030D-6E8A-4147-A177-3AD203B41FA5}">
                      <a16:colId xmlns:a16="http://schemas.microsoft.com/office/drawing/2014/main" val="20001"/>
                    </a:ext>
                  </a:extLst>
                </a:gridCol>
                <a:gridCol w="3516923">
                  <a:extLst>
                    <a:ext uri="{9D8B030D-6E8A-4147-A177-3AD203B41FA5}">
                      <a16:colId xmlns:a16="http://schemas.microsoft.com/office/drawing/2014/main" val="20002"/>
                    </a:ext>
                  </a:extLst>
                </a:gridCol>
              </a:tblGrid>
              <a:tr h="98302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0099"/>
                          </a:solidFill>
                          <a:latin typeface="Times New Roman" panose="02020603050405020304" pitchFamily="18" charset="0"/>
                          <a:cs typeface="Times New Roman" panose="02020603050405020304" pitchFamily="18" charset="0"/>
                        </a:rPr>
                        <a:t>168.  Examples include ethanol and dimethyl ether  </a:t>
                      </a:r>
                      <a:br>
                        <a:rPr lang="en-US" sz="2800" b="0" dirty="0">
                          <a:solidFill>
                            <a:srgbClr val="000099"/>
                          </a:solidFill>
                          <a:latin typeface="Times New Roman" panose="02020603050405020304" pitchFamily="18" charset="0"/>
                          <a:cs typeface="Times New Roman" panose="02020603050405020304" pitchFamily="18" charset="0"/>
                        </a:rPr>
                      </a:br>
                      <a:r>
                        <a:rPr lang="en-US" sz="2800" b="0" dirty="0">
                          <a:solidFill>
                            <a:srgbClr val="000099"/>
                          </a:solidFill>
                          <a:latin typeface="Times New Roman" panose="02020603050405020304" pitchFamily="18" charset="0"/>
                          <a:cs typeface="Times New Roman" panose="02020603050405020304" pitchFamily="18" charset="0"/>
                        </a:rPr>
                        <a:t>          Draw the structural + chemical formulas for these.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999243"/>
                  </a:ext>
                </a:extLst>
              </a:tr>
              <a:tr h="983022">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Structural</a:t>
                      </a:r>
                      <a:r>
                        <a:rPr lang="en-US" sz="2800" b="0" baseline="0" dirty="0">
                          <a:solidFill>
                            <a:schemeClr val="tx1">
                              <a:lumMod val="95000"/>
                              <a:lumOff val="5000"/>
                            </a:schemeClr>
                          </a:solidFill>
                          <a:latin typeface="Times New Roman" panose="02020603050405020304" pitchFamily="18" charset="0"/>
                          <a:cs typeface="Times New Roman" panose="02020603050405020304" pitchFamily="18" charset="0"/>
                        </a:rPr>
                        <a:t> diagrams</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Condensed</a:t>
                      </a:r>
                      <a:r>
                        <a:rPr lang="en-US" sz="28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b="0" baseline="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baseline="0" dirty="0">
                          <a:solidFill>
                            <a:schemeClr val="tx1">
                              <a:lumMod val="95000"/>
                              <a:lumOff val="5000"/>
                            </a:schemeClr>
                          </a:solidFill>
                          <a:latin typeface="Times New Roman" panose="02020603050405020304" pitchFamily="18" charset="0"/>
                          <a:cs typeface="Times New Roman" panose="02020603050405020304" pitchFamily="18" charset="0"/>
                        </a:rPr>
                        <a:t>structural formulas</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5978">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Ethanol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459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Dimethyl </a:t>
                      </a:r>
                      <a:b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52810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86433406"/>
              </p:ext>
            </p:extLst>
          </p:nvPr>
        </p:nvGraphicFramePr>
        <p:xfrm>
          <a:off x="0" y="0"/>
          <a:ext cx="9144000" cy="6858000"/>
        </p:xfrm>
        <a:graphic>
          <a:graphicData uri="http://schemas.openxmlformats.org/drawingml/2006/table">
            <a:tbl>
              <a:tblPr firstRow="1" bandRow="1">
                <a:tableStyleId>{5C22544A-7EE6-4342-B048-85BDC9FD1C3A}</a:tableStyleId>
              </a:tblPr>
              <a:tblGrid>
                <a:gridCol w="1719384">
                  <a:extLst>
                    <a:ext uri="{9D8B030D-6E8A-4147-A177-3AD203B41FA5}">
                      <a16:colId xmlns:a16="http://schemas.microsoft.com/office/drawing/2014/main" val="20000"/>
                    </a:ext>
                  </a:extLst>
                </a:gridCol>
                <a:gridCol w="3907693">
                  <a:extLst>
                    <a:ext uri="{9D8B030D-6E8A-4147-A177-3AD203B41FA5}">
                      <a16:colId xmlns:a16="http://schemas.microsoft.com/office/drawing/2014/main" val="20001"/>
                    </a:ext>
                  </a:extLst>
                </a:gridCol>
                <a:gridCol w="3516923">
                  <a:extLst>
                    <a:ext uri="{9D8B030D-6E8A-4147-A177-3AD203B41FA5}">
                      <a16:colId xmlns:a16="http://schemas.microsoft.com/office/drawing/2014/main" val="20002"/>
                    </a:ext>
                  </a:extLst>
                </a:gridCol>
              </a:tblGrid>
              <a:tr h="98302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0099"/>
                          </a:solidFill>
                          <a:latin typeface="Times New Roman" panose="02020603050405020304" pitchFamily="18" charset="0"/>
                          <a:cs typeface="Times New Roman" panose="02020603050405020304" pitchFamily="18" charset="0"/>
                        </a:rPr>
                        <a:t>168.  Examples are ethanol and dimethyl ether  </a:t>
                      </a:r>
                      <a:br>
                        <a:rPr lang="en-US" sz="2800" b="0" dirty="0">
                          <a:solidFill>
                            <a:srgbClr val="000099"/>
                          </a:solidFill>
                          <a:latin typeface="Times New Roman" panose="02020603050405020304" pitchFamily="18" charset="0"/>
                          <a:cs typeface="Times New Roman" panose="02020603050405020304" pitchFamily="18" charset="0"/>
                        </a:rPr>
                      </a:br>
                      <a:r>
                        <a:rPr lang="en-US" sz="2800" b="0" dirty="0">
                          <a:solidFill>
                            <a:srgbClr val="000099"/>
                          </a:solidFill>
                          <a:latin typeface="Times New Roman" panose="02020603050405020304" pitchFamily="18" charset="0"/>
                          <a:cs typeface="Times New Roman" panose="02020603050405020304" pitchFamily="18" charset="0"/>
                        </a:rPr>
                        <a:t>          Draw the structural + chemical formulas for these.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999243"/>
                  </a:ext>
                </a:extLst>
              </a:tr>
              <a:tr h="983022">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Structural</a:t>
                      </a:r>
                      <a:r>
                        <a:rPr lang="en-US" sz="2800" b="0" baseline="0" dirty="0">
                          <a:solidFill>
                            <a:schemeClr val="tx1">
                              <a:lumMod val="95000"/>
                              <a:lumOff val="5000"/>
                            </a:schemeClr>
                          </a:solidFill>
                          <a:latin typeface="Times New Roman" panose="02020603050405020304" pitchFamily="18" charset="0"/>
                          <a:cs typeface="Times New Roman" panose="02020603050405020304" pitchFamily="18" charset="0"/>
                        </a:rPr>
                        <a:t> diagrams</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Condensed</a:t>
                      </a:r>
                      <a:r>
                        <a:rPr lang="en-US" sz="28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b="0" baseline="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baseline="0" dirty="0">
                          <a:solidFill>
                            <a:schemeClr val="tx1">
                              <a:lumMod val="95000"/>
                              <a:lumOff val="5000"/>
                            </a:schemeClr>
                          </a:solidFill>
                          <a:latin typeface="Times New Roman" panose="02020603050405020304" pitchFamily="18" charset="0"/>
                          <a:cs typeface="Times New Roman" panose="02020603050405020304" pitchFamily="18" charset="0"/>
                        </a:rPr>
                        <a:t>structural formulas</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5978">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Ethanol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latin typeface="Times New Roman" panose="02020603050405020304" pitchFamily="18" charset="0"/>
                          <a:cs typeface="Times New Roman" panose="02020603050405020304" pitchFamily="18" charset="0"/>
                        </a:rPr>
                        <a:t>CH</a:t>
                      </a:r>
                      <a:r>
                        <a:rPr lang="en-US" sz="4800" baseline="-25000" dirty="0">
                          <a:latin typeface="Times New Roman" panose="02020603050405020304" pitchFamily="18" charset="0"/>
                          <a:cs typeface="Times New Roman" panose="02020603050405020304" pitchFamily="18" charset="0"/>
                        </a:rPr>
                        <a:t>3</a:t>
                      </a:r>
                      <a:r>
                        <a:rPr lang="en-US" sz="4800" dirty="0">
                          <a:latin typeface="Times New Roman" panose="02020603050405020304" pitchFamily="18" charset="0"/>
                          <a:cs typeface="Times New Roman" panose="02020603050405020304" pitchFamily="18" charset="0"/>
                        </a:rPr>
                        <a:t>CH</a:t>
                      </a:r>
                      <a:r>
                        <a:rPr lang="en-US" sz="4800" baseline="-25000" dirty="0">
                          <a:latin typeface="Times New Roman" panose="02020603050405020304" pitchFamily="18" charset="0"/>
                          <a:cs typeface="Times New Roman" panose="02020603050405020304" pitchFamily="18" charset="0"/>
                        </a:rPr>
                        <a:t>2</a:t>
                      </a:r>
                      <a:r>
                        <a:rPr lang="en-US" sz="4800" dirty="0">
                          <a:latin typeface="Times New Roman" panose="02020603050405020304" pitchFamily="18" charset="0"/>
                          <a:cs typeface="Times New Roman" panose="02020603050405020304" pitchFamily="18" charset="0"/>
                        </a:rPr>
                        <a:t>OH</a:t>
                      </a:r>
                      <a:br>
                        <a:rPr lang="en-US" sz="4800" dirty="0">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(C</a:t>
                      </a:r>
                      <a:r>
                        <a:rPr lang="en-US" sz="4000" baseline="-25000" dirty="0">
                          <a:solidFill>
                            <a:srgbClr val="FF0000"/>
                          </a:solidFill>
                          <a:latin typeface="Times New Roman" panose="02020603050405020304" pitchFamily="18" charset="0"/>
                          <a:cs typeface="Times New Roman" panose="02020603050405020304" pitchFamily="18" charset="0"/>
                        </a:rPr>
                        <a:t>2</a:t>
                      </a:r>
                      <a:r>
                        <a:rPr lang="en-US" sz="4000" dirty="0">
                          <a:solidFill>
                            <a:srgbClr val="FF0000"/>
                          </a:solidFill>
                          <a:latin typeface="Times New Roman" panose="02020603050405020304" pitchFamily="18" charset="0"/>
                          <a:cs typeface="Times New Roman" panose="02020603050405020304" pitchFamily="18" charset="0"/>
                        </a:rPr>
                        <a:t>H</a:t>
                      </a:r>
                      <a:r>
                        <a:rPr lang="en-US" sz="4000" baseline="-25000" dirty="0">
                          <a:solidFill>
                            <a:srgbClr val="FF0000"/>
                          </a:solidFill>
                          <a:latin typeface="Times New Roman" panose="02020603050405020304" pitchFamily="18" charset="0"/>
                          <a:cs typeface="Times New Roman" panose="02020603050405020304" pitchFamily="18" charset="0"/>
                        </a:rPr>
                        <a:t>6</a:t>
                      </a:r>
                      <a:r>
                        <a:rPr lang="en-US" sz="400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459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Dimethyl </a:t>
                      </a:r>
                      <a:b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dirty="0">
                          <a:latin typeface="Times New Roman" panose="02020603050405020304" pitchFamily="18" charset="0"/>
                          <a:cs typeface="Times New Roman" panose="02020603050405020304" pitchFamily="18" charset="0"/>
                        </a:rPr>
                        <a:t>CH</a:t>
                      </a:r>
                      <a:r>
                        <a:rPr lang="en-US" sz="4800" baseline="-25000" dirty="0">
                          <a:latin typeface="Times New Roman" panose="02020603050405020304" pitchFamily="18" charset="0"/>
                          <a:cs typeface="Times New Roman" panose="02020603050405020304" pitchFamily="18" charset="0"/>
                        </a:rPr>
                        <a:t>3</a:t>
                      </a:r>
                      <a:r>
                        <a:rPr lang="en-US" sz="4800" dirty="0">
                          <a:latin typeface="Times New Roman" panose="02020603050405020304" pitchFamily="18" charset="0"/>
                          <a:cs typeface="Times New Roman" panose="02020603050405020304" pitchFamily="18" charset="0"/>
                        </a:rPr>
                        <a:t>OCH</a:t>
                      </a:r>
                      <a:r>
                        <a:rPr lang="en-US" sz="4800" baseline="-25000" dirty="0">
                          <a:latin typeface="Times New Roman" panose="02020603050405020304" pitchFamily="18" charset="0"/>
                          <a:cs typeface="Times New Roman" panose="02020603050405020304" pitchFamily="18" charset="0"/>
                        </a:rPr>
                        <a:t>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Times New Roman" panose="02020603050405020304" pitchFamily="18" charset="0"/>
                          <a:cs typeface="Times New Roman" panose="02020603050405020304" pitchFamily="18" charset="0"/>
                        </a:rPr>
                        <a:t>(C</a:t>
                      </a:r>
                      <a:r>
                        <a:rPr lang="en-US" sz="4000" baseline="-25000" dirty="0">
                          <a:solidFill>
                            <a:srgbClr val="FF0000"/>
                          </a:solidFill>
                          <a:latin typeface="Times New Roman" panose="02020603050405020304" pitchFamily="18" charset="0"/>
                          <a:cs typeface="Times New Roman" panose="02020603050405020304" pitchFamily="18" charset="0"/>
                        </a:rPr>
                        <a:t>2</a:t>
                      </a:r>
                      <a:r>
                        <a:rPr lang="en-US" sz="4000" dirty="0">
                          <a:solidFill>
                            <a:srgbClr val="FF0000"/>
                          </a:solidFill>
                          <a:latin typeface="Times New Roman" panose="02020603050405020304" pitchFamily="18" charset="0"/>
                          <a:cs typeface="Times New Roman" panose="02020603050405020304" pitchFamily="18" charset="0"/>
                        </a:rPr>
                        <a:t>H</a:t>
                      </a:r>
                      <a:r>
                        <a:rPr lang="en-US" sz="4000" baseline="-25000" dirty="0">
                          <a:solidFill>
                            <a:srgbClr val="FF0000"/>
                          </a:solidFill>
                          <a:latin typeface="Times New Roman" panose="02020603050405020304" pitchFamily="18" charset="0"/>
                          <a:cs typeface="Times New Roman" panose="02020603050405020304" pitchFamily="18" charset="0"/>
                        </a:rPr>
                        <a:t>6</a:t>
                      </a:r>
                      <a:r>
                        <a:rPr lang="en-US" sz="4000" dirty="0">
                          <a:solidFill>
                            <a:srgbClr val="FF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 name="Picture 1">
            <a:extLst>
              <a:ext uri="{FF2B5EF4-FFF2-40B4-BE49-F238E27FC236}">
                <a16:creationId xmlns:a16="http://schemas.microsoft.com/office/drawing/2014/main" id="{54D1BD9D-6B49-3864-0BCF-9E606BD8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362200"/>
            <a:ext cx="2608060" cy="1612764"/>
          </a:xfrm>
          <a:prstGeom prst="rect">
            <a:avLst/>
          </a:prstGeom>
        </p:spPr>
      </p:pic>
      <p:pic>
        <p:nvPicPr>
          <p:cNvPr id="3" name="Picture 2">
            <a:extLst>
              <a:ext uri="{FF2B5EF4-FFF2-40B4-BE49-F238E27FC236}">
                <a16:creationId xmlns:a16="http://schemas.microsoft.com/office/drawing/2014/main" id="{770502EF-635B-5D17-7ABA-F4FA86F9A7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030" y="4953000"/>
            <a:ext cx="2438400" cy="1467473"/>
          </a:xfrm>
          <a:prstGeom prst="rect">
            <a:avLst/>
          </a:prstGeom>
        </p:spPr>
      </p:pic>
    </p:spTree>
    <p:extLst>
      <p:ext uri="{BB962C8B-B14F-4D97-AF65-F5344CB8AC3E}">
        <p14:creationId xmlns:p14="http://schemas.microsoft.com/office/powerpoint/2010/main" val="20061121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838ECF8D-F457-DD1E-67A1-9AA315A2E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779510"/>
          </a:xfrm>
          <a:prstGeom prst="rect">
            <a:avLst/>
          </a:prstGeom>
        </p:spPr>
      </p:pic>
      <p:cxnSp>
        <p:nvCxnSpPr>
          <p:cNvPr id="5" name="Straight Connector 4">
            <a:extLst>
              <a:ext uri="{FF2B5EF4-FFF2-40B4-BE49-F238E27FC236}">
                <a16:creationId xmlns:a16="http://schemas.microsoft.com/office/drawing/2014/main" id="{C1101038-9296-A2F6-7977-702553C59D5B}"/>
              </a:ext>
            </a:extLst>
          </p:cNvPr>
          <p:cNvCxnSpPr/>
          <p:nvPr/>
        </p:nvCxnSpPr>
        <p:spPr>
          <a:xfrm flipH="1">
            <a:off x="3810000" y="1981200"/>
            <a:ext cx="1143000"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5D13B73-18AF-A6D7-A3E5-0C29D75F2BA0}"/>
              </a:ext>
            </a:extLst>
          </p:cNvPr>
          <p:cNvCxnSpPr>
            <a:cxnSpLocks/>
          </p:cNvCxnSpPr>
          <p:nvPr/>
        </p:nvCxnSpPr>
        <p:spPr>
          <a:xfrm flipH="1" flipV="1">
            <a:off x="3823996" y="2209800"/>
            <a:ext cx="1129004"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18A936-F0C8-790A-7E9C-C52E8F0E54A3}"/>
              </a:ext>
            </a:extLst>
          </p:cNvPr>
          <p:cNvCxnSpPr>
            <a:cxnSpLocks/>
          </p:cNvCxnSpPr>
          <p:nvPr/>
        </p:nvCxnSpPr>
        <p:spPr>
          <a:xfrm flipH="1">
            <a:off x="3823996" y="3006012"/>
            <a:ext cx="1129004" cy="270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18D455-2A12-F272-F3E4-C776FD8E4EDE}"/>
              </a:ext>
            </a:extLst>
          </p:cNvPr>
          <p:cNvCxnSpPr>
            <a:cxnSpLocks/>
          </p:cNvCxnSpPr>
          <p:nvPr/>
        </p:nvCxnSpPr>
        <p:spPr>
          <a:xfrm flipH="1" flipV="1">
            <a:off x="3810000" y="3276600"/>
            <a:ext cx="11430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7D1958-B23E-B907-5CE7-4362D5441965}"/>
              </a:ext>
            </a:extLst>
          </p:cNvPr>
          <p:cNvSpPr txBox="1"/>
          <p:nvPr/>
        </p:nvSpPr>
        <p:spPr>
          <a:xfrm>
            <a:off x="0" y="0"/>
            <a:ext cx="3810000" cy="3000821"/>
          </a:xfrm>
          <a:prstGeom prst="rect">
            <a:avLst/>
          </a:prstGeom>
          <a:noFill/>
          <a:ln w="38100">
            <a:solidFill>
              <a:srgbClr val="4A7EBB"/>
            </a:solidFill>
          </a:ln>
        </p:spPr>
        <p:txBody>
          <a:bodyPr wrap="square" rtlCol="0">
            <a:spAutoFit/>
          </a:bodyPr>
          <a:lstStyle/>
          <a:p>
            <a:pPr algn="ctr"/>
            <a:br>
              <a:rPr lang="en-US" sz="900" dirty="0">
                <a:solidFill>
                  <a:srgbClr val="4A7EBB"/>
                </a:solidFill>
              </a:rPr>
            </a:br>
            <a:r>
              <a:rPr lang="en-US" dirty="0">
                <a:solidFill>
                  <a:srgbClr val="4A7EBB"/>
                </a:solidFill>
              </a:rPr>
              <a:t>All alcohols with the </a:t>
            </a:r>
            <a:br>
              <a:rPr lang="en-US" dirty="0">
                <a:solidFill>
                  <a:srgbClr val="4A7EBB"/>
                </a:solidFill>
              </a:rPr>
            </a:br>
            <a:r>
              <a:rPr lang="en-US" dirty="0">
                <a:solidFill>
                  <a:srgbClr val="4A7EBB"/>
                </a:solidFill>
              </a:rPr>
              <a:t>same number of carbon atoms </a:t>
            </a:r>
            <a:br>
              <a:rPr lang="en-US" dirty="0">
                <a:solidFill>
                  <a:srgbClr val="4A7EBB"/>
                </a:solidFill>
              </a:rPr>
            </a:br>
            <a:r>
              <a:rPr lang="en-US" dirty="0">
                <a:solidFill>
                  <a:srgbClr val="4A7EBB"/>
                </a:solidFill>
              </a:rPr>
              <a:t>as an ether are isomers…</a:t>
            </a:r>
          </a:p>
          <a:p>
            <a:pPr algn="ctr"/>
            <a:endParaRPr lang="en-US" dirty="0">
              <a:solidFill>
                <a:srgbClr val="4A7EBB"/>
              </a:solidFill>
            </a:endParaRPr>
          </a:p>
          <a:p>
            <a:pPr algn="ctr"/>
            <a:r>
              <a:rPr lang="en-US" dirty="0">
                <a:solidFill>
                  <a:srgbClr val="4A7EBB"/>
                </a:solidFill>
              </a:rPr>
              <a:t>Ex: Hexanol (6) is isomer </a:t>
            </a:r>
            <a:br>
              <a:rPr lang="en-US" dirty="0">
                <a:solidFill>
                  <a:srgbClr val="4A7EBB"/>
                </a:solidFill>
              </a:rPr>
            </a:br>
            <a:r>
              <a:rPr lang="en-US" dirty="0">
                <a:solidFill>
                  <a:srgbClr val="4A7EBB"/>
                </a:solidFill>
              </a:rPr>
              <a:t>to </a:t>
            </a:r>
            <a:br>
              <a:rPr lang="en-US" dirty="0">
                <a:solidFill>
                  <a:srgbClr val="4A7EBB"/>
                </a:solidFill>
              </a:rPr>
            </a:br>
            <a:r>
              <a:rPr lang="en-US" dirty="0">
                <a:solidFill>
                  <a:srgbClr val="4A7EBB"/>
                </a:solidFill>
              </a:rPr>
              <a:t>methyl pentyl ether, and</a:t>
            </a:r>
            <a:br>
              <a:rPr lang="en-US" dirty="0">
                <a:solidFill>
                  <a:srgbClr val="4A7EBB"/>
                </a:solidFill>
              </a:rPr>
            </a:br>
            <a:r>
              <a:rPr lang="en-US" dirty="0">
                <a:solidFill>
                  <a:srgbClr val="4A7EBB"/>
                </a:solidFill>
              </a:rPr>
              <a:t>ethyl butyl ether, and</a:t>
            </a:r>
          </a:p>
          <a:p>
            <a:pPr algn="ctr"/>
            <a:r>
              <a:rPr lang="en-US" dirty="0">
                <a:solidFill>
                  <a:srgbClr val="4A7EBB"/>
                </a:solidFill>
              </a:rPr>
              <a:t>Dipropyl ether</a:t>
            </a:r>
            <a:br>
              <a:rPr lang="en-US" sz="900" dirty="0">
                <a:solidFill>
                  <a:srgbClr val="4A7EBB"/>
                </a:solidFill>
              </a:rPr>
            </a:br>
            <a:endParaRPr lang="en-US" dirty="0">
              <a:solidFill>
                <a:srgbClr val="4A7EBB"/>
              </a:solidFill>
            </a:endParaRPr>
          </a:p>
        </p:txBody>
      </p:sp>
      <p:sp>
        <p:nvSpPr>
          <p:cNvPr id="14" name="TextBox 13">
            <a:extLst>
              <a:ext uri="{FF2B5EF4-FFF2-40B4-BE49-F238E27FC236}">
                <a16:creationId xmlns:a16="http://schemas.microsoft.com/office/drawing/2014/main" id="{FE73457E-05F5-1836-D1D8-3EC54D80F17C}"/>
              </a:ext>
            </a:extLst>
          </p:cNvPr>
          <p:cNvSpPr txBox="1"/>
          <p:nvPr/>
        </p:nvSpPr>
        <p:spPr>
          <a:xfrm>
            <a:off x="-6998" y="3276600"/>
            <a:ext cx="3810000" cy="2723823"/>
          </a:xfrm>
          <a:prstGeom prst="rect">
            <a:avLst/>
          </a:prstGeom>
          <a:noFill/>
          <a:ln w="38100">
            <a:solidFill>
              <a:srgbClr val="FF0000"/>
            </a:solidFill>
          </a:ln>
        </p:spPr>
        <p:txBody>
          <a:bodyPr wrap="square" rtlCol="0">
            <a:spAutoFit/>
          </a:bodyPr>
          <a:lstStyle/>
          <a:p>
            <a:pPr algn="ctr"/>
            <a:br>
              <a:rPr lang="en-US" sz="900" dirty="0">
                <a:solidFill>
                  <a:srgbClr val="4A7EBB"/>
                </a:solidFill>
              </a:rPr>
            </a:br>
            <a:r>
              <a:rPr lang="en-US" dirty="0">
                <a:solidFill>
                  <a:srgbClr val="FF0000"/>
                </a:solidFill>
              </a:rPr>
              <a:t>All aldehydes with the </a:t>
            </a:r>
            <a:br>
              <a:rPr lang="en-US" dirty="0">
                <a:solidFill>
                  <a:srgbClr val="FF0000"/>
                </a:solidFill>
              </a:rPr>
            </a:br>
            <a:r>
              <a:rPr lang="en-US" dirty="0">
                <a:solidFill>
                  <a:srgbClr val="FF0000"/>
                </a:solidFill>
              </a:rPr>
              <a:t>same number of carbon atoms </a:t>
            </a:r>
            <a:br>
              <a:rPr lang="en-US" dirty="0">
                <a:solidFill>
                  <a:srgbClr val="FF0000"/>
                </a:solidFill>
              </a:rPr>
            </a:br>
            <a:r>
              <a:rPr lang="en-US" dirty="0">
                <a:solidFill>
                  <a:srgbClr val="FF0000"/>
                </a:solidFill>
              </a:rPr>
              <a:t>as a ketone are isomers…</a:t>
            </a:r>
          </a:p>
          <a:p>
            <a:pPr algn="ctr"/>
            <a:endParaRPr lang="en-US" dirty="0">
              <a:solidFill>
                <a:srgbClr val="FF0000"/>
              </a:solidFill>
            </a:endParaRPr>
          </a:p>
          <a:p>
            <a:pPr algn="ctr"/>
            <a:r>
              <a:rPr lang="en-US" dirty="0">
                <a:solidFill>
                  <a:srgbClr val="FF0000"/>
                </a:solidFill>
              </a:rPr>
              <a:t>Ex: Pentanal (5) is isomer </a:t>
            </a:r>
            <a:br>
              <a:rPr lang="en-US" dirty="0">
                <a:solidFill>
                  <a:srgbClr val="FF0000"/>
                </a:solidFill>
              </a:rPr>
            </a:br>
            <a:r>
              <a:rPr lang="en-US" dirty="0">
                <a:solidFill>
                  <a:srgbClr val="FF0000"/>
                </a:solidFill>
              </a:rPr>
              <a:t>to </a:t>
            </a:r>
            <a:br>
              <a:rPr lang="en-US" dirty="0">
                <a:solidFill>
                  <a:srgbClr val="FF0000"/>
                </a:solidFill>
              </a:rPr>
            </a:br>
            <a:r>
              <a:rPr lang="en-US" dirty="0">
                <a:solidFill>
                  <a:srgbClr val="FF0000"/>
                </a:solidFill>
              </a:rPr>
              <a:t>2-pentanone or</a:t>
            </a:r>
            <a:br>
              <a:rPr lang="en-US" dirty="0">
                <a:solidFill>
                  <a:srgbClr val="FF0000"/>
                </a:solidFill>
              </a:rPr>
            </a:br>
            <a:r>
              <a:rPr lang="en-US" dirty="0">
                <a:solidFill>
                  <a:srgbClr val="FF0000"/>
                </a:solidFill>
              </a:rPr>
              <a:t>3-pentanone</a:t>
            </a:r>
            <a:br>
              <a:rPr lang="en-US" sz="900" dirty="0">
                <a:solidFill>
                  <a:srgbClr val="4A7EBB"/>
                </a:solidFill>
              </a:rPr>
            </a:br>
            <a:endParaRPr lang="en-US" dirty="0">
              <a:solidFill>
                <a:srgbClr val="4A7EBB"/>
              </a:solidFill>
            </a:endParaRPr>
          </a:p>
        </p:txBody>
      </p:sp>
      <p:sp>
        <p:nvSpPr>
          <p:cNvPr id="15" name="TextBox 14">
            <a:extLst>
              <a:ext uri="{FF2B5EF4-FFF2-40B4-BE49-F238E27FC236}">
                <a16:creationId xmlns:a16="http://schemas.microsoft.com/office/drawing/2014/main" id="{50487ACB-87C0-5A6D-B34C-99522AF6587A}"/>
              </a:ext>
            </a:extLst>
          </p:cNvPr>
          <p:cNvSpPr txBox="1"/>
          <p:nvPr/>
        </p:nvSpPr>
        <p:spPr>
          <a:xfrm>
            <a:off x="0" y="6133179"/>
            <a:ext cx="3803002" cy="646331"/>
          </a:xfrm>
          <a:prstGeom prst="rect">
            <a:avLst/>
          </a:prstGeom>
          <a:no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This should be marked in your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reference tables already</a:t>
            </a:r>
          </a:p>
        </p:txBody>
      </p:sp>
    </p:spTree>
    <p:extLst>
      <p:ext uri="{BB962C8B-B14F-4D97-AF65-F5344CB8AC3E}">
        <p14:creationId xmlns:p14="http://schemas.microsoft.com/office/powerpoint/2010/main" val="173049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25" y="5366"/>
            <a:ext cx="914400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Branched Hydrocarbons can also be isomers of each other.</a:t>
            </a:r>
          </a:p>
          <a:p>
            <a:r>
              <a:rPr lang="en-US" sz="2400" b="1" dirty="0">
                <a:solidFill>
                  <a:srgbClr val="FF0000"/>
                </a:solidFill>
                <a:latin typeface="Times New Roman" panose="02020603050405020304" pitchFamily="18" charset="0"/>
                <a:cs typeface="Times New Roman" panose="02020603050405020304" pitchFamily="18" charset="0"/>
              </a:rPr>
              <a:t>169.  Draw hexane</a:t>
            </a:r>
            <a:br>
              <a:rPr lang="en-US" sz="2400" b="1" dirty="0">
                <a:solidFill>
                  <a:srgbClr val="FF0000"/>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Then pentane with a “methyl” group on the #2 carbon.   </a:t>
            </a:r>
          </a:p>
        </p:txBody>
      </p:sp>
    </p:spTree>
    <p:extLst>
      <p:ext uri="{BB962C8B-B14F-4D97-AF65-F5344CB8AC3E}">
        <p14:creationId xmlns:p14="http://schemas.microsoft.com/office/powerpoint/2010/main" val="25933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00329"/>
          </a:xfrm>
          <a:prstGeom prst="rect">
            <a:avLst/>
          </a:prstGeom>
          <a:noFill/>
        </p:spPr>
        <p:txBody>
          <a:bodyPr wrap="square" rtlCol="0">
            <a:spAutoFit/>
          </a:bodyPr>
          <a:lstStyle/>
          <a:p>
            <a:r>
              <a:rPr lang="en-US" sz="3600" b="1" dirty="0">
                <a:solidFill>
                  <a:srgbClr val="000099"/>
                </a:solidFill>
              </a:rPr>
              <a:t>112.</a:t>
            </a:r>
            <a:r>
              <a:rPr lang="en-US" sz="3600" dirty="0">
                <a:solidFill>
                  <a:srgbClr val="000099"/>
                </a:solidFill>
              </a:rPr>
              <a:t>  Copy this chart… these are the same   </a:t>
            </a:r>
            <a:br>
              <a:rPr lang="en-US" sz="3600" dirty="0">
                <a:solidFill>
                  <a:srgbClr val="000099"/>
                </a:solidFill>
              </a:rPr>
            </a:br>
            <a:r>
              <a:rPr lang="en-US" sz="3600" dirty="0">
                <a:solidFill>
                  <a:srgbClr val="000099"/>
                </a:solidFill>
              </a:rPr>
              <a:t>          molecules with different names.  </a:t>
            </a:r>
            <a:endParaRPr lang="en-US" sz="3600" dirty="0">
              <a:solidFill>
                <a:srgbClr val="FF0000"/>
              </a:solidFill>
            </a:endParaRPr>
          </a:p>
        </p:txBody>
      </p:sp>
      <p:graphicFrame>
        <p:nvGraphicFramePr>
          <p:cNvPr id="2" name="Table 3">
            <a:extLst>
              <a:ext uri="{FF2B5EF4-FFF2-40B4-BE49-F238E27FC236}">
                <a16:creationId xmlns:a16="http://schemas.microsoft.com/office/drawing/2014/main" id="{BAE5B982-3820-D7AA-D7CA-0F9DE80CB286}"/>
              </a:ext>
            </a:extLst>
          </p:cNvPr>
          <p:cNvGraphicFramePr>
            <a:graphicFrameLocks noGrp="1"/>
          </p:cNvGraphicFramePr>
          <p:nvPr>
            <p:extLst>
              <p:ext uri="{D42A27DB-BD31-4B8C-83A1-F6EECF244321}">
                <p14:modId xmlns:p14="http://schemas.microsoft.com/office/powerpoint/2010/main" val="4046695657"/>
              </p:ext>
            </p:extLst>
          </p:nvPr>
        </p:nvGraphicFramePr>
        <p:xfrm>
          <a:off x="0" y="1200329"/>
          <a:ext cx="9144000" cy="5657671"/>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351611904"/>
                    </a:ext>
                  </a:extLst>
                </a:gridCol>
                <a:gridCol w="4572000">
                  <a:extLst>
                    <a:ext uri="{9D8B030D-6E8A-4147-A177-3AD203B41FA5}">
                      <a16:colId xmlns:a16="http://schemas.microsoft.com/office/drawing/2014/main" val="701475075"/>
                    </a:ext>
                  </a:extLst>
                </a:gridCol>
              </a:tblGrid>
              <a:tr h="1335239">
                <a:tc>
                  <a:txBody>
                    <a:bodyPr/>
                    <a:lstStyle/>
                    <a:p>
                      <a:pPr algn="ctr"/>
                      <a:r>
                        <a:rPr lang="en-US" sz="6600" b="0" i="1" dirty="0">
                          <a:solidFill>
                            <a:srgbClr val="FF0000"/>
                          </a:solidFill>
                          <a:latin typeface="Times New Roman" panose="02020603050405020304" pitchFamily="18" charset="0"/>
                          <a:cs typeface="Times New Roman" panose="02020603050405020304" pitchFamily="18" charset="0"/>
                        </a:rPr>
                        <a:t>Acetic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6600" b="0" i="1" dirty="0">
                          <a:solidFill>
                            <a:srgbClr val="0066FF"/>
                          </a:solidFill>
                          <a:latin typeface="Times New Roman" panose="02020603050405020304" pitchFamily="18" charset="0"/>
                          <a:cs typeface="Times New Roman" panose="02020603050405020304" pitchFamily="18" charset="0"/>
                        </a:rPr>
                        <a:t>Ethanoic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76172"/>
                  </a:ext>
                </a:extLst>
              </a:tr>
              <a:tr h="1335239">
                <a:tc>
                  <a:txBody>
                    <a:bodyPr/>
                    <a:lstStyle/>
                    <a:p>
                      <a:pPr algn="ctr"/>
                      <a:r>
                        <a:rPr lang="en-US" sz="6600" b="0" dirty="0">
                          <a:solidFill>
                            <a:srgbClr val="FF0000"/>
                          </a:solidFill>
                          <a:latin typeface="Times New Roman" panose="02020603050405020304" pitchFamily="18" charset="0"/>
                          <a:cs typeface="Times New Roman" panose="02020603050405020304" pitchFamily="18" charset="0"/>
                        </a:rPr>
                        <a:t>HC</a:t>
                      </a:r>
                      <a:r>
                        <a:rPr lang="en-US" sz="6600" b="0" baseline="-25000" dirty="0">
                          <a:solidFill>
                            <a:srgbClr val="FF0000"/>
                          </a:solidFill>
                          <a:latin typeface="Times New Roman" panose="02020603050405020304" pitchFamily="18" charset="0"/>
                          <a:cs typeface="Times New Roman" panose="02020603050405020304" pitchFamily="18" charset="0"/>
                        </a:rPr>
                        <a:t>2</a:t>
                      </a:r>
                      <a:r>
                        <a:rPr lang="en-US" sz="6600" b="0" dirty="0">
                          <a:solidFill>
                            <a:srgbClr val="FF0000"/>
                          </a:solidFill>
                          <a:latin typeface="Times New Roman" panose="02020603050405020304" pitchFamily="18" charset="0"/>
                          <a:cs typeface="Times New Roman" panose="02020603050405020304" pitchFamily="18" charset="0"/>
                        </a:rPr>
                        <a:t>H</a:t>
                      </a:r>
                      <a:r>
                        <a:rPr lang="en-US" sz="6600" b="0" baseline="-25000" dirty="0">
                          <a:solidFill>
                            <a:srgbClr val="FF0000"/>
                          </a:solidFill>
                          <a:latin typeface="Times New Roman" panose="02020603050405020304" pitchFamily="18" charset="0"/>
                          <a:cs typeface="Times New Roman" panose="02020603050405020304" pitchFamily="18" charset="0"/>
                        </a:rPr>
                        <a:t>3</a:t>
                      </a:r>
                      <a:r>
                        <a:rPr lang="en-US" sz="6600" b="0" dirty="0">
                          <a:solidFill>
                            <a:srgbClr val="FF0000"/>
                          </a:solidFill>
                          <a:latin typeface="Times New Roman" panose="02020603050405020304" pitchFamily="18" charset="0"/>
                          <a:cs typeface="Times New Roman" panose="02020603050405020304" pitchFamily="18" charset="0"/>
                        </a:rPr>
                        <a:t>O</a:t>
                      </a:r>
                      <a:r>
                        <a:rPr lang="en-US" sz="6600" b="0" baseline="-25000" dirty="0">
                          <a:solidFill>
                            <a:srgbClr val="FF0000"/>
                          </a:solidFill>
                          <a:latin typeface="Times New Roman" panose="02020603050405020304" pitchFamily="18" charset="0"/>
                          <a:cs typeface="Times New Roman" panose="02020603050405020304" pitchFamily="18" charset="0"/>
                        </a:rPr>
                        <a:t>2</a:t>
                      </a:r>
                      <a:endParaRPr lang="en-US" sz="66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6600" b="0" dirty="0">
                          <a:solidFill>
                            <a:srgbClr val="0066FF"/>
                          </a:solidFill>
                          <a:latin typeface="Times New Roman" panose="02020603050405020304" pitchFamily="18" charset="0"/>
                          <a:cs typeface="Times New Roman" panose="02020603050405020304" pitchFamily="18" charset="0"/>
                        </a:rPr>
                        <a:t>CH</a:t>
                      </a:r>
                      <a:r>
                        <a:rPr lang="en-US" sz="6600" b="0" baseline="-25000" dirty="0">
                          <a:solidFill>
                            <a:srgbClr val="0066FF"/>
                          </a:solidFill>
                          <a:latin typeface="Times New Roman" panose="02020603050405020304" pitchFamily="18" charset="0"/>
                          <a:cs typeface="Times New Roman" panose="02020603050405020304" pitchFamily="18" charset="0"/>
                        </a:rPr>
                        <a:t>3</a:t>
                      </a:r>
                      <a:r>
                        <a:rPr lang="en-US" sz="6600" b="0" dirty="0">
                          <a:solidFill>
                            <a:srgbClr val="0066FF"/>
                          </a:solidFill>
                          <a:latin typeface="Times New Roman" panose="02020603050405020304" pitchFamily="18" charset="0"/>
                          <a:cs typeface="Times New Roman" panose="02020603050405020304" pitchFamily="18" charset="0"/>
                        </a:rPr>
                        <a:t>COOH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0369100"/>
                  </a:ext>
                </a:extLst>
              </a:tr>
              <a:tr h="1335239">
                <a:tc>
                  <a:txBody>
                    <a:bodyPr/>
                    <a:lstStyle/>
                    <a:p>
                      <a:pPr algn="ctr"/>
                      <a:r>
                        <a:rPr lang="en-US" sz="4800" b="1" dirty="0">
                          <a:solidFill>
                            <a:srgbClr val="FF0000"/>
                          </a:solidFill>
                          <a:latin typeface="Times New Roman" panose="02020603050405020304" pitchFamily="18" charset="0"/>
                          <a:cs typeface="Times New Roman" panose="02020603050405020304" pitchFamily="18" charset="0"/>
                        </a:rPr>
                        <a:t>2C + 4H + 2O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0066FF"/>
                          </a:solidFill>
                          <a:latin typeface="Times New Roman" panose="02020603050405020304" pitchFamily="18" charset="0"/>
                          <a:cs typeface="Times New Roman" panose="02020603050405020304" pitchFamily="18" charset="0"/>
                        </a:rPr>
                        <a:t>2C + 4H + 2O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8116415"/>
                  </a:ext>
                </a:extLst>
              </a:tr>
              <a:tr h="1651954">
                <a:tc gridSpan="2">
                  <a:txBody>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These molecules are identical but have different names.  Acetic is “inorganic” style.  Ethanoic is “organic” style.  But they are identical molecules.  Both are weak acids, both are weak electrolytes, both are vinegar, both are the same thing with different names.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3320901"/>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25" y="5366"/>
            <a:ext cx="9144000"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Branched Hydrocarbon Isomers.</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169.  </a:t>
            </a:r>
            <a:r>
              <a:rPr lang="en-US" sz="2400" dirty="0">
                <a:latin typeface="Times New Roman" panose="02020603050405020304" pitchFamily="18" charset="0"/>
                <a:cs typeface="Times New Roman" panose="02020603050405020304" pitchFamily="18" charset="0"/>
              </a:rPr>
              <a:t>This is hexane.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C</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14</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Draw pentane with a “methyl” group on the #2 carbon.</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This is methyl pentane.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also  C</a:t>
            </a:r>
            <a:r>
              <a:rPr lang="en-US" sz="2400" baseline="-25000" dirty="0">
                <a:solidFill>
                  <a:srgbClr val="FF0000"/>
                </a:solidFill>
                <a:latin typeface="Times New Roman" panose="02020603050405020304" pitchFamily="18" charset="0"/>
                <a:cs typeface="Times New Roman" panose="02020603050405020304" pitchFamily="18" charset="0"/>
              </a:rPr>
              <a:t>6</a:t>
            </a:r>
            <a:r>
              <a:rPr lang="en-US" sz="2400" dirty="0">
                <a:solidFill>
                  <a:srgbClr val="FF0000"/>
                </a:solidFill>
                <a:latin typeface="Times New Roman" panose="02020603050405020304" pitchFamily="18" charset="0"/>
                <a:cs typeface="Times New Roman" panose="02020603050405020304" pitchFamily="18" charset="0"/>
              </a:rPr>
              <a:t>H</a:t>
            </a:r>
            <a:r>
              <a:rPr lang="en-US" sz="2400" baseline="-25000" dirty="0">
                <a:solidFill>
                  <a:srgbClr val="FF0000"/>
                </a:solidFill>
                <a:latin typeface="Times New Roman" panose="02020603050405020304" pitchFamily="18" charset="0"/>
                <a:cs typeface="Times New Roman" panose="02020603050405020304" pitchFamily="18" charset="0"/>
              </a:rPr>
              <a:t>14</a:t>
            </a:r>
            <a:r>
              <a:rPr lang="en-US" sz="2400" dirty="0">
                <a:solidFill>
                  <a:srgbClr val="FF0000"/>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609600"/>
            <a:ext cx="4572000" cy="1752600"/>
          </a:xfrm>
          <a:prstGeom prst="rect">
            <a:avLst/>
          </a:prstGeom>
        </p:spPr>
      </p:pic>
      <p:sp>
        <p:nvSpPr>
          <p:cNvPr id="7" name="TextBox 6"/>
          <p:cNvSpPr txBox="1"/>
          <p:nvPr/>
        </p:nvSpPr>
        <p:spPr>
          <a:xfrm>
            <a:off x="3657600" y="5105400"/>
            <a:ext cx="533400" cy="646331"/>
          </a:xfrm>
          <a:prstGeom prst="rect">
            <a:avLst/>
          </a:prstGeom>
          <a:solidFill>
            <a:schemeClr val="bg1"/>
          </a:solidFill>
        </p:spPr>
        <p:txBody>
          <a:bodyPr wrap="square" rtlCol="0">
            <a:spAutoFit/>
          </a:bodyPr>
          <a:lstStyle/>
          <a:p>
            <a:endParaRPr lang="en-US" dirty="0"/>
          </a:p>
          <a:p>
            <a:endParaRPr lang="en-US" dirty="0"/>
          </a:p>
        </p:txBody>
      </p:sp>
      <p:pic>
        <p:nvPicPr>
          <p:cNvPr id="4098" name="Picture 2" descr="The correct structure of 2 Methyl pentane is">
            <a:extLst>
              <a:ext uri="{FF2B5EF4-FFF2-40B4-BE49-F238E27FC236}">
                <a16:creationId xmlns:a16="http://schemas.microsoft.com/office/drawing/2014/main" id="{719C0D86-560B-757B-D3B7-2635A28E5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38600"/>
            <a:ext cx="4572000" cy="2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095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46550"/>
          </a:xfrm>
          <a:prstGeom prst="rect">
            <a:avLst/>
          </a:prstGeom>
          <a:solidFill>
            <a:srgbClr val="FFFFCC"/>
          </a:solid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170.  Draw this, name this, </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then draw an isomer of it.  </a:t>
            </a:r>
          </a:p>
        </p:txBody>
      </p:sp>
      <p:sp>
        <p:nvSpPr>
          <p:cNvPr id="3" name="TextBox 2">
            <a:extLst>
              <a:ext uri="{FF2B5EF4-FFF2-40B4-BE49-F238E27FC236}">
                <a16:creationId xmlns:a16="http://schemas.microsoft.com/office/drawing/2014/main" id="{5FB6C64E-976D-D92C-4AD5-06EFF02F23E6}"/>
              </a:ext>
            </a:extLst>
          </p:cNvPr>
          <p:cNvSpPr txBox="1"/>
          <p:nvPr/>
        </p:nvSpPr>
        <p:spPr>
          <a:xfrm>
            <a:off x="3886200" y="1600200"/>
            <a:ext cx="1447800" cy="1143000"/>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7730141-512A-4F0B-025A-D086EB662085}"/>
              </a:ext>
            </a:extLst>
          </p:cNvPr>
          <p:cNvSpPr txBox="1"/>
          <p:nvPr/>
        </p:nvSpPr>
        <p:spPr>
          <a:xfrm>
            <a:off x="3962400" y="4953000"/>
            <a:ext cx="1447800" cy="1143000"/>
          </a:xfrm>
          <a:prstGeom prst="rect">
            <a:avLst/>
          </a:prstGeom>
          <a:solidFill>
            <a:schemeClr val="bg1"/>
          </a:solidFill>
        </p:spPr>
        <p:txBody>
          <a:bodyPr wrap="square" rtlCol="0">
            <a:spAutoFit/>
          </a:bodyPr>
          <a:lstStyle/>
          <a:p>
            <a:endParaRPr lang="en-US" dirty="0"/>
          </a:p>
        </p:txBody>
      </p:sp>
      <p:pic>
        <p:nvPicPr>
          <p:cNvPr id="5128" name="Picture 8" descr="Propane (CH3CH2CH3 / C3H8) Lewis Structure">
            <a:extLst>
              <a:ext uri="{FF2B5EF4-FFF2-40B4-BE49-F238E27FC236}">
                <a16:creationId xmlns:a16="http://schemas.microsoft.com/office/drawing/2014/main" id="{853832D9-A199-8CD1-E7BC-47347D650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38400"/>
            <a:ext cx="9067800" cy="37307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What is the structural formula for methane? | Socratic">
            <a:extLst>
              <a:ext uri="{FF2B5EF4-FFF2-40B4-BE49-F238E27FC236}">
                <a16:creationId xmlns:a16="http://schemas.microsoft.com/office/drawing/2014/main" id="{673EE793-3ED9-F3F0-0467-6E315EA342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035" b="491"/>
          <a:stretch/>
        </p:blipFill>
        <p:spPr bwMode="auto">
          <a:xfrm>
            <a:off x="3090862" y="5338493"/>
            <a:ext cx="2428875" cy="1515014"/>
          </a:xfrm>
          <a:prstGeom prst="rect">
            <a:avLst/>
          </a:prstGeom>
          <a:solidFill>
            <a:schemeClr val="bg1"/>
          </a:solidFill>
        </p:spPr>
      </p:pic>
      <p:pic>
        <p:nvPicPr>
          <p:cNvPr id="5126" name="Picture 6" descr="What is the structural formula for methane? | Socratic">
            <a:extLst>
              <a:ext uri="{FF2B5EF4-FFF2-40B4-BE49-F238E27FC236}">
                <a16:creationId xmlns:a16="http://schemas.microsoft.com/office/drawing/2014/main" id="{F94FAE51-CB01-233A-AB5B-EF67F488D3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584"/>
          <a:stretch/>
        </p:blipFill>
        <p:spPr bwMode="auto">
          <a:xfrm>
            <a:off x="3048000" y="1454547"/>
            <a:ext cx="2514600" cy="1546465"/>
          </a:xfrm>
          <a:prstGeom prst="rect">
            <a:avLst/>
          </a:prstGeom>
          <a:solidFill>
            <a:schemeClr val="bg1"/>
          </a:solidFill>
        </p:spPr>
      </p:pic>
    </p:spTree>
    <p:extLst>
      <p:ext uri="{BB962C8B-B14F-4D97-AF65-F5344CB8AC3E}">
        <p14:creationId xmlns:p14="http://schemas.microsoft.com/office/powerpoint/2010/main" val="38072975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p:spPr>
        <p:txBody>
          <a:bodyPr wrap="square" rtlCol="0">
            <a:spAutoFit/>
          </a:bodyPr>
          <a:lstStyle/>
          <a:p>
            <a:r>
              <a:rPr lang="en-US" sz="4800" dirty="0">
                <a:solidFill>
                  <a:srgbClr val="FF0000"/>
                </a:solidFill>
              </a:rPr>
              <a:t>170.  Dimethyl propane    C</a:t>
            </a:r>
            <a:r>
              <a:rPr lang="en-US" sz="4800" baseline="-25000" dirty="0">
                <a:solidFill>
                  <a:srgbClr val="FF0000"/>
                </a:solidFill>
              </a:rPr>
              <a:t>5</a:t>
            </a:r>
            <a:r>
              <a:rPr lang="en-US" sz="4800" dirty="0">
                <a:solidFill>
                  <a:srgbClr val="FF0000"/>
                </a:solidFill>
              </a:rPr>
              <a:t>H</a:t>
            </a:r>
            <a:r>
              <a:rPr lang="en-US" sz="4800" baseline="-25000" dirty="0">
                <a:solidFill>
                  <a:srgbClr val="FF0000"/>
                </a:solidFill>
              </a:rPr>
              <a:t>12</a:t>
            </a:r>
          </a:p>
          <a:p>
            <a:endParaRPr lang="en-US" sz="4800" dirty="0">
              <a:solidFill>
                <a:srgbClr val="FF0000"/>
              </a:solidFill>
            </a:endParaRPr>
          </a:p>
        </p:txBody>
      </p:sp>
      <p:pic>
        <p:nvPicPr>
          <p:cNvPr id="4" name="Picture 4" descr="https://upload.wikimedia.org/wikipedia/commons/thumb/f/f4/Dimethylpropane.png/220px-Dimethylprop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44554"/>
            <a:ext cx="3954071" cy="27139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940719" y="4605880"/>
            <a:ext cx="4930956" cy="1893488"/>
          </a:xfrm>
          <a:prstGeom prst="rect">
            <a:avLst/>
          </a:prstGeom>
        </p:spPr>
      </p:pic>
      <p:sp>
        <p:nvSpPr>
          <p:cNvPr id="3" name="TextBox 2"/>
          <p:cNvSpPr txBox="1"/>
          <p:nvPr/>
        </p:nvSpPr>
        <p:spPr>
          <a:xfrm>
            <a:off x="304800" y="4586561"/>
            <a:ext cx="3160690" cy="2031325"/>
          </a:xfrm>
          <a:prstGeom prst="rect">
            <a:avLst/>
          </a:prstGeom>
          <a:noFill/>
        </p:spPr>
        <p:txBody>
          <a:bodyPr wrap="square" rtlCol="0">
            <a:spAutoFit/>
          </a:bodyPr>
          <a:lstStyle/>
          <a:p>
            <a:r>
              <a:rPr lang="en-US" sz="3600" dirty="0">
                <a:solidFill>
                  <a:srgbClr val="000099"/>
                </a:solidFill>
                <a:latin typeface="Times New Roman" panose="02020603050405020304" pitchFamily="18" charset="0"/>
                <a:cs typeface="Times New Roman" panose="02020603050405020304" pitchFamily="18" charset="0"/>
              </a:rPr>
              <a:t>Isomer to pentane, </a:t>
            </a:r>
            <a:br>
              <a:rPr lang="en-US" sz="3600" dirty="0">
                <a:solidFill>
                  <a:srgbClr val="000099"/>
                </a:solidFill>
                <a:latin typeface="Times New Roman" panose="02020603050405020304" pitchFamily="18" charset="0"/>
                <a:cs typeface="Times New Roman" panose="02020603050405020304" pitchFamily="18" charset="0"/>
              </a:rPr>
            </a:br>
            <a:r>
              <a:rPr lang="en-US" sz="3600" dirty="0">
                <a:solidFill>
                  <a:srgbClr val="000099"/>
                </a:solidFill>
                <a:latin typeface="Times New Roman" panose="02020603050405020304" pitchFamily="18" charset="0"/>
                <a:cs typeface="Times New Roman" panose="02020603050405020304" pitchFamily="18" charset="0"/>
              </a:rPr>
              <a:t>C</a:t>
            </a:r>
            <a:r>
              <a:rPr lang="en-US" sz="3600" baseline="-25000" dirty="0">
                <a:solidFill>
                  <a:srgbClr val="000099"/>
                </a:solidFill>
                <a:latin typeface="Times New Roman" panose="02020603050405020304" pitchFamily="18" charset="0"/>
                <a:cs typeface="Times New Roman" panose="02020603050405020304" pitchFamily="18" charset="0"/>
              </a:rPr>
              <a:t>5</a:t>
            </a:r>
            <a:r>
              <a:rPr lang="en-US" sz="3600" dirty="0">
                <a:solidFill>
                  <a:srgbClr val="000099"/>
                </a:solidFill>
                <a:latin typeface="Times New Roman" panose="02020603050405020304" pitchFamily="18" charset="0"/>
                <a:cs typeface="Times New Roman" panose="02020603050405020304" pitchFamily="18" charset="0"/>
              </a:rPr>
              <a:t>H</a:t>
            </a:r>
            <a:r>
              <a:rPr lang="en-US" sz="3600" baseline="-25000" dirty="0">
                <a:solidFill>
                  <a:srgbClr val="000099"/>
                </a:solidFill>
                <a:latin typeface="Times New Roman" panose="02020603050405020304" pitchFamily="18" charset="0"/>
                <a:cs typeface="Times New Roman" panose="02020603050405020304" pitchFamily="18" charset="0"/>
              </a:rPr>
              <a:t>12</a:t>
            </a:r>
          </a:p>
          <a:p>
            <a:endParaRPr lang="en-US" dirty="0">
              <a:solidFill>
                <a:srgbClr val="000099"/>
              </a:solidFill>
            </a:endParaRPr>
          </a:p>
        </p:txBody>
      </p:sp>
    </p:spTree>
    <p:extLst>
      <p:ext uri="{BB962C8B-B14F-4D97-AF65-F5344CB8AC3E}">
        <p14:creationId xmlns:p14="http://schemas.microsoft.com/office/powerpoint/2010/main" val="18598852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329"/>
            <a:ext cx="9144000" cy="769441"/>
          </a:xfrm>
          <a:prstGeom prst="rect">
            <a:avLst/>
          </a:prstGeom>
          <a:solidFill>
            <a:srgbClr val="FFFFCC"/>
          </a:solidFill>
        </p:spPr>
        <p:txBody>
          <a:bodyPr wrap="square" rtlCol="0">
            <a:spAutoFit/>
          </a:bodyPr>
          <a:lstStyle/>
          <a:p>
            <a:r>
              <a:rPr lang="en-US" sz="4400" dirty="0">
                <a:solidFill>
                  <a:prstClr val="black"/>
                </a:solidFill>
                <a:latin typeface="Times New Roman" panose="02020603050405020304" pitchFamily="18" charset="0"/>
                <a:cs typeface="Times New Roman" panose="02020603050405020304" pitchFamily="18" charset="0"/>
              </a:rPr>
              <a:t>171.  Draw 4-methyl, 5-ethyl nonane</a:t>
            </a:r>
          </a:p>
        </p:txBody>
      </p:sp>
    </p:spTree>
    <p:extLst>
      <p:ext uri="{BB962C8B-B14F-4D97-AF65-F5344CB8AC3E}">
        <p14:creationId xmlns:p14="http://schemas.microsoft.com/office/powerpoint/2010/main" val="536466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dr282zn36sxxg.cloudfront.net/datastreams/f-d%3Ace7988d15ad0e6e1e21ca6ce728019ab70c7c6ac9eee6e882b5208a6%2BIMAGE%2B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43462"/>
            <a:ext cx="8954326" cy="32571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537282"/>
            <a:ext cx="9144000"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Name the longest chain, then find the branches.  </a:t>
            </a:r>
          </a:p>
        </p:txBody>
      </p:sp>
      <p:sp>
        <p:nvSpPr>
          <p:cNvPr id="3" name="TextBox 2">
            <a:extLst>
              <a:ext uri="{FF2B5EF4-FFF2-40B4-BE49-F238E27FC236}">
                <a16:creationId xmlns:a16="http://schemas.microsoft.com/office/drawing/2014/main" id="{B4FD5CE6-E5BD-42C1-DBB3-AEE2A65D7BF9}"/>
              </a:ext>
            </a:extLst>
          </p:cNvPr>
          <p:cNvSpPr txBox="1"/>
          <p:nvPr/>
        </p:nvSpPr>
        <p:spPr>
          <a:xfrm>
            <a:off x="0" y="-16329"/>
            <a:ext cx="9144000" cy="769441"/>
          </a:xfrm>
          <a:prstGeom prst="rect">
            <a:avLst/>
          </a:prstGeom>
          <a:solidFill>
            <a:srgbClr val="FFFFCC"/>
          </a:solidFill>
        </p:spPr>
        <p:txBody>
          <a:bodyPr wrap="square" rtlCol="0">
            <a:spAutoFit/>
          </a:bodyPr>
          <a:lstStyle/>
          <a:p>
            <a:r>
              <a:rPr lang="en-US" sz="4400" dirty="0">
                <a:solidFill>
                  <a:prstClr val="black"/>
                </a:solidFill>
                <a:latin typeface="Times New Roman" panose="02020603050405020304" pitchFamily="18" charset="0"/>
                <a:cs typeface="Times New Roman" panose="02020603050405020304" pitchFamily="18" charset="0"/>
              </a:rPr>
              <a:t>171.  Draw 4-methyl, 5-ethyl nonane</a:t>
            </a:r>
          </a:p>
        </p:txBody>
      </p:sp>
    </p:spTree>
    <p:extLst>
      <p:ext uri="{BB962C8B-B14F-4D97-AF65-F5344CB8AC3E}">
        <p14:creationId xmlns:p14="http://schemas.microsoft.com/office/powerpoint/2010/main" val="1506009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607"/>
            <a:ext cx="9144000" cy="1046440"/>
          </a:xfrm>
          <a:prstGeom prst="rect">
            <a:avLst/>
          </a:prstGeom>
          <a:solidFill>
            <a:srgbClr val="E5FFFF"/>
          </a:solidFill>
        </p:spPr>
        <p:txBody>
          <a:bodyPr wrap="square" rtlCol="0">
            <a:spAutoFit/>
          </a:bodyPr>
          <a:lstStyle/>
          <a:p>
            <a:r>
              <a:rPr lang="en-US" sz="4400" dirty="0">
                <a:latin typeface="Times New Roman" panose="02020603050405020304" pitchFamily="18" charset="0"/>
                <a:cs typeface="Times New Roman" panose="02020603050405020304" pitchFamily="18" charset="0"/>
              </a:rPr>
              <a:t>172.  Draw 7ethyl, 8-fluoro, 2-nonyne</a:t>
            </a:r>
          </a:p>
          <a:p>
            <a:endParaRPr lang="en-US" dirty="0"/>
          </a:p>
        </p:txBody>
      </p:sp>
    </p:spTree>
    <p:extLst>
      <p:ext uri="{BB962C8B-B14F-4D97-AF65-F5344CB8AC3E}">
        <p14:creationId xmlns:p14="http://schemas.microsoft.com/office/powerpoint/2010/main" val="1920176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607"/>
            <a:ext cx="9144000" cy="1046440"/>
          </a:xfrm>
          <a:prstGeom prst="rect">
            <a:avLst/>
          </a:prstGeom>
          <a:solidFill>
            <a:srgbClr val="E5FFFF"/>
          </a:solidFill>
        </p:spPr>
        <p:txBody>
          <a:bodyPr wrap="square" rtlCol="0">
            <a:spAutoFit/>
          </a:bodyPr>
          <a:lstStyle/>
          <a:p>
            <a:r>
              <a:rPr lang="en-US" sz="4400">
                <a:latin typeface="Times New Roman" panose="02020603050405020304" pitchFamily="18" charset="0"/>
                <a:cs typeface="Times New Roman" panose="02020603050405020304" pitchFamily="18" charset="0"/>
              </a:rPr>
              <a:t>172.  </a:t>
            </a:r>
            <a:r>
              <a:rPr lang="en-US" sz="4400" dirty="0">
                <a:latin typeface="Times New Roman" panose="02020603050405020304" pitchFamily="18" charset="0"/>
                <a:cs typeface="Times New Roman" panose="02020603050405020304" pitchFamily="18" charset="0"/>
              </a:rPr>
              <a:t>Draw 7ethyl, 8-fluoro, 2-nonyne</a:t>
            </a:r>
          </a:p>
          <a:p>
            <a:endParaRPr lang="en-US" dirty="0"/>
          </a:p>
        </p:txBody>
      </p:sp>
      <p:pic>
        <p:nvPicPr>
          <p:cNvPr id="6146" name="Picture 2" descr="Illustrated Glossary of Organic Chemistry - Hexane">
            <a:extLst>
              <a:ext uri="{FF2B5EF4-FFF2-40B4-BE49-F238E27FC236}">
                <a16:creationId xmlns:a16="http://schemas.microsoft.com/office/drawing/2014/main" id="{69BBBAFB-A4BE-5831-AA4C-5467CDA8FA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39"/>
          <a:stretch/>
        </p:blipFill>
        <p:spPr bwMode="auto">
          <a:xfrm>
            <a:off x="1" y="2590800"/>
            <a:ext cx="57150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llustrated Glossary of Organic Chemistry - Hexane">
            <a:extLst>
              <a:ext uri="{FF2B5EF4-FFF2-40B4-BE49-F238E27FC236}">
                <a16:creationId xmlns:a16="http://schemas.microsoft.com/office/drawing/2014/main" id="{F6E8A8DE-DC3B-7433-C99C-D12596733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15"/>
          <a:stretch/>
        </p:blipFill>
        <p:spPr bwMode="auto">
          <a:xfrm>
            <a:off x="5709558" y="2590800"/>
            <a:ext cx="2767137" cy="1990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343A22-7184-E502-93C9-82F5813CB4C4}"/>
              </a:ext>
            </a:extLst>
          </p:cNvPr>
          <p:cNvSpPr txBox="1"/>
          <p:nvPr/>
        </p:nvSpPr>
        <p:spPr>
          <a:xfrm>
            <a:off x="1676400" y="3733800"/>
            <a:ext cx="1271464" cy="923330"/>
          </a:xfrm>
          <a:prstGeom prst="rect">
            <a:avLst/>
          </a:prstGeom>
          <a:solidFill>
            <a:schemeClr val="bg1"/>
          </a:solidFill>
        </p:spPr>
        <p:txBody>
          <a:bodyPr wrap="square" rtlCol="0">
            <a:spAutoFit/>
          </a:bodyPr>
          <a:lstStyle/>
          <a:p>
            <a:endParaRPr lang="en-US" dirty="0">
              <a:solidFill>
                <a:srgbClr val="4A7EBB"/>
              </a:solidFill>
            </a:endParaRPr>
          </a:p>
          <a:p>
            <a:r>
              <a:rPr lang="en-US" dirty="0">
                <a:solidFill>
                  <a:srgbClr val="4A7EBB"/>
                </a:solidFill>
                <a:latin typeface="Times New Roman" panose="02020603050405020304" pitchFamily="18" charset="0"/>
                <a:cs typeface="Times New Roman" panose="02020603050405020304" pitchFamily="18" charset="0"/>
              </a:rPr>
              <a:t> </a:t>
            </a:r>
            <a:endParaRPr lang="en-US" dirty="0">
              <a:solidFill>
                <a:srgbClr val="4A7EBB"/>
              </a:solidFill>
            </a:endParaRPr>
          </a:p>
          <a:p>
            <a:endParaRPr lang="en-US" dirty="0">
              <a:solidFill>
                <a:srgbClr val="4A7EBB"/>
              </a:solidFill>
            </a:endParaRPr>
          </a:p>
        </p:txBody>
      </p:sp>
      <p:sp>
        <p:nvSpPr>
          <p:cNvPr id="5" name="TextBox 4">
            <a:extLst>
              <a:ext uri="{FF2B5EF4-FFF2-40B4-BE49-F238E27FC236}">
                <a16:creationId xmlns:a16="http://schemas.microsoft.com/office/drawing/2014/main" id="{CB0C390C-3488-FC86-7471-27456985ED87}"/>
              </a:ext>
            </a:extLst>
          </p:cNvPr>
          <p:cNvSpPr txBox="1"/>
          <p:nvPr/>
        </p:nvSpPr>
        <p:spPr>
          <a:xfrm>
            <a:off x="1600200" y="2514600"/>
            <a:ext cx="1271464" cy="923330"/>
          </a:xfrm>
          <a:prstGeom prst="rect">
            <a:avLst/>
          </a:prstGeom>
          <a:solidFill>
            <a:schemeClr val="bg1"/>
          </a:solidFill>
        </p:spPr>
        <p:txBody>
          <a:bodyPr wrap="square" rtlCol="0">
            <a:spAutoFit/>
          </a:bodyPr>
          <a:lstStyle/>
          <a:p>
            <a:endParaRPr lang="en-US" dirty="0">
              <a:solidFill>
                <a:srgbClr val="4A7EBB"/>
              </a:solidFill>
            </a:endParaRPr>
          </a:p>
          <a:p>
            <a:endParaRPr lang="en-US" dirty="0">
              <a:solidFill>
                <a:srgbClr val="4A7EBB"/>
              </a:solidFill>
            </a:endParaRPr>
          </a:p>
          <a:p>
            <a:endParaRPr lang="en-US" dirty="0">
              <a:solidFill>
                <a:srgbClr val="4A7EBB"/>
              </a:solidFill>
            </a:endParaRPr>
          </a:p>
        </p:txBody>
      </p:sp>
      <p:sp>
        <p:nvSpPr>
          <p:cNvPr id="6" name="TextBox 5">
            <a:extLst>
              <a:ext uri="{FF2B5EF4-FFF2-40B4-BE49-F238E27FC236}">
                <a16:creationId xmlns:a16="http://schemas.microsoft.com/office/drawing/2014/main" id="{40F93574-418A-CDF2-80E1-05B70253F922}"/>
              </a:ext>
            </a:extLst>
          </p:cNvPr>
          <p:cNvSpPr txBox="1"/>
          <p:nvPr/>
        </p:nvSpPr>
        <p:spPr>
          <a:xfrm>
            <a:off x="1608380" y="3276600"/>
            <a:ext cx="1339484" cy="646331"/>
          </a:xfrm>
          <a:prstGeom prst="rect">
            <a:avLst/>
          </a:prstGeom>
          <a:solidFill>
            <a:schemeClr val="bg1"/>
          </a:solidFill>
        </p:spPr>
        <p:txBody>
          <a:bodyPr wrap="square" rtlCol="0">
            <a:spAutoFit/>
          </a:bodyPr>
          <a:lstStyle/>
          <a:p>
            <a:pPr algn="ct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C ≡ C</a:t>
            </a:r>
            <a:endParaRPr lang="en-US" sz="3600" b="1" dirty="0">
              <a:solidFill>
                <a:schemeClr val="tx1">
                  <a:lumMod val="95000"/>
                  <a:lumOff val="5000"/>
                </a:schemeClr>
              </a:solidFill>
            </a:endParaRPr>
          </a:p>
        </p:txBody>
      </p:sp>
      <p:sp>
        <p:nvSpPr>
          <p:cNvPr id="7" name="TextBox 6">
            <a:extLst>
              <a:ext uri="{FF2B5EF4-FFF2-40B4-BE49-F238E27FC236}">
                <a16:creationId xmlns:a16="http://schemas.microsoft.com/office/drawing/2014/main" id="{A7C81195-3B75-9947-76C5-12C7CB3ECEB3}"/>
              </a:ext>
            </a:extLst>
          </p:cNvPr>
          <p:cNvSpPr txBox="1"/>
          <p:nvPr/>
        </p:nvSpPr>
        <p:spPr>
          <a:xfrm>
            <a:off x="6477000" y="4114800"/>
            <a:ext cx="457200" cy="646331"/>
          </a:xfrm>
          <a:prstGeom prst="rect">
            <a:avLst/>
          </a:prstGeom>
          <a:solidFill>
            <a:schemeClr val="bg1"/>
          </a:solid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F</a:t>
            </a:r>
          </a:p>
        </p:txBody>
      </p:sp>
      <p:sp>
        <p:nvSpPr>
          <p:cNvPr id="8" name="TextBox 7">
            <a:extLst>
              <a:ext uri="{FF2B5EF4-FFF2-40B4-BE49-F238E27FC236}">
                <a16:creationId xmlns:a16="http://schemas.microsoft.com/office/drawing/2014/main" id="{804D9C7F-2E5C-4C50-EBAD-CEDB236A0372}"/>
              </a:ext>
            </a:extLst>
          </p:cNvPr>
          <p:cNvSpPr txBox="1"/>
          <p:nvPr/>
        </p:nvSpPr>
        <p:spPr>
          <a:xfrm>
            <a:off x="5557158" y="1591270"/>
            <a:ext cx="914400" cy="1384995"/>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CH</a:t>
            </a:r>
            <a:r>
              <a:rPr lang="en-US" sz="2800" b="1" baseline="-25000" dirty="0">
                <a:latin typeface="Times New Roman" panose="02020603050405020304" pitchFamily="18" charset="0"/>
                <a:cs typeface="Times New Roman" panose="02020603050405020304" pitchFamily="18" charset="0"/>
              </a:rPr>
              <a:t>3</a:t>
            </a:r>
          </a:p>
          <a:p>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CH</a:t>
            </a:r>
            <a:r>
              <a:rPr lang="en-US" sz="2800" b="1" baseline="-25000" dirty="0">
                <a:latin typeface="Times New Roman" panose="02020603050405020304" pitchFamily="18" charset="0"/>
                <a:cs typeface="Times New Roman" panose="02020603050405020304" pitchFamily="18" charset="0"/>
              </a:rPr>
              <a:t>2</a:t>
            </a:r>
            <a:endParaRPr lang="en-US" sz="1600" b="1" baseline="-25000"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BA47CB5-A98C-D5CD-3D10-5E8F214E5E6A}"/>
              </a:ext>
            </a:extLst>
          </p:cNvPr>
          <p:cNvCxnSpPr>
            <a:cxnSpLocks/>
          </p:cNvCxnSpPr>
          <p:nvPr/>
        </p:nvCxnSpPr>
        <p:spPr>
          <a:xfrm>
            <a:off x="5791200" y="2093267"/>
            <a:ext cx="0" cy="38100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561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solidFill>
            <a:srgbClr val="FFFF00"/>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114.  Draw propanoic acid “to the left” and “to the right”.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Make sure you can see this in both directions.  </a:t>
            </a:r>
          </a:p>
        </p:txBody>
      </p:sp>
    </p:spTree>
    <p:extLst>
      <p:ext uri="{BB962C8B-B14F-4D97-AF65-F5344CB8AC3E}">
        <p14:creationId xmlns:p14="http://schemas.microsoft.com/office/powerpoint/2010/main" val="345911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solidFill>
            <a:srgbClr val="FFFF00"/>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114.  Draw propanoic acid “to the left” and “to the right”.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Make sure you can see this in both directions.  </a:t>
            </a:r>
          </a:p>
        </p:txBody>
      </p:sp>
      <p:pic>
        <p:nvPicPr>
          <p:cNvPr id="1026" name="Picture 2">
            <a:extLst>
              <a:ext uri="{FF2B5EF4-FFF2-40B4-BE49-F238E27FC236}">
                <a16:creationId xmlns:a16="http://schemas.microsoft.com/office/drawing/2014/main" id="{641055B0-64D4-E566-390C-801A8D24D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1" y="1262706"/>
            <a:ext cx="3771900" cy="21662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0E1622-8096-9E23-CAC3-F7499C503BD7}"/>
              </a:ext>
            </a:extLst>
          </p:cNvPr>
          <p:cNvSpPr txBox="1"/>
          <p:nvPr/>
        </p:nvSpPr>
        <p:spPr>
          <a:xfrm>
            <a:off x="2438400" y="979436"/>
            <a:ext cx="1219200" cy="1169551"/>
          </a:xfrm>
          <a:prstGeom prst="rect">
            <a:avLst/>
          </a:prstGeom>
          <a:solidFill>
            <a:schemeClr val="bg1"/>
          </a:solidFill>
        </p:spPr>
        <p:txBody>
          <a:bodyPr wrap="square" rtlCol="0">
            <a:spAutoFit/>
          </a:bodyPr>
          <a:lstStyle/>
          <a:p>
            <a:r>
              <a:rPr lang="en-US" sz="4400" dirty="0"/>
              <a:t>O</a:t>
            </a:r>
            <a:br>
              <a:rPr lang="en-US" sz="800" dirty="0"/>
            </a:br>
            <a:br>
              <a:rPr lang="en-US" sz="800" dirty="0"/>
            </a:br>
            <a:endParaRPr lang="en-US" dirty="0"/>
          </a:p>
        </p:txBody>
      </p:sp>
      <p:sp>
        <p:nvSpPr>
          <p:cNvPr id="4" name="TextBox 3">
            <a:extLst>
              <a:ext uri="{FF2B5EF4-FFF2-40B4-BE49-F238E27FC236}">
                <a16:creationId xmlns:a16="http://schemas.microsoft.com/office/drawing/2014/main" id="{59E7B8BF-C27B-C283-6DA8-7D1C48F2538B}"/>
              </a:ext>
            </a:extLst>
          </p:cNvPr>
          <p:cNvSpPr txBox="1"/>
          <p:nvPr/>
        </p:nvSpPr>
        <p:spPr>
          <a:xfrm>
            <a:off x="2514600" y="2578670"/>
            <a:ext cx="1219200" cy="954107"/>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703E337C-5C43-1BEC-5895-7E500B3FB5BA}"/>
              </a:ext>
            </a:extLst>
          </p:cNvPr>
          <p:cNvSpPr txBox="1"/>
          <p:nvPr/>
        </p:nvSpPr>
        <p:spPr>
          <a:xfrm>
            <a:off x="3291840" y="1979108"/>
            <a:ext cx="990600" cy="769441"/>
          </a:xfrm>
          <a:prstGeom prst="rect">
            <a:avLst/>
          </a:prstGeom>
          <a:solidFill>
            <a:schemeClr val="bg1"/>
          </a:solidFill>
        </p:spPr>
        <p:txBody>
          <a:bodyPr wrap="square" rtlCol="0">
            <a:spAutoFit/>
          </a:bodyPr>
          <a:lstStyle/>
          <a:p>
            <a:r>
              <a:rPr lang="en-US" sz="4400" dirty="0"/>
              <a:t>OH</a:t>
            </a:r>
          </a:p>
        </p:txBody>
      </p:sp>
      <p:cxnSp>
        <p:nvCxnSpPr>
          <p:cNvPr id="7" name="Straight Connector 6">
            <a:extLst>
              <a:ext uri="{FF2B5EF4-FFF2-40B4-BE49-F238E27FC236}">
                <a16:creationId xmlns:a16="http://schemas.microsoft.com/office/drawing/2014/main" id="{B58AB4DD-9CA5-F5EF-400B-852694EF4502}"/>
              </a:ext>
            </a:extLst>
          </p:cNvPr>
          <p:cNvCxnSpPr>
            <a:cxnSpLocks/>
          </p:cNvCxnSpPr>
          <p:nvPr/>
        </p:nvCxnSpPr>
        <p:spPr>
          <a:xfrm>
            <a:off x="2667000" y="1600200"/>
            <a:ext cx="0" cy="53340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F3BBFAB-7BFB-DF0A-AE14-92300E3BC263}"/>
              </a:ext>
            </a:extLst>
          </p:cNvPr>
          <p:cNvCxnSpPr>
            <a:cxnSpLocks/>
          </p:cNvCxnSpPr>
          <p:nvPr/>
        </p:nvCxnSpPr>
        <p:spPr>
          <a:xfrm>
            <a:off x="2743200" y="1600200"/>
            <a:ext cx="0" cy="533400"/>
          </a:xfrm>
          <a:prstGeom prst="line">
            <a:avLst/>
          </a:prstGeom>
          <a:ln w="38100"/>
        </p:spPr>
        <p:style>
          <a:lnRef idx="1">
            <a:schemeClr val="dk1"/>
          </a:lnRef>
          <a:fillRef idx="0">
            <a:schemeClr val="dk1"/>
          </a:fillRef>
          <a:effectRef idx="0">
            <a:schemeClr val="dk1"/>
          </a:effectRef>
          <a:fontRef idx="minor">
            <a:schemeClr val="tx1"/>
          </a:fontRef>
        </p:style>
      </p:cxnSp>
      <p:pic>
        <p:nvPicPr>
          <p:cNvPr id="10" name="Picture 2">
            <a:extLst>
              <a:ext uri="{FF2B5EF4-FFF2-40B4-BE49-F238E27FC236}">
                <a16:creationId xmlns:a16="http://schemas.microsoft.com/office/drawing/2014/main" id="{8887E5DB-AEC7-20F8-8DD2-DEE0913AE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769" y="1828800"/>
            <a:ext cx="3771900" cy="21662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6016EB7-93ED-6B43-E849-2EC1170544CD}"/>
              </a:ext>
            </a:extLst>
          </p:cNvPr>
          <p:cNvSpPr txBox="1"/>
          <p:nvPr/>
        </p:nvSpPr>
        <p:spPr>
          <a:xfrm>
            <a:off x="5509258" y="3167498"/>
            <a:ext cx="1219200" cy="954107"/>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B728D153-E64A-178D-218E-DEE56E9F9316}"/>
              </a:ext>
            </a:extLst>
          </p:cNvPr>
          <p:cNvSpPr txBox="1"/>
          <p:nvPr/>
        </p:nvSpPr>
        <p:spPr>
          <a:xfrm>
            <a:off x="4678215" y="2556281"/>
            <a:ext cx="1112985" cy="769441"/>
          </a:xfrm>
          <a:prstGeom prst="rect">
            <a:avLst/>
          </a:prstGeom>
          <a:solidFill>
            <a:schemeClr val="bg1"/>
          </a:solidFill>
        </p:spPr>
        <p:txBody>
          <a:bodyPr wrap="square" rtlCol="0">
            <a:spAutoFit/>
          </a:bodyPr>
          <a:lstStyle/>
          <a:p>
            <a:pPr algn="r"/>
            <a:r>
              <a:rPr lang="en-US" sz="4400" dirty="0"/>
              <a:t>HO</a:t>
            </a:r>
          </a:p>
        </p:txBody>
      </p:sp>
      <p:sp>
        <p:nvSpPr>
          <p:cNvPr id="18" name="TextBox 17">
            <a:extLst>
              <a:ext uri="{FF2B5EF4-FFF2-40B4-BE49-F238E27FC236}">
                <a16:creationId xmlns:a16="http://schemas.microsoft.com/office/drawing/2014/main" id="{CA0DEF19-1E1D-F980-DB53-37CACF9AB76B}"/>
              </a:ext>
            </a:extLst>
          </p:cNvPr>
          <p:cNvSpPr txBox="1"/>
          <p:nvPr/>
        </p:nvSpPr>
        <p:spPr>
          <a:xfrm>
            <a:off x="5362770" y="1751830"/>
            <a:ext cx="1219200" cy="954107"/>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A9A32813-F808-7DF0-380B-905710B8D54A}"/>
              </a:ext>
            </a:extLst>
          </p:cNvPr>
          <p:cNvSpPr txBox="1"/>
          <p:nvPr/>
        </p:nvSpPr>
        <p:spPr>
          <a:xfrm>
            <a:off x="5516876" y="1459442"/>
            <a:ext cx="1219200" cy="769441"/>
          </a:xfrm>
          <a:prstGeom prst="rect">
            <a:avLst/>
          </a:prstGeom>
          <a:solidFill>
            <a:schemeClr val="bg1"/>
          </a:solidFill>
        </p:spPr>
        <p:txBody>
          <a:bodyPr wrap="square" rtlCol="0">
            <a:spAutoFit/>
          </a:bodyPr>
          <a:lstStyle/>
          <a:p>
            <a:pPr algn="r"/>
            <a:r>
              <a:rPr lang="en-US" sz="4400" dirty="0"/>
              <a:t>O</a:t>
            </a:r>
            <a:endParaRPr lang="en-US" dirty="0"/>
          </a:p>
        </p:txBody>
      </p:sp>
      <p:cxnSp>
        <p:nvCxnSpPr>
          <p:cNvPr id="14" name="Straight Connector 13">
            <a:extLst>
              <a:ext uri="{FF2B5EF4-FFF2-40B4-BE49-F238E27FC236}">
                <a16:creationId xmlns:a16="http://schemas.microsoft.com/office/drawing/2014/main" id="{B9C7AA1F-68E7-3876-F3A9-B5A4051A0357}"/>
              </a:ext>
            </a:extLst>
          </p:cNvPr>
          <p:cNvCxnSpPr>
            <a:cxnSpLocks/>
          </p:cNvCxnSpPr>
          <p:nvPr/>
        </p:nvCxnSpPr>
        <p:spPr>
          <a:xfrm>
            <a:off x="6400800" y="2133600"/>
            <a:ext cx="0" cy="53340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D41B455-01D4-2461-4FC3-F99E0628AEF9}"/>
              </a:ext>
            </a:extLst>
          </p:cNvPr>
          <p:cNvCxnSpPr>
            <a:cxnSpLocks/>
          </p:cNvCxnSpPr>
          <p:nvPr/>
        </p:nvCxnSpPr>
        <p:spPr>
          <a:xfrm>
            <a:off x="6477000" y="2133600"/>
            <a:ext cx="0" cy="533400"/>
          </a:xfrm>
          <a:prstGeom prst="line">
            <a:avLst/>
          </a:prstGeom>
          <a:ln w="38100"/>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161124D3-44D1-FB04-27AE-C4CC5687B27D}"/>
              </a:ext>
            </a:extLst>
          </p:cNvPr>
          <p:cNvSpPr txBox="1"/>
          <p:nvPr/>
        </p:nvSpPr>
        <p:spPr>
          <a:xfrm>
            <a:off x="2895600" y="4753565"/>
            <a:ext cx="3352800" cy="646331"/>
          </a:xfrm>
          <a:prstGeom prst="rect">
            <a:avLst/>
          </a:prstGeom>
          <a:noFill/>
        </p:spPr>
        <p:txBody>
          <a:bodyPr wrap="square" rtlCol="0">
            <a:spAutoFit/>
          </a:bodyPr>
          <a:lstStyle/>
          <a:p>
            <a:r>
              <a:rPr lang="en-US" sz="3600" dirty="0">
                <a:solidFill>
                  <a:srgbClr val="0066FF"/>
                </a:solidFill>
                <a:latin typeface="Times New Roman" panose="02020603050405020304" pitchFamily="18" charset="0"/>
                <a:cs typeface="Times New Roman" panose="02020603050405020304" pitchFamily="18" charset="0"/>
              </a:rPr>
              <a:t>– COOH group  </a:t>
            </a:r>
          </a:p>
        </p:txBody>
      </p:sp>
      <p:cxnSp>
        <p:nvCxnSpPr>
          <p:cNvPr id="21" name="Straight Arrow Connector 20">
            <a:extLst>
              <a:ext uri="{FF2B5EF4-FFF2-40B4-BE49-F238E27FC236}">
                <a16:creationId xmlns:a16="http://schemas.microsoft.com/office/drawing/2014/main" id="{4813FAF6-0847-9BB7-DA5D-B1ADA4005AAC}"/>
              </a:ext>
            </a:extLst>
          </p:cNvPr>
          <p:cNvCxnSpPr/>
          <p:nvPr/>
        </p:nvCxnSpPr>
        <p:spPr>
          <a:xfrm flipH="1" flipV="1">
            <a:off x="3291840" y="2865389"/>
            <a:ext cx="441960" cy="1934156"/>
          </a:xfrm>
          <a:prstGeom prst="straightConnector1">
            <a:avLst/>
          </a:prstGeom>
          <a:ln w="57150">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158B788-2201-E463-02B2-145D07167E79}"/>
              </a:ext>
            </a:extLst>
          </p:cNvPr>
          <p:cNvCxnSpPr>
            <a:cxnSpLocks/>
            <a:stCxn id="19" idx="0"/>
          </p:cNvCxnSpPr>
          <p:nvPr/>
        </p:nvCxnSpPr>
        <p:spPr>
          <a:xfrm flipV="1">
            <a:off x="4572000" y="3325722"/>
            <a:ext cx="1219200" cy="1427843"/>
          </a:xfrm>
          <a:prstGeom prst="straightConnector1">
            <a:avLst/>
          </a:prstGeom>
          <a:ln w="57150">
            <a:solidFill>
              <a:srgbClr val="0066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447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3527</Words>
  <Application>Microsoft Office PowerPoint</Application>
  <PresentationFormat>On-screen Show (4:3)</PresentationFormat>
  <Paragraphs>491</Paragraphs>
  <Slides>76</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76</vt:i4>
      </vt:variant>
    </vt:vector>
  </HeadingPairs>
  <TitlesOfParts>
    <vt:vector size="88" baseType="lpstr">
      <vt:lpstr>Aharoni</vt:lpstr>
      <vt:lpstr>Arial</vt:lpstr>
      <vt:lpstr>Broadway</vt:lpstr>
      <vt:lpstr>Calibri</vt:lpstr>
      <vt:lpstr>Comic Sans MS</vt:lpstr>
      <vt:lpstr>Lucida Handwriting</vt:lpstr>
      <vt:lpstr>Tahoma</vt:lpstr>
      <vt:lpstr>Times New Roman</vt:lpstr>
      <vt:lpstr>Office Theme</vt:lpstr>
      <vt:lpstr>1_Office Theme</vt:lpstr>
      <vt:lpstr>2_Office Theme</vt:lpstr>
      <vt:lpstr>43_Office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Organic Chem Class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Organic Chem Class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Vestal 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  Class # 5</dc:title>
  <dc:creator>tech</dc:creator>
  <cp:lastModifiedBy>ARBUISO, CHARLES B</cp:lastModifiedBy>
  <cp:revision>229</cp:revision>
  <dcterms:created xsi:type="dcterms:W3CDTF">2012-05-01T13:41:40Z</dcterms:created>
  <dcterms:modified xsi:type="dcterms:W3CDTF">2024-05-02T00:12:24Z</dcterms:modified>
</cp:coreProperties>
</file>