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6"/>
  </p:notesMasterIdLst>
  <p:handoutMasterIdLst>
    <p:handoutMasterId r:id="rId157"/>
  </p:handoutMasterIdLst>
  <p:sldIdLst>
    <p:sldId id="256" r:id="rId2"/>
    <p:sldId id="257" r:id="rId3"/>
    <p:sldId id="433" r:id="rId4"/>
    <p:sldId id="409" r:id="rId5"/>
    <p:sldId id="434" r:id="rId6"/>
    <p:sldId id="437" r:id="rId7"/>
    <p:sldId id="412" r:id="rId8"/>
    <p:sldId id="424" r:id="rId9"/>
    <p:sldId id="439" r:id="rId10"/>
    <p:sldId id="559" r:id="rId11"/>
    <p:sldId id="426" r:id="rId12"/>
    <p:sldId id="427" r:id="rId13"/>
    <p:sldId id="428" r:id="rId14"/>
    <p:sldId id="440" r:id="rId15"/>
    <p:sldId id="429" r:id="rId16"/>
    <p:sldId id="441" r:id="rId17"/>
    <p:sldId id="430" r:id="rId18"/>
    <p:sldId id="431" r:id="rId19"/>
    <p:sldId id="566" r:id="rId20"/>
    <p:sldId id="432" r:id="rId21"/>
    <p:sldId id="328" r:id="rId22"/>
    <p:sldId id="329" r:id="rId23"/>
    <p:sldId id="442" r:id="rId24"/>
    <p:sldId id="443" r:id="rId25"/>
    <p:sldId id="444" r:id="rId26"/>
    <p:sldId id="445" r:id="rId27"/>
    <p:sldId id="446" r:id="rId28"/>
    <p:sldId id="447" r:id="rId29"/>
    <p:sldId id="448" r:id="rId30"/>
    <p:sldId id="449" r:id="rId31"/>
    <p:sldId id="450" r:id="rId32"/>
    <p:sldId id="451" r:id="rId33"/>
    <p:sldId id="452" r:id="rId34"/>
    <p:sldId id="453" r:id="rId35"/>
    <p:sldId id="454" r:id="rId36"/>
    <p:sldId id="455" r:id="rId37"/>
    <p:sldId id="456" r:id="rId38"/>
    <p:sldId id="457" r:id="rId39"/>
    <p:sldId id="458" r:id="rId40"/>
    <p:sldId id="459" r:id="rId41"/>
    <p:sldId id="460" r:id="rId42"/>
    <p:sldId id="461" r:id="rId43"/>
    <p:sldId id="462" r:id="rId44"/>
    <p:sldId id="567" r:id="rId45"/>
    <p:sldId id="463" r:id="rId46"/>
    <p:sldId id="464" r:id="rId47"/>
    <p:sldId id="465" r:id="rId48"/>
    <p:sldId id="287" r:id="rId49"/>
    <p:sldId id="288" r:id="rId50"/>
    <p:sldId id="466" r:id="rId51"/>
    <p:sldId id="289" r:id="rId52"/>
    <p:sldId id="467" r:id="rId53"/>
    <p:sldId id="290" r:id="rId54"/>
    <p:sldId id="468" r:id="rId55"/>
    <p:sldId id="469" r:id="rId56"/>
    <p:sldId id="470" r:id="rId57"/>
    <p:sldId id="471" r:id="rId58"/>
    <p:sldId id="472" r:id="rId59"/>
    <p:sldId id="473" r:id="rId60"/>
    <p:sldId id="562" r:id="rId61"/>
    <p:sldId id="474" r:id="rId62"/>
    <p:sldId id="475" r:id="rId63"/>
    <p:sldId id="476" r:id="rId64"/>
    <p:sldId id="477" r:id="rId65"/>
    <p:sldId id="478" r:id="rId66"/>
    <p:sldId id="561" r:id="rId67"/>
    <p:sldId id="480" r:id="rId68"/>
    <p:sldId id="481" r:id="rId69"/>
    <p:sldId id="482" r:id="rId70"/>
    <p:sldId id="483" r:id="rId71"/>
    <p:sldId id="484" r:id="rId72"/>
    <p:sldId id="485" r:id="rId73"/>
    <p:sldId id="569" r:id="rId74"/>
    <p:sldId id="570" r:id="rId75"/>
    <p:sldId id="571" r:id="rId76"/>
    <p:sldId id="572" r:id="rId77"/>
    <p:sldId id="568" r:id="rId78"/>
    <p:sldId id="573" r:id="rId79"/>
    <p:sldId id="574" r:id="rId80"/>
    <p:sldId id="575" r:id="rId81"/>
    <p:sldId id="486" r:id="rId82"/>
    <p:sldId id="487" r:id="rId83"/>
    <p:sldId id="488" r:id="rId84"/>
    <p:sldId id="489" r:id="rId85"/>
    <p:sldId id="490" r:id="rId86"/>
    <p:sldId id="491" r:id="rId87"/>
    <p:sldId id="492" r:id="rId88"/>
    <p:sldId id="493" r:id="rId89"/>
    <p:sldId id="494" r:id="rId90"/>
    <p:sldId id="495" r:id="rId91"/>
    <p:sldId id="496" r:id="rId92"/>
    <p:sldId id="497" r:id="rId93"/>
    <p:sldId id="498" r:id="rId94"/>
    <p:sldId id="499" r:id="rId95"/>
    <p:sldId id="500" r:id="rId96"/>
    <p:sldId id="501" r:id="rId97"/>
    <p:sldId id="502" r:id="rId98"/>
    <p:sldId id="503" r:id="rId99"/>
    <p:sldId id="504" r:id="rId100"/>
    <p:sldId id="505" r:id="rId101"/>
    <p:sldId id="506" r:id="rId102"/>
    <p:sldId id="507" r:id="rId103"/>
    <p:sldId id="508" r:id="rId104"/>
    <p:sldId id="576" r:id="rId105"/>
    <p:sldId id="511" r:id="rId106"/>
    <p:sldId id="512" r:id="rId107"/>
    <p:sldId id="513" r:id="rId108"/>
    <p:sldId id="514" r:id="rId109"/>
    <p:sldId id="515" r:id="rId110"/>
    <p:sldId id="564" r:id="rId111"/>
    <p:sldId id="516" r:id="rId112"/>
    <p:sldId id="510" r:id="rId113"/>
    <p:sldId id="517" r:id="rId114"/>
    <p:sldId id="518" r:id="rId115"/>
    <p:sldId id="519" r:id="rId116"/>
    <p:sldId id="520" r:id="rId117"/>
    <p:sldId id="521" r:id="rId118"/>
    <p:sldId id="522" r:id="rId119"/>
    <p:sldId id="523" r:id="rId120"/>
    <p:sldId id="524" r:id="rId121"/>
    <p:sldId id="525" r:id="rId122"/>
    <p:sldId id="526" r:id="rId123"/>
    <p:sldId id="527" r:id="rId124"/>
    <p:sldId id="528" r:id="rId125"/>
    <p:sldId id="529" r:id="rId126"/>
    <p:sldId id="530" r:id="rId127"/>
    <p:sldId id="531" r:id="rId128"/>
    <p:sldId id="532" r:id="rId129"/>
    <p:sldId id="533" r:id="rId130"/>
    <p:sldId id="534" r:id="rId131"/>
    <p:sldId id="535" r:id="rId132"/>
    <p:sldId id="536" r:id="rId133"/>
    <p:sldId id="537" r:id="rId134"/>
    <p:sldId id="538" r:id="rId135"/>
    <p:sldId id="539" r:id="rId136"/>
    <p:sldId id="540" r:id="rId137"/>
    <p:sldId id="541" r:id="rId138"/>
    <p:sldId id="542" r:id="rId139"/>
    <p:sldId id="543" r:id="rId140"/>
    <p:sldId id="547" r:id="rId141"/>
    <p:sldId id="548" r:id="rId142"/>
    <p:sldId id="549" r:id="rId143"/>
    <p:sldId id="544" r:id="rId144"/>
    <p:sldId id="550" r:id="rId145"/>
    <p:sldId id="545" r:id="rId146"/>
    <p:sldId id="551" r:id="rId147"/>
    <p:sldId id="546" r:id="rId148"/>
    <p:sldId id="552" r:id="rId149"/>
    <p:sldId id="553" r:id="rId150"/>
    <p:sldId id="554" r:id="rId151"/>
    <p:sldId id="555" r:id="rId152"/>
    <p:sldId id="556" r:id="rId153"/>
    <p:sldId id="557" r:id="rId154"/>
    <p:sldId id="558" r:id="rId15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00FF"/>
    <a:srgbClr val="FF3300"/>
    <a:srgbClr val="0F2D69"/>
    <a:srgbClr val="002060"/>
    <a:srgbClr val="EFFFFC"/>
    <a:srgbClr val="0099CC"/>
    <a:srgbClr val="FBFBFF"/>
    <a:srgbClr val="FEF7F4"/>
    <a:srgbClr val="F9FC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29" autoAdjust="0"/>
    <p:restoredTop sz="94660"/>
  </p:normalViewPr>
  <p:slideViewPr>
    <p:cSldViewPr>
      <p:cViewPr varScale="1">
        <p:scale>
          <a:sx n="81" d="100"/>
          <a:sy n="81" d="100"/>
        </p:scale>
        <p:origin x="1085"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theme" Target="theme/theme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47DA9A4-1D2E-42C9-8A69-D07CC409CB03}" type="datetimeFigureOut">
              <a:rPr lang="en-US" smtClean="0"/>
              <a:t>9/21/2023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A560BDD-AA9E-47BC-A1CE-3FDD4A36A4D7}" type="slidenum">
              <a:rPr lang="en-US" smtClean="0"/>
              <a:t>‹#›</a:t>
            </a:fld>
            <a:endParaRPr lang="en-US"/>
          </a:p>
        </p:txBody>
      </p:sp>
    </p:spTree>
    <p:extLst>
      <p:ext uri="{BB962C8B-B14F-4D97-AF65-F5344CB8AC3E}">
        <p14:creationId xmlns:p14="http://schemas.microsoft.com/office/powerpoint/2010/main" val="2446554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A323262-39EC-4D4A-954B-52B8CA978773}" type="datetimeFigureOut">
              <a:rPr lang="en-US" smtClean="0"/>
              <a:t>9/21/2023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71105BB-2866-4175-921A-2C1DA7B16D3D}" type="slidenum">
              <a:rPr lang="en-US" smtClean="0"/>
              <a:t>‹#›</a:t>
            </a:fld>
            <a:endParaRPr lang="en-US"/>
          </a:p>
        </p:txBody>
      </p:sp>
    </p:spTree>
    <p:extLst>
      <p:ext uri="{BB962C8B-B14F-4D97-AF65-F5344CB8AC3E}">
        <p14:creationId xmlns:p14="http://schemas.microsoft.com/office/powerpoint/2010/main" val="1949260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1105BB-2866-4175-921A-2C1DA7B16D3D}" type="slidenum">
              <a:rPr lang="en-US" smtClean="0"/>
              <a:t>126</a:t>
            </a:fld>
            <a:endParaRPr lang="en-US"/>
          </a:p>
        </p:txBody>
      </p:sp>
    </p:spTree>
    <p:extLst>
      <p:ext uri="{BB962C8B-B14F-4D97-AF65-F5344CB8AC3E}">
        <p14:creationId xmlns:p14="http://schemas.microsoft.com/office/powerpoint/2010/main" val="3084028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97A2DE-903D-4A0B-B75D-65311C2A1239}"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6272C-EFA0-448E-9E5E-B123DE787F10}" type="slidenum">
              <a:rPr lang="en-US" smtClean="0"/>
              <a:t>‹#›</a:t>
            </a:fld>
            <a:endParaRPr lang="en-US"/>
          </a:p>
        </p:txBody>
      </p:sp>
    </p:spTree>
    <p:extLst>
      <p:ext uri="{BB962C8B-B14F-4D97-AF65-F5344CB8AC3E}">
        <p14:creationId xmlns:p14="http://schemas.microsoft.com/office/powerpoint/2010/main" val="2024187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97A2DE-903D-4A0B-B75D-65311C2A1239}"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6272C-EFA0-448E-9E5E-B123DE787F10}" type="slidenum">
              <a:rPr lang="en-US" smtClean="0"/>
              <a:t>‹#›</a:t>
            </a:fld>
            <a:endParaRPr lang="en-US"/>
          </a:p>
        </p:txBody>
      </p:sp>
    </p:spTree>
    <p:extLst>
      <p:ext uri="{BB962C8B-B14F-4D97-AF65-F5344CB8AC3E}">
        <p14:creationId xmlns:p14="http://schemas.microsoft.com/office/powerpoint/2010/main" val="1266912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97A2DE-903D-4A0B-B75D-65311C2A1239}"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6272C-EFA0-448E-9E5E-B123DE787F10}" type="slidenum">
              <a:rPr lang="en-US" smtClean="0"/>
              <a:t>‹#›</a:t>
            </a:fld>
            <a:endParaRPr lang="en-US"/>
          </a:p>
        </p:txBody>
      </p:sp>
    </p:spTree>
    <p:extLst>
      <p:ext uri="{BB962C8B-B14F-4D97-AF65-F5344CB8AC3E}">
        <p14:creationId xmlns:p14="http://schemas.microsoft.com/office/powerpoint/2010/main" val="1058740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97A2DE-903D-4A0B-B75D-65311C2A1239}"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6272C-EFA0-448E-9E5E-B123DE787F10}" type="slidenum">
              <a:rPr lang="en-US" smtClean="0"/>
              <a:t>‹#›</a:t>
            </a:fld>
            <a:endParaRPr lang="en-US"/>
          </a:p>
        </p:txBody>
      </p:sp>
    </p:spTree>
    <p:extLst>
      <p:ext uri="{BB962C8B-B14F-4D97-AF65-F5344CB8AC3E}">
        <p14:creationId xmlns:p14="http://schemas.microsoft.com/office/powerpoint/2010/main" val="282764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7A2DE-903D-4A0B-B75D-65311C2A1239}"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6272C-EFA0-448E-9E5E-B123DE787F10}" type="slidenum">
              <a:rPr lang="en-US" smtClean="0"/>
              <a:t>‹#›</a:t>
            </a:fld>
            <a:endParaRPr lang="en-US"/>
          </a:p>
        </p:txBody>
      </p:sp>
    </p:spTree>
    <p:extLst>
      <p:ext uri="{BB962C8B-B14F-4D97-AF65-F5344CB8AC3E}">
        <p14:creationId xmlns:p14="http://schemas.microsoft.com/office/powerpoint/2010/main" val="1807611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97A2DE-903D-4A0B-B75D-65311C2A1239}"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6272C-EFA0-448E-9E5E-B123DE787F10}" type="slidenum">
              <a:rPr lang="en-US" smtClean="0"/>
              <a:t>‹#›</a:t>
            </a:fld>
            <a:endParaRPr lang="en-US"/>
          </a:p>
        </p:txBody>
      </p:sp>
    </p:spTree>
    <p:extLst>
      <p:ext uri="{BB962C8B-B14F-4D97-AF65-F5344CB8AC3E}">
        <p14:creationId xmlns:p14="http://schemas.microsoft.com/office/powerpoint/2010/main" val="397299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97A2DE-903D-4A0B-B75D-65311C2A1239}" type="datetimeFigureOut">
              <a:rPr lang="en-US" smtClean="0"/>
              <a:t>9/21/2023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B6272C-EFA0-448E-9E5E-B123DE787F10}" type="slidenum">
              <a:rPr lang="en-US" smtClean="0"/>
              <a:t>‹#›</a:t>
            </a:fld>
            <a:endParaRPr lang="en-US"/>
          </a:p>
        </p:txBody>
      </p:sp>
    </p:spTree>
    <p:extLst>
      <p:ext uri="{BB962C8B-B14F-4D97-AF65-F5344CB8AC3E}">
        <p14:creationId xmlns:p14="http://schemas.microsoft.com/office/powerpoint/2010/main" val="32303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97A2DE-903D-4A0B-B75D-65311C2A1239}" type="datetimeFigureOut">
              <a:rPr lang="en-US" smtClean="0"/>
              <a:t>9/21/2023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B6272C-EFA0-448E-9E5E-B123DE787F10}" type="slidenum">
              <a:rPr lang="en-US" smtClean="0"/>
              <a:t>‹#›</a:t>
            </a:fld>
            <a:endParaRPr lang="en-US"/>
          </a:p>
        </p:txBody>
      </p:sp>
    </p:spTree>
    <p:extLst>
      <p:ext uri="{BB962C8B-B14F-4D97-AF65-F5344CB8AC3E}">
        <p14:creationId xmlns:p14="http://schemas.microsoft.com/office/powerpoint/2010/main" val="3789019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7A2DE-903D-4A0B-B75D-65311C2A1239}" type="datetimeFigureOut">
              <a:rPr lang="en-US" smtClean="0"/>
              <a:t>9/21/2023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B6272C-EFA0-448E-9E5E-B123DE787F10}" type="slidenum">
              <a:rPr lang="en-US" smtClean="0"/>
              <a:t>‹#›</a:t>
            </a:fld>
            <a:endParaRPr lang="en-US"/>
          </a:p>
        </p:txBody>
      </p:sp>
    </p:spTree>
    <p:extLst>
      <p:ext uri="{BB962C8B-B14F-4D97-AF65-F5344CB8AC3E}">
        <p14:creationId xmlns:p14="http://schemas.microsoft.com/office/powerpoint/2010/main" val="3828284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97A2DE-903D-4A0B-B75D-65311C2A1239}"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6272C-EFA0-448E-9E5E-B123DE787F10}" type="slidenum">
              <a:rPr lang="en-US" smtClean="0"/>
              <a:t>‹#›</a:t>
            </a:fld>
            <a:endParaRPr lang="en-US"/>
          </a:p>
        </p:txBody>
      </p:sp>
    </p:spTree>
    <p:extLst>
      <p:ext uri="{BB962C8B-B14F-4D97-AF65-F5344CB8AC3E}">
        <p14:creationId xmlns:p14="http://schemas.microsoft.com/office/powerpoint/2010/main" val="532155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97A2DE-903D-4A0B-B75D-65311C2A1239}"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6272C-EFA0-448E-9E5E-B123DE787F10}" type="slidenum">
              <a:rPr lang="en-US" smtClean="0"/>
              <a:t>‹#›</a:t>
            </a:fld>
            <a:endParaRPr lang="en-US"/>
          </a:p>
        </p:txBody>
      </p:sp>
    </p:spTree>
    <p:extLst>
      <p:ext uri="{BB962C8B-B14F-4D97-AF65-F5344CB8AC3E}">
        <p14:creationId xmlns:p14="http://schemas.microsoft.com/office/powerpoint/2010/main" val="821499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7A2DE-903D-4A0B-B75D-65311C2A1239}" type="datetimeFigureOut">
              <a:rPr lang="en-US" smtClean="0"/>
              <a:t>9/21/2023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6272C-EFA0-448E-9E5E-B123DE787F10}" type="slidenum">
              <a:rPr lang="en-US" smtClean="0"/>
              <a:t>‹#›</a:t>
            </a:fld>
            <a:endParaRPr lang="en-US"/>
          </a:p>
        </p:txBody>
      </p:sp>
    </p:spTree>
    <p:extLst>
      <p:ext uri="{BB962C8B-B14F-4D97-AF65-F5344CB8AC3E}">
        <p14:creationId xmlns:p14="http://schemas.microsoft.com/office/powerpoint/2010/main" val="1134164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2895600"/>
          </a:xfrm>
        </p:spPr>
        <p:txBody>
          <a:bodyPr>
            <a:normAutofit/>
          </a:bodyPr>
          <a:lstStyle/>
          <a:p>
            <a:r>
              <a:rPr lang="en-US" sz="4800" dirty="0">
                <a:solidFill>
                  <a:srgbClr val="FF0000"/>
                </a:solidFill>
                <a:latin typeface="Times New Roman" panose="02020603050405020304" pitchFamily="18" charset="0"/>
                <a:cs typeface="Times New Roman" panose="02020603050405020304" pitchFamily="18" charset="0"/>
              </a:rPr>
              <a:t>Welcome to class.</a:t>
            </a:r>
            <a:br>
              <a:rPr lang="en-US" sz="4800" dirty="0">
                <a:solidFill>
                  <a:srgbClr val="FF0000"/>
                </a:solidFill>
                <a:latin typeface="Times New Roman" panose="02020603050405020304" pitchFamily="18" charset="0"/>
                <a:cs typeface="Times New Roman" panose="02020603050405020304" pitchFamily="18" charset="0"/>
              </a:rPr>
            </a:br>
            <a:r>
              <a:rPr lang="en-US" sz="4800" dirty="0">
                <a:solidFill>
                  <a:srgbClr val="FF0000"/>
                </a:solidFill>
                <a:latin typeface="Times New Roman" panose="02020603050405020304" pitchFamily="18" charset="0"/>
                <a:cs typeface="Times New Roman" panose="02020603050405020304" pitchFamily="18" charset="0"/>
              </a:rPr>
              <a:t>My name is Charlie Arbuiso and </a:t>
            </a:r>
            <a:br>
              <a:rPr lang="en-US" sz="4800" dirty="0">
                <a:solidFill>
                  <a:srgbClr val="FF0000"/>
                </a:solidFill>
                <a:latin typeface="Times New Roman" panose="02020603050405020304" pitchFamily="18" charset="0"/>
                <a:cs typeface="Times New Roman" panose="02020603050405020304" pitchFamily="18" charset="0"/>
              </a:rPr>
            </a:br>
            <a:r>
              <a:rPr lang="en-US" sz="4800" dirty="0">
                <a:solidFill>
                  <a:srgbClr val="FF0000"/>
                </a:solidFill>
                <a:latin typeface="Times New Roman" panose="02020603050405020304" pitchFamily="18" charset="0"/>
                <a:cs typeface="Times New Roman" panose="02020603050405020304" pitchFamily="18" charset="0"/>
              </a:rPr>
              <a:t>I will be your chemistry teacher.</a:t>
            </a:r>
          </a:p>
        </p:txBody>
      </p:sp>
      <p:sp>
        <p:nvSpPr>
          <p:cNvPr id="3" name="Subtitle 2"/>
          <p:cNvSpPr>
            <a:spLocks noGrp="1"/>
          </p:cNvSpPr>
          <p:nvPr>
            <p:ph type="subTitle" idx="1"/>
          </p:nvPr>
        </p:nvSpPr>
        <p:spPr>
          <a:xfrm>
            <a:off x="0" y="2667000"/>
            <a:ext cx="9144000" cy="1447800"/>
          </a:xfrm>
        </p:spPr>
        <p:txBody>
          <a:bodyPr>
            <a:normAutofit/>
          </a:bodyPr>
          <a:lstStyle/>
          <a:p>
            <a:r>
              <a:rPr lang="en-US" dirty="0">
                <a:solidFill>
                  <a:schemeClr val="tx1"/>
                </a:solidFill>
                <a:latin typeface="Comic Sans MS" pitchFamily="66" charset="0"/>
              </a:rPr>
              <a:t>Copy the objective, and get ready to learn…  </a:t>
            </a:r>
          </a:p>
          <a:p>
            <a:r>
              <a:rPr lang="en-US" dirty="0">
                <a:solidFill>
                  <a:schemeClr val="tx1"/>
                </a:solidFill>
                <a:latin typeface="Comic Sans MS" pitchFamily="66" charset="0"/>
              </a:rPr>
              <a:t>Put the other papers away now.</a:t>
            </a:r>
          </a:p>
        </p:txBody>
      </p:sp>
      <p:sp>
        <p:nvSpPr>
          <p:cNvPr id="4" name="TextBox 3"/>
          <p:cNvSpPr txBox="1"/>
          <p:nvPr/>
        </p:nvSpPr>
        <p:spPr>
          <a:xfrm>
            <a:off x="0" y="4114800"/>
            <a:ext cx="9144000" cy="1938992"/>
          </a:xfrm>
          <a:prstGeom prst="rect">
            <a:avLst/>
          </a:prstGeom>
          <a:noFill/>
        </p:spPr>
        <p:txBody>
          <a:bodyPr wrap="square" rtlCol="0">
            <a:spAutoFit/>
          </a:bodyPr>
          <a:lstStyle/>
          <a:p>
            <a:pPr marL="914400" indent="-914400">
              <a:buAutoNum type="arabicPeriod"/>
            </a:pPr>
            <a:r>
              <a:rPr lang="en-US" sz="4000" dirty="0">
                <a:solidFill>
                  <a:srgbClr val="002060"/>
                </a:solidFill>
                <a:latin typeface="Times New Roman" panose="02020603050405020304" pitchFamily="18" charset="0"/>
                <a:cs typeface="Times New Roman" panose="02020603050405020304" pitchFamily="18" charset="0"/>
              </a:rPr>
              <a:t>Print this:</a:t>
            </a:r>
          </a:p>
          <a:p>
            <a:r>
              <a:rPr lang="en-US" sz="4000" dirty="0">
                <a:solidFill>
                  <a:srgbClr val="002060"/>
                </a:solidFill>
                <a:latin typeface="Times New Roman" panose="02020603050405020304" pitchFamily="18" charset="0"/>
                <a:cs typeface="Times New Roman" panose="02020603050405020304" pitchFamily="18" charset="0"/>
              </a:rPr>
              <a:t>        </a:t>
            </a:r>
            <a:r>
              <a:rPr lang="en-US" sz="4000" u="sng" dirty="0">
                <a:solidFill>
                  <a:srgbClr val="FF0000"/>
                </a:solidFill>
                <a:latin typeface="Times New Roman" panose="02020603050405020304" pitchFamily="18" charset="0"/>
                <a:cs typeface="Times New Roman" panose="02020603050405020304" pitchFamily="18" charset="0"/>
              </a:rPr>
              <a:t>Objective</a:t>
            </a:r>
            <a:r>
              <a:rPr lang="en-US" sz="4000" dirty="0">
                <a:solidFill>
                  <a:srgbClr val="FF0000"/>
                </a:solidFill>
                <a:latin typeface="Times New Roman" panose="02020603050405020304" pitchFamily="18" charset="0"/>
                <a:cs typeface="Times New Roman" panose="02020603050405020304" pitchFamily="18" charset="0"/>
              </a:rPr>
              <a:t>:  Describing the synthesis </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of dihydrogen monoxide.</a:t>
            </a:r>
          </a:p>
        </p:txBody>
      </p:sp>
      <p:cxnSp>
        <p:nvCxnSpPr>
          <p:cNvPr id="6" name="Straight Connector 5"/>
          <p:cNvCxnSpPr/>
          <p:nvPr/>
        </p:nvCxnSpPr>
        <p:spPr>
          <a:xfrm>
            <a:off x="1485900" y="3886200"/>
            <a:ext cx="6172200" cy="0"/>
          </a:xfrm>
          <a:prstGeom prst="line">
            <a:avLst/>
          </a:prstGeom>
          <a:ln w="952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81158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324535"/>
          </a:xfrm>
          <a:prstGeom prst="rect">
            <a:avLst/>
          </a:prstGeom>
          <a:noFill/>
        </p:spPr>
        <p:txBody>
          <a:bodyPr wrap="square" rtlCol="0">
            <a:spAutoFit/>
          </a:bodyPr>
          <a:lstStyle/>
          <a:p>
            <a:pPr algn="ctr"/>
            <a:br>
              <a:rPr lang="en-US" sz="2000" dirty="0">
                <a:latin typeface="Times New Roman" panose="02020603050405020304" pitchFamily="18" charset="0"/>
                <a:cs typeface="Times New Roman" panose="02020603050405020304" pitchFamily="18" charset="0"/>
              </a:rPr>
            </a:br>
            <a:r>
              <a:rPr lang="en-US" sz="4400" dirty="0">
                <a:solidFill>
                  <a:srgbClr val="0000CC"/>
                </a:solidFill>
              </a:rPr>
              <a:t>      </a:t>
            </a:r>
            <a:br>
              <a:rPr lang="en-US" sz="4400" dirty="0">
                <a:solidFill>
                  <a:srgbClr val="0000CC"/>
                </a:solidFill>
              </a:rPr>
            </a:br>
            <a:br>
              <a:rPr lang="en-US" sz="4400" dirty="0">
                <a:solidFill>
                  <a:srgbClr val="0000CC"/>
                </a:solidFill>
              </a:rPr>
            </a:br>
            <a:r>
              <a:rPr lang="en-US" sz="6000" dirty="0">
                <a:solidFill>
                  <a:srgbClr val="002060"/>
                </a:solidFill>
                <a:latin typeface="Times New Roman" panose="02020603050405020304" pitchFamily="18" charset="0"/>
                <a:cs typeface="Times New Roman" panose="02020603050405020304" pitchFamily="18" charset="0"/>
              </a:rPr>
              <a:t>H</a:t>
            </a:r>
            <a:r>
              <a:rPr lang="en-US" sz="6000" baseline="-25000" dirty="0">
                <a:solidFill>
                  <a:srgbClr val="002060"/>
                </a:solidFill>
                <a:latin typeface="Times New Roman" panose="02020603050405020304" pitchFamily="18" charset="0"/>
                <a:cs typeface="Times New Roman" panose="02020603050405020304" pitchFamily="18" charset="0"/>
              </a:rPr>
              <a:t>2</a:t>
            </a:r>
            <a:r>
              <a:rPr lang="en-US" sz="6000" dirty="0">
                <a:solidFill>
                  <a:srgbClr val="002060"/>
                </a:solidFill>
                <a:latin typeface="Times New Roman" panose="02020603050405020304" pitchFamily="18" charset="0"/>
                <a:cs typeface="Times New Roman" panose="02020603050405020304" pitchFamily="18" charset="0"/>
              </a:rPr>
              <a:t>   +    O</a:t>
            </a:r>
            <a:r>
              <a:rPr lang="en-US" sz="6000" baseline="-25000" dirty="0">
                <a:solidFill>
                  <a:srgbClr val="002060"/>
                </a:solidFill>
                <a:latin typeface="Times New Roman" panose="02020603050405020304" pitchFamily="18" charset="0"/>
                <a:cs typeface="Times New Roman" panose="02020603050405020304" pitchFamily="18" charset="0"/>
              </a:rPr>
              <a:t>2</a:t>
            </a:r>
            <a:r>
              <a:rPr lang="en-US" sz="6000" dirty="0">
                <a:solidFill>
                  <a:srgbClr val="002060"/>
                </a:solidFill>
                <a:latin typeface="Times New Roman" panose="02020603050405020304" pitchFamily="18" charset="0"/>
                <a:cs typeface="Times New Roman" panose="02020603050405020304" pitchFamily="18" charset="0"/>
              </a:rPr>
              <a:t>  →     H</a:t>
            </a:r>
            <a:r>
              <a:rPr lang="en-US" sz="6000" baseline="-25000" dirty="0">
                <a:solidFill>
                  <a:srgbClr val="002060"/>
                </a:solidFill>
                <a:latin typeface="Times New Roman" panose="02020603050405020304" pitchFamily="18" charset="0"/>
                <a:cs typeface="Times New Roman" panose="02020603050405020304" pitchFamily="18" charset="0"/>
              </a:rPr>
              <a:t>2</a:t>
            </a:r>
            <a:r>
              <a:rPr lang="en-US" sz="6000" dirty="0">
                <a:solidFill>
                  <a:srgbClr val="002060"/>
                </a:solidFill>
                <a:latin typeface="Times New Roman" panose="02020603050405020304" pitchFamily="18" charset="0"/>
                <a:cs typeface="Times New Roman" panose="02020603050405020304" pitchFamily="18" charset="0"/>
              </a:rPr>
              <a:t>O</a:t>
            </a:r>
          </a:p>
          <a:p>
            <a:endParaRPr lang="en-US" sz="6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12. (Now we will talk our way though balancing this first chemical reaction.  This is easy for a chemistry student, but </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on the first day it is tricky.  If you feel confused, good for you, you’re in the right class.)</a:t>
            </a:r>
            <a:endParaRPr lang="en-US" sz="2400" dirty="0">
              <a:solidFill>
                <a:schemeClr val="tx1">
                  <a:lumMod val="95000"/>
                  <a:lumOff val="5000"/>
                </a:schemeClr>
              </a:solidFill>
            </a:endParaRPr>
          </a:p>
        </p:txBody>
      </p:sp>
    </p:spTree>
    <p:extLst>
      <p:ext uri="{BB962C8B-B14F-4D97-AF65-F5344CB8AC3E}">
        <p14:creationId xmlns:p14="http://schemas.microsoft.com/office/powerpoint/2010/main" val="41479596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799"/>
            <a:ext cx="8458200" cy="1354217"/>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70</a:t>
            </a:r>
            <a:r>
              <a:rPr lang="en-US" sz="3200">
                <a:latin typeface="Times New Roman" panose="02020603050405020304" pitchFamily="18" charset="0"/>
                <a:cs typeface="Times New Roman" panose="02020603050405020304" pitchFamily="18" charset="0"/>
              </a:rPr>
              <a:t>.  Convert </a:t>
            </a:r>
            <a:r>
              <a:rPr lang="en-US" sz="3200" dirty="0">
                <a:latin typeface="Times New Roman" panose="02020603050405020304" pitchFamily="18" charset="0"/>
                <a:cs typeface="Times New Roman" panose="02020603050405020304" pitchFamily="18" charset="0"/>
              </a:rPr>
              <a:t>56,750 mL into </a:t>
            </a:r>
            <a:r>
              <a:rPr lang="en-US" sz="3200">
                <a:latin typeface="Times New Roman" panose="02020603050405020304" pitchFamily="18" charset="0"/>
                <a:cs typeface="Times New Roman" panose="02020603050405020304" pitchFamily="18" charset="0"/>
              </a:rPr>
              <a:t>liters  </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l </a:t>
            </a:r>
            <a:r>
              <a:rPr lang="en-US" sz="3200" dirty="0" err="1">
                <a:latin typeface="Times New Roman" panose="02020603050405020304" pitchFamily="18" charset="0"/>
                <a:cs typeface="Times New Roman" panose="02020603050405020304" pitchFamily="18" charset="0"/>
              </a:rPr>
              <a:t>L</a:t>
            </a:r>
            <a:r>
              <a:rPr lang="en-US" sz="3200" dirty="0">
                <a:latin typeface="Times New Roman" panose="02020603050405020304" pitchFamily="18" charset="0"/>
                <a:cs typeface="Times New Roman" panose="02020603050405020304" pitchFamily="18" charset="0"/>
              </a:rPr>
              <a:t> = 1000 mL).  (watch SF)</a:t>
            </a:r>
          </a:p>
          <a:p>
            <a:endParaRPr lang="en-US" dirty="0"/>
          </a:p>
        </p:txBody>
      </p:sp>
      <p:sp>
        <p:nvSpPr>
          <p:cNvPr id="3" name="TextBox 2"/>
          <p:cNvSpPr txBox="1"/>
          <p:nvPr/>
        </p:nvSpPr>
        <p:spPr>
          <a:xfrm>
            <a:off x="228600" y="2286000"/>
            <a:ext cx="2286000" cy="1200329"/>
          </a:xfrm>
          <a:prstGeom prst="rect">
            <a:avLst/>
          </a:prstGeom>
          <a:noFill/>
        </p:spPr>
        <p:txBody>
          <a:bodyPr wrap="square" rtlCol="0">
            <a:spAutoFit/>
          </a:bodyPr>
          <a:lstStyle/>
          <a:p>
            <a:pPr algn="ctr"/>
            <a:r>
              <a:rPr lang="en-US" sz="3600" u="sng" dirty="0">
                <a:solidFill>
                  <a:srgbClr val="0033CC"/>
                </a:solidFill>
              </a:rPr>
              <a:t>56,750 mL</a:t>
            </a:r>
            <a:br>
              <a:rPr lang="en-US" sz="3600" dirty="0">
                <a:solidFill>
                  <a:srgbClr val="0033CC"/>
                </a:solidFill>
              </a:rPr>
            </a:br>
            <a:r>
              <a:rPr lang="en-US" sz="3600" dirty="0">
                <a:solidFill>
                  <a:srgbClr val="0033CC"/>
                </a:solidFill>
              </a:rPr>
              <a:t>1</a:t>
            </a:r>
          </a:p>
        </p:txBody>
      </p:sp>
      <p:sp>
        <p:nvSpPr>
          <p:cNvPr id="4" name="Rectangle 3"/>
          <p:cNvSpPr/>
          <p:nvPr/>
        </p:nvSpPr>
        <p:spPr>
          <a:xfrm>
            <a:off x="2494209" y="2133600"/>
            <a:ext cx="663964" cy="1200329"/>
          </a:xfrm>
          <a:prstGeom prst="rect">
            <a:avLst/>
          </a:prstGeom>
        </p:spPr>
        <p:txBody>
          <a:bodyPr wrap="none">
            <a:spAutoFit/>
          </a:bodyPr>
          <a:lstStyle/>
          <a:p>
            <a:r>
              <a:rPr lang="en-US" sz="7200" dirty="0">
                <a:solidFill>
                  <a:srgbClr val="0033CC"/>
                </a:solidFill>
              </a:rPr>
              <a:t>X</a:t>
            </a:r>
          </a:p>
        </p:txBody>
      </p:sp>
      <p:sp>
        <p:nvSpPr>
          <p:cNvPr id="5" name="Rectangle 4"/>
          <p:cNvSpPr/>
          <p:nvPr/>
        </p:nvSpPr>
        <p:spPr>
          <a:xfrm>
            <a:off x="3048000" y="2173087"/>
            <a:ext cx="2438400" cy="1200329"/>
          </a:xfrm>
          <a:prstGeom prst="rect">
            <a:avLst/>
          </a:prstGeom>
        </p:spPr>
        <p:txBody>
          <a:bodyPr wrap="square">
            <a:spAutoFit/>
          </a:bodyPr>
          <a:lstStyle/>
          <a:p>
            <a:pPr algn="ctr"/>
            <a:r>
              <a:rPr lang="en-US" sz="3600" u="sng" dirty="0">
                <a:solidFill>
                  <a:srgbClr val="0033CC"/>
                </a:solidFill>
              </a:rPr>
              <a:t>1 L</a:t>
            </a:r>
            <a:br>
              <a:rPr lang="en-US" sz="3600" dirty="0">
                <a:solidFill>
                  <a:srgbClr val="0033CC"/>
                </a:solidFill>
              </a:rPr>
            </a:br>
            <a:r>
              <a:rPr lang="en-US" sz="3600" dirty="0">
                <a:solidFill>
                  <a:srgbClr val="0033CC"/>
                </a:solidFill>
              </a:rPr>
              <a:t>1000 mL</a:t>
            </a:r>
          </a:p>
        </p:txBody>
      </p:sp>
      <p:sp>
        <p:nvSpPr>
          <p:cNvPr id="6" name="TextBox 5"/>
          <p:cNvSpPr txBox="1"/>
          <p:nvPr/>
        </p:nvSpPr>
        <p:spPr>
          <a:xfrm>
            <a:off x="5257800" y="2286000"/>
            <a:ext cx="3733800" cy="923330"/>
          </a:xfrm>
          <a:prstGeom prst="rect">
            <a:avLst/>
          </a:prstGeom>
          <a:noFill/>
        </p:spPr>
        <p:txBody>
          <a:bodyPr wrap="square" rtlCol="0">
            <a:spAutoFit/>
          </a:bodyPr>
          <a:lstStyle/>
          <a:p>
            <a:r>
              <a:rPr lang="en-US" sz="5400" dirty="0">
                <a:solidFill>
                  <a:srgbClr val="0033CC"/>
                </a:solidFill>
              </a:rPr>
              <a:t>= 56.75 L </a:t>
            </a:r>
            <a:r>
              <a:rPr lang="en-US" sz="3200" dirty="0">
                <a:solidFill>
                  <a:srgbClr val="0033CC"/>
                </a:solidFill>
              </a:rPr>
              <a:t>(4SF)</a:t>
            </a:r>
          </a:p>
        </p:txBody>
      </p:sp>
      <p:cxnSp>
        <p:nvCxnSpPr>
          <p:cNvPr id="7" name="Straight Connector 6"/>
          <p:cNvCxnSpPr/>
          <p:nvPr/>
        </p:nvCxnSpPr>
        <p:spPr>
          <a:xfrm flipH="1">
            <a:off x="1822361" y="2286000"/>
            <a:ext cx="539839" cy="6001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31217" y="2773252"/>
            <a:ext cx="539839" cy="6001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86400" y="3523892"/>
            <a:ext cx="3429000" cy="2677656"/>
          </a:xfrm>
          <a:prstGeom prst="rect">
            <a:avLst/>
          </a:prstGeom>
          <a:noFill/>
        </p:spPr>
        <p:txBody>
          <a:bodyPr wrap="square" rtlCol="0">
            <a:spAutoFit/>
          </a:bodyPr>
          <a:lstStyle/>
          <a:p>
            <a:r>
              <a:rPr lang="en-US" sz="2800" b="1" dirty="0">
                <a:solidFill>
                  <a:srgbClr val="FF0000"/>
                </a:solidFill>
              </a:rPr>
              <a:t>0ur answer must have 4 SF, the measurement has </a:t>
            </a:r>
            <a:br>
              <a:rPr lang="en-US" sz="2800" b="1" dirty="0">
                <a:solidFill>
                  <a:srgbClr val="FF0000"/>
                </a:solidFill>
              </a:rPr>
            </a:br>
            <a:r>
              <a:rPr lang="en-US" sz="2800" b="1" dirty="0">
                <a:solidFill>
                  <a:srgbClr val="FF0000"/>
                </a:solidFill>
              </a:rPr>
              <a:t>4 SF and the equality or conversion factor has UNLIMITED SF.  </a:t>
            </a:r>
          </a:p>
        </p:txBody>
      </p:sp>
      <p:sp>
        <p:nvSpPr>
          <p:cNvPr id="10" name="TextBox 9"/>
          <p:cNvSpPr txBox="1"/>
          <p:nvPr/>
        </p:nvSpPr>
        <p:spPr>
          <a:xfrm>
            <a:off x="336461" y="4649780"/>
            <a:ext cx="2971800" cy="707886"/>
          </a:xfrm>
          <a:prstGeom prst="rect">
            <a:avLst/>
          </a:prstGeom>
          <a:noFill/>
        </p:spPr>
        <p:txBody>
          <a:bodyPr wrap="square" rtlCol="0">
            <a:spAutoFit/>
          </a:bodyPr>
          <a:lstStyle/>
          <a:p>
            <a:r>
              <a:rPr lang="en-US" sz="2000" b="1" dirty="0"/>
              <a:t>56,750 mL</a:t>
            </a:r>
            <a:br>
              <a:rPr lang="en-US" sz="2000" b="1" dirty="0"/>
            </a:br>
            <a:r>
              <a:rPr lang="en-US" sz="2000" b="1" dirty="0"/>
              <a:t>has 4 SF</a:t>
            </a:r>
          </a:p>
        </p:txBody>
      </p:sp>
      <p:cxnSp>
        <p:nvCxnSpPr>
          <p:cNvPr id="11" name="Straight Arrow Connector 10"/>
          <p:cNvCxnSpPr/>
          <p:nvPr/>
        </p:nvCxnSpPr>
        <p:spPr>
          <a:xfrm flipV="1">
            <a:off x="685800" y="3333929"/>
            <a:ext cx="152400" cy="10958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477574" y="4649780"/>
            <a:ext cx="2125282" cy="1477328"/>
          </a:xfrm>
          <a:prstGeom prst="rect">
            <a:avLst/>
          </a:prstGeom>
          <a:noFill/>
        </p:spPr>
        <p:txBody>
          <a:bodyPr wrap="square" rtlCol="0">
            <a:spAutoFit/>
          </a:bodyPr>
          <a:lstStyle/>
          <a:p>
            <a:r>
              <a:rPr lang="en-US" b="1" dirty="0"/>
              <a:t>the equality has UNLIMITED SF, so </a:t>
            </a:r>
            <a:br>
              <a:rPr lang="en-US" b="1" dirty="0"/>
            </a:br>
            <a:r>
              <a:rPr lang="en-US" b="1" dirty="0"/>
              <a:t>the answer gets </a:t>
            </a:r>
            <a:br>
              <a:rPr lang="en-US" b="1" dirty="0"/>
            </a:br>
            <a:r>
              <a:rPr lang="en-US" b="1" dirty="0"/>
              <a:t>4 SF too.  </a:t>
            </a:r>
          </a:p>
          <a:p>
            <a:endParaRPr lang="en-US" dirty="0"/>
          </a:p>
        </p:txBody>
      </p:sp>
      <p:cxnSp>
        <p:nvCxnSpPr>
          <p:cNvPr id="13" name="Straight Arrow Connector 12"/>
          <p:cNvCxnSpPr/>
          <p:nvPr/>
        </p:nvCxnSpPr>
        <p:spPr>
          <a:xfrm flipV="1">
            <a:off x="3042634" y="3422290"/>
            <a:ext cx="691166" cy="12523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11004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534400" cy="156966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71. Assume you are EXACTLY 16.33 years old</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right NOW.  Convert that into minutes.</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12501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534400" cy="156966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71. Assume you are EXACTLY 16.33 </a:t>
            </a:r>
            <a:r>
              <a:rPr lang="en-US" sz="3200">
                <a:latin typeface="Times New Roman" panose="02020603050405020304" pitchFamily="18" charset="0"/>
                <a:cs typeface="Times New Roman" panose="02020603050405020304" pitchFamily="18" charset="0"/>
              </a:rPr>
              <a:t>years old</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right NOW.  Convert that into minutes.</a:t>
            </a:r>
          </a:p>
          <a:p>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28600" y="1912333"/>
            <a:ext cx="1416709" cy="830997"/>
          </a:xfrm>
          <a:prstGeom prst="rect">
            <a:avLst/>
          </a:prstGeom>
          <a:noFill/>
        </p:spPr>
        <p:txBody>
          <a:bodyPr wrap="square" rtlCol="0">
            <a:spAutoFit/>
          </a:bodyPr>
          <a:lstStyle/>
          <a:p>
            <a:pPr algn="ctr"/>
            <a:r>
              <a:rPr lang="en-US" sz="2400" u="sng" dirty="0">
                <a:solidFill>
                  <a:prstClr val="black"/>
                </a:solidFill>
                <a:latin typeface="Comic Sans MS" pitchFamily="66" charset="0"/>
              </a:rPr>
              <a:t>16.33 </a:t>
            </a:r>
            <a:r>
              <a:rPr lang="en-US" sz="2400" u="sng" dirty="0" err="1">
                <a:solidFill>
                  <a:prstClr val="black"/>
                </a:solidFill>
                <a:latin typeface="Comic Sans MS" pitchFamily="66" charset="0"/>
              </a:rPr>
              <a:t>yr</a:t>
            </a:r>
            <a:br>
              <a:rPr lang="en-US" sz="2400" u="sng" dirty="0">
                <a:solidFill>
                  <a:prstClr val="black"/>
                </a:solidFill>
                <a:latin typeface="Comic Sans MS" pitchFamily="66" charset="0"/>
              </a:rPr>
            </a:br>
            <a:r>
              <a:rPr lang="en-US" sz="2400" dirty="0">
                <a:solidFill>
                  <a:prstClr val="black"/>
                </a:solidFill>
                <a:latin typeface="Comic Sans MS" pitchFamily="66" charset="0"/>
              </a:rPr>
              <a:t>1</a:t>
            </a:r>
          </a:p>
        </p:txBody>
      </p:sp>
      <p:sp>
        <p:nvSpPr>
          <p:cNvPr id="4" name="Rectangle 3"/>
          <p:cNvSpPr/>
          <p:nvPr/>
        </p:nvSpPr>
        <p:spPr>
          <a:xfrm>
            <a:off x="1950109" y="1950815"/>
            <a:ext cx="1905000" cy="830997"/>
          </a:xfrm>
          <a:prstGeom prst="rect">
            <a:avLst/>
          </a:prstGeom>
        </p:spPr>
        <p:txBody>
          <a:bodyPr wrap="square">
            <a:spAutoFit/>
          </a:bodyPr>
          <a:lstStyle/>
          <a:p>
            <a:pPr algn="ctr"/>
            <a:r>
              <a:rPr lang="en-US" sz="2400" u="sng" dirty="0">
                <a:solidFill>
                  <a:prstClr val="black"/>
                </a:solidFill>
                <a:latin typeface="Comic Sans MS" pitchFamily="66" charset="0"/>
              </a:rPr>
              <a:t>365 days</a:t>
            </a:r>
            <a:br>
              <a:rPr lang="en-US" sz="2400" u="sng" dirty="0">
                <a:solidFill>
                  <a:prstClr val="black"/>
                </a:solidFill>
                <a:latin typeface="Comic Sans MS" pitchFamily="66" charset="0"/>
              </a:rPr>
            </a:br>
            <a:r>
              <a:rPr lang="en-US" sz="2400" dirty="0">
                <a:solidFill>
                  <a:prstClr val="black"/>
                </a:solidFill>
                <a:latin typeface="Comic Sans MS" pitchFamily="66" charset="0"/>
              </a:rPr>
              <a:t>1 </a:t>
            </a:r>
            <a:r>
              <a:rPr lang="en-US" sz="2400" dirty="0" err="1">
                <a:solidFill>
                  <a:prstClr val="black"/>
                </a:solidFill>
                <a:latin typeface="Comic Sans MS" pitchFamily="66" charset="0"/>
              </a:rPr>
              <a:t>yr</a:t>
            </a:r>
            <a:endParaRPr lang="en-US" sz="2400" dirty="0">
              <a:solidFill>
                <a:prstClr val="black"/>
              </a:solidFill>
              <a:latin typeface="Comic Sans MS" pitchFamily="66" charset="0"/>
            </a:endParaRPr>
          </a:p>
        </p:txBody>
      </p:sp>
      <p:sp>
        <p:nvSpPr>
          <p:cNvPr id="5" name="Rectangle 4"/>
          <p:cNvSpPr/>
          <p:nvPr/>
        </p:nvSpPr>
        <p:spPr>
          <a:xfrm>
            <a:off x="4060098" y="1931344"/>
            <a:ext cx="1752600" cy="830997"/>
          </a:xfrm>
          <a:prstGeom prst="rect">
            <a:avLst/>
          </a:prstGeom>
        </p:spPr>
        <p:txBody>
          <a:bodyPr wrap="square">
            <a:spAutoFit/>
          </a:bodyPr>
          <a:lstStyle/>
          <a:p>
            <a:pPr algn="ctr"/>
            <a:r>
              <a:rPr lang="en-US" sz="2400" u="sng" dirty="0">
                <a:solidFill>
                  <a:prstClr val="black"/>
                </a:solidFill>
                <a:latin typeface="Comic Sans MS" pitchFamily="66" charset="0"/>
              </a:rPr>
              <a:t>24 hours</a:t>
            </a:r>
            <a:br>
              <a:rPr lang="en-US" sz="2400" u="sng" dirty="0">
                <a:solidFill>
                  <a:prstClr val="black"/>
                </a:solidFill>
                <a:latin typeface="Comic Sans MS" pitchFamily="66" charset="0"/>
              </a:rPr>
            </a:br>
            <a:r>
              <a:rPr lang="en-US" sz="2400" dirty="0">
                <a:solidFill>
                  <a:prstClr val="black"/>
                </a:solidFill>
                <a:latin typeface="Comic Sans MS" pitchFamily="66" charset="0"/>
              </a:rPr>
              <a:t>1 day</a:t>
            </a:r>
          </a:p>
        </p:txBody>
      </p:sp>
      <p:sp>
        <p:nvSpPr>
          <p:cNvPr id="6" name="Rectangle 5"/>
          <p:cNvSpPr/>
          <p:nvPr/>
        </p:nvSpPr>
        <p:spPr>
          <a:xfrm>
            <a:off x="6217309" y="1950815"/>
            <a:ext cx="1828800" cy="830997"/>
          </a:xfrm>
          <a:prstGeom prst="rect">
            <a:avLst/>
          </a:prstGeom>
        </p:spPr>
        <p:txBody>
          <a:bodyPr wrap="square">
            <a:spAutoFit/>
          </a:bodyPr>
          <a:lstStyle/>
          <a:p>
            <a:pPr algn="ctr"/>
            <a:r>
              <a:rPr lang="en-US" sz="2400" u="sng" dirty="0">
                <a:solidFill>
                  <a:prstClr val="black"/>
                </a:solidFill>
                <a:latin typeface="Comic Sans MS" pitchFamily="66" charset="0"/>
              </a:rPr>
              <a:t>60 minutes</a:t>
            </a:r>
            <a:br>
              <a:rPr lang="en-US" sz="2400" u="sng" dirty="0">
                <a:solidFill>
                  <a:prstClr val="black"/>
                </a:solidFill>
                <a:latin typeface="Comic Sans MS" pitchFamily="66" charset="0"/>
              </a:rPr>
            </a:br>
            <a:r>
              <a:rPr lang="en-US" sz="2400" dirty="0">
                <a:solidFill>
                  <a:prstClr val="black"/>
                </a:solidFill>
                <a:latin typeface="Comic Sans MS" pitchFamily="66" charset="0"/>
              </a:rPr>
              <a:t>1 hour</a:t>
            </a:r>
          </a:p>
        </p:txBody>
      </p:sp>
      <p:sp>
        <p:nvSpPr>
          <p:cNvPr id="7" name="TextBox 6"/>
          <p:cNvSpPr txBox="1"/>
          <p:nvPr/>
        </p:nvSpPr>
        <p:spPr>
          <a:xfrm>
            <a:off x="1645309" y="2096997"/>
            <a:ext cx="533400" cy="461665"/>
          </a:xfrm>
          <a:prstGeom prst="rect">
            <a:avLst/>
          </a:prstGeom>
          <a:noFill/>
        </p:spPr>
        <p:txBody>
          <a:bodyPr wrap="square" rtlCol="0">
            <a:spAutoFit/>
          </a:bodyPr>
          <a:lstStyle/>
          <a:p>
            <a:r>
              <a:rPr lang="en-US" sz="2400" dirty="0">
                <a:solidFill>
                  <a:prstClr val="black"/>
                </a:solidFill>
                <a:latin typeface="Comic Sans MS" pitchFamily="66" charset="0"/>
              </a:rPr>
              <a:t>X</a:t>
            </a:r>
          </a:p>
        </p:txBody>
      </p:sp>
      <p:sp>
        <p:nvSpPr>
          <p:cNvPr id="8" name="Rectangle 7"/>
          <p:cNvSpPr/>
          <p:nvPr/>
        </p:nvSpPr>
        <p:spPr>
          <a:xfrm>
            <a:off x="3777299" y="2096998"/>
            <a:ext cx="407484" cy="461665"/>
          </a:xfrm>
          <a:prstGeom prst="rect">
            <a:avLst/>
          </a:prstGeom>
        </p:spPr>
        <p:txBody>
          <a:bodyPr wrap="none">
            <a:spAutoFit/>
          </a:bodyPr>
          <a:lstStyle/>
          <a:p>
            <a:r>
              <a:rPr lang="en-US" sz="2400" dirty="0">
                <a:solidFill>
                  <a:prstClr val="black"/>
                </a:solidFill>
                <a:latin typeface="Comic Sans MS" pitchFamily="66" charset="0"/>
              </a:rPr>
              <a:t>X</a:t>
            </a:r>
          </a:p>
        </p:txBody>
      </p:sp>
      <p:sp>
        <p:nvSpPr>
          <p:cNvPr id="9" name="Rectangle 8"/>
          <p:cNvSpPr/>
          <p:nvPr/>
        </p:nvSpPr>
        <p:spPr>
          <a:xfrm>
            <a:off x="5683909" y="2096996"/>
            <a:ext cx="531254" cy="461665"/>
          </a:xfrm>
          <a:prstGeom prst="rect">
            <a:avLst/>
          </a:prstGeom>
        </p:spPr>
        <p:txBody>
          <a:bodyPr wrap="square">
            <a:spAutoFit/>
          </a:bodyPr>
          <a:lstStyle/>
          <a:p>
            <a:r>
              <a:rPr lang="en-US" sz="2400" dirty="0">
                <a:solidFill>
                  <a:prstClr val="black"/>
                </a:solidFill>
                <a:latin typeface="Comic Sans MS" pitchFamily="66" charset="0"/>
              </a:rPr>
              <a:t>X</a:t>
            </a:r>
          </a:p>
        </p:txBody>
      </p:sp>
      <p:sp>
        <p:nvSpPr>
          <p:cNvPr id="10" name="Rectangle 9"/>
          <p:cNvSpPr/>
          <p:nvPr/>
        </p:nvSpPr>
        <p:spPr>
          <a:xfrm>
            <a:off x="8129157" y="2096995"/>
            <a:ext cx="341760" cy="461665"/>
          </a:xfrm>
          <a:prstGeom prst="rect">
            <a:avLst/>
          </a:prstGeom>
        </p:spPr>
        <p:txBody>
          <a:bodyPr wrap="none">
            <a:spAutoFit/>
          </a:bodyPr>
          <a:lstStyle/>
          <a:p>
            <a:r>
              <a:rPr lang="en-US" sz="2400" dirty="0">
                <a:solidFill>
                  <a:prstClr val="black"/>
                </a:solidFill>
                <a:latin typeface="Comic Sans MS" pitchFamily="66" charset="0"/>
              </a:rPr>
              <a:t>=</a:t>
            </a:r>
          </a:p>
        </p:txBody>
      </p:sp>
      <p:cxnSp>
        <p:nvCxnSpPr>
          <p:cNvPr id="11" name="Straight Connector 10"/>
          <p:cNvCxnSpPr/>
          <p:nvPr/>
        </p:nvCxnSpPr>
        <p:spPr>
          <a:xfrm flipH="1">
            <a:off x="997609" y="1950815"/>
            <a:ext cx="647700" cy="377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712646" y="2408707"/>
            <a:ext cx="647700" cy="377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2914951" y="1989516"/>
            <a:ext cx="647700" cy="37701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693309" y="2408707"/>
            <a:ext cx="647700" cy="37701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4858386" y="1968435"/>
            <a:ext cx="647700" cy="3770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6979309" y="2391428"/>
            <a:ext cx="647700" cy="3770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1000" y="3352800"/>
            <a:ext cx="8686800" cy="3200876"/>
          </a:xfrm>
          <a:prstGeom prst="rect">
            <a:avLst/>
          </a:prstGeom>
          <a:noFill/>
        </p:spPr>
        <p:txBody>
          <a:bodyPr wrap="square" rtlCol="0">
            <a:spAutoFit/>
          </a:bodyPr>
          <a:lstStyle/>
          <a:p>
            <a:r>
              <a:rPr lang="en-US" sz="2400" dirty="0"/>
              <a:t>= 8,583,048 minutes</a:t>
            </a:r>
            <a:r>
              <a:rPr lang="en-US" dirty="0"/>
              <a:t>, but we started with only 4 SF, so we must round to 4 SF now</a:t>
            </a:r>
          </a:p>
          <a:p>
            <a:endParaRPr lang="en-US" dirty="0"/>
          </a:p>
          <a:p>
            <a:r>
              <a:rPr lang="en-US" sz="4000" dirty="0">
                <a:solidFill>
                  <a:srgbClr val="FF0000"/>
                </a:solidFill>
              </a:rPr>
              <a:t>= 8,583,000 minutes is as close as we </a:t>
            </a:r>
            <a:br>
              <a:rPr lang="en-US" sz="4000" dirty="0">
                <a:solidFill>
                  <a:srgbClr val="FF0000"/>
                </a:solidFill>
              </a:rPr>
            </a:br>
            <a:r>
              <a:rPr lang="en-US" sz="4000" dirty="0">
                <a:solidFill>
                  <a:srgbClr val="FF0000"/>
                </a:solidFill>
              </a:rPr>
              <a:t>                      can legitimately measure.  </a:t>
            </a:r>
            <a:br>
              <a:rPr lang="en-US" sz="4000" dirty="0">
                <a:solidFill>
                  <a:srgbClr val="FF0000"/>
                </a:solidFill>
              </a:rPr>
            </a:br>
            <a:r>
              <a:rPr lang="en-US" sz="4000" dirty="0">
                <a:solidFill>
                  <a:srgbClr val="0000FF"/>
                </a:solidFill>
              </a:rPr>
              <a:t>Want a better conversion, then </a:t>
            </a:r>
            <a:br>
              <a:rPr lang="en-US" sz="4000" dirty="0">
                <a:solidFill>
                  <a:srgbClr val="0000FF"/>
                </a:solidFill>
              </a:rPr>
            </a:br>
            <a:r>
              <a:rPr lang="en-US" sz="4000" dirty="0">
                <a:solidFill>
                  <a:srgbClr val="0000FF"/>
                </a:solidFill>
              </a:rPr>
              <a:t>measure better at the start!</a:t>
            </a:r>
          </a:p>
        </p:txBody>
      </p:sp>
    </p:spTree>
    <p:extLst>
      <p:ext uri="{BB962C8B-B14F-4D97-AF65-F5344CB8AC3E}">
        <p14:creationId xmlns:p14="http://schemas.microsoft.com/office/powerpoint/2010/main" val="64813393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24863"/>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Notes to #103.  Take out Reference tables, and calculators now. </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Then we just talk, discuss, ask questions of each other and be happy.</a:t>
            </a:r>
          </a:p>
          <a:p>
            <a:endParaRPr lang="en-US" sz="4000" dirty="0">
              <a:solidFill>
                <a:srgbClr val="0000FF"/>
              </a:solidFill>
              <a:latin typeface="Times New Roman" panose="02020603050405020304" pitchFamily="18" charset="0"/>
              <a:cs typeface="Times New Roman" panose="02020603050405020304" pitchFamily="18" charset="0"/>
            </a:endParaRPr>
          </a:p>
          <a:p>
            <a:r>
              <a:rPr lang="en-US" sz="4000" dirty="0">
                <a:solidFill>
                  <a:srgbClr val="0000FF"/>
                </a:solidFill>
                <a:latin typeface="Times New Roman" panose="02020603050405020304" pitchFamily="18" charset="0"/>
                <a:cs typeface="Times New Roman" panose="02020603050405020304" pitchFamily="18" charset="0"/>
              </a:rPr>
              <a:t>Grading, school tool, lab reports, partnering, </a:t>
            </a:r>
            <a:r>
              <a:rPr lang="en-US" sz="4000">
                <a:solidFill>
                  <a:srgbClr val="0000FF"/>
                </a:solidFill>
                <a:latin typeface="Times New Roman" panose="02020603050405020304" pitchFamily="18" charset="0"/>
                <a:cs typeface="Times New Roman" panose="02020603050405020304" pitchFamily="18" charset="0"/>
              </a:rPr>
              <a:t>arbuiso.com, etc</a:t>
            </a:r>
            <a:r>
              <a:rPr lang="en-US" sz="4000" dirty="0">
                <a:solidFill>
                  <a:srgbClr val="0000FF"/>
                </a:solidFill>
                <a:latin typeface="Times New Roman" panose="02020603050405020304" pitchFamily="18" charset="0"/>
                <a:cs typeface="Times New Roman" panose="02020603050405020304" pitchFamily="18" charset="0"/>
              </a:rPr>
              <a:t>.  </a:t>
            </a:r>
          </a:p>
          <a:p>
            <a:endParaRPr lang="en-US" sz="4000" dirty="0">
              <a:solidFill>
                <a:srgbClr val="0000FF"/>
              </a:solidFill>
              <a:latin typeface="Times New Roman" panose="02020603050405020304" pitchFamily="18" charset="0"/>
              <a:cs typeface="Times New Roman" panose="02020603050405020304" pitchFamily="18" charset="0"/>
            </a:endParaRPr>
          </a:p>
          <a:p>
            <a:r>
              <a:rPr lang="en-US" sz="4000" dirty="0">
                <a:solidFill>
                  <a:srgbClr val="0000FF"/>
                </a:solidFill>
                <a:latin typeface="Times New Roman" panose="02020603050405020304" pitchFamily="18" charset="0"/>
                <a:cs typeface="Times New Roman" panose="02020603050405020304" pitchFamily="18" charset="0"/>
              </a:rPr>
              <a:t>Absences, late, extra help, it’s okay, crying.  </a:t>
            </a:r>
          </a:p>
          <a:p>
            <a:endParaRPr lang="en-US" dirty="0"/>
          </a:p>
        </p:txBody>
      </p:sp>
    </p:spTree>
    <p:extLst>
      <p:ext uri="{BB962C8B-B14F-4D97-AF65-F5344CB8AC3E}">
        <p14:creationId xmlns:p14="http://schemas.microsoft.com/office/powerpoint/2010/main" val="248035471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839200" cy="166199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72.  Convert the 400. meter race into yards so the football</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players can easily compare that length to their field.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i="1" dirty="0">
                <a:solidFill>
                  <a:srgbClr val="0000FF"/>
                </a:solidFill>
                <a:latin typeface="Times New Roman" panose="02020603050405020304" pitchFamily="18" charset="0"/>
                <a:cs typeface="Times New Roman" panose="02020603050405020304" pitchFamily="18" charset="0"/>
              </a:rPr>
              <a:t>1 inch = 2.54 centimeters</a:t>
            </a:r>
            <a:endParaRPr lang="en-US" sz="2800" dirty="0">
              <a:solidFill>
                <a:srgbClr val="0000FF"/>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189771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839200" cy="166199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72.  Convert the 400. meter race into yards so the football</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players can easily compare that length to their field.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i="1" dirty="0">
                <a:solidFill>
                  <a:srgbClr val="0000FF"/>
                </a:solidFill>
                <a:latin typeface="Times New Roman" panose="02020603050405020304" pitchFamily="18" charset="0"/>
                <a:cs typeface="Times New Roman" panose="02020603050405020304" pitchFamily="18" charset="0"/>
              </a:rPr>
              <a:t>1 inch = 2.54 centimeters</a:t>
            </a:r>
            <a:endParaRPr lang="en-US" sz="2800" dirty="0">
              <a:solidFill>
                <a:srgbClr val="0000FF"/>
              </a:solidFill>
              <a:latin typeface="Times New Roman" panose="02020603050405020304" pitchFamily="18" charset="0"/>
              <a:cs typeface="Times New Roman" panose="02020603050405020304" pitchFamily="18" charset="0"/>
            </a:endParaRPr>
          </a:p>
          <a:p>
            <a:endParaRPr lang="en-US" dirty="0"/>
          </a:p>
        </p:txBody>
      </p:sp>
      <p:sp>
        <p:nvSpPr>
          <p:cNvPr id="3" name="TextBox 2"/>
          <p:cNvSpPr txBox="1"/>
          <p:nvPr/>
        </p:nvSpPr>
        <p:spPr>
          <a:xfrm>
            <a:off x="430732" y="1969561"/>
            <a:ext cx="1295400" cy="830997"/>
          </a:xfrm>
          <a:prstGeom prst="rect">
            <a:avLst/>
          </a:prstGeom>
          <a:noFill/>
        </p:spPr>
        <p:txBody>
          <a:bodyPr wrap="square" rtlCol="0">
            <a:spAutoFit/>
          </a:bodyPr>
          <a:lstStyle/>
          <a:p>
            <a:pPr algn="ctr"/>
            <a:r>
              <a:rPr lang="en-US" sz="2400" u="sng" dirty="0">
                <a:solidFill>
                  <a:srgbClr val="0033CC"/>
                </a:solidFill>
                <a:latin typeface="Comic Sans MS" pitchFamily="66" charset="0"/>
              </a:rPr>
              <a:t>400. m</a:t>
            </a:r>
            <a:br>
              <a:rPr lang="en-US" sz="2400" u="sng" dirty="0">
                <a:solidFill>
                  <a:srgbClr val="0033CC"/>
                </a:solidFill>
                <a:latin typeface="Comic Sans MS" pitchFamily="66" charset="0"/>
              </a:rPr>
            </a:br>
            <a:r>
              <a:rPr lang="en-US" sz="2400" dirty="0">
                <a:solidFill>
                  <a:srgbClr val="0033CC"/>
                </a:solidFill>
                <a:latin typeface="Comic Sans MS" pitchFamily="66" charset="0"/>
              </a:rPr>
              <a:t>1</a:t>
            </a:r>
          </a:p>
        </p:txBody>
      </p:sp>
      <p:sp>
        <p:nvSpPr>
          <p:cNvPr id="4" name="Rectangle 3"/>
          <p:cNvSpPr/>
          <p:nvPr/>
        </p:nvSpPr>
        <p:spPr>
          <a:xfrm>
            <a:off x="2030932" y="2008043"/>
            <a:ext cx="1905000" cy="830997"/>
          </a:xfrm>
          <a:prstGeom prst="rect">
            <a:avLst/>
          </a:prstGeom>
        </p:spPr>
        <p:txBody>
          <a:bodyPr wrap="square">
            <a:spAutoFit/>
          </a:bodyPr>
          <a:lstStyle/>
          <a:p>
            <a:pPr algn="ctr"/>
            <a:r>
              <a:rPr lang="en-US" sz="2400" u="sng" dirty="0">
                <a:solidFill>
                  <a:srgbClr val="0033CC"/>
                </a:solidFill>
                <a:latin typeface="Comic Sans MS" pitchFamily="66" charset="0"/>
              </a:rPr>
              <a:t>100 cm</a:t>
            </a:r>
            <a:br>
              <a:rPr lang="en-US" sz="2400" u="sng" dirty="0">
                <a:solidFill>
                  <a:srgbClr val="0033CC"/>
                </a:solidFill>
                <a:latin typeface="Comic Sans MS" pitchFamily="66" charset="0"/>
              </a:rPr>
            </a:br>
            <a:r>
              <a:rPr lang="en-US" sz="2400" dirty="0">
                <a:solidFill>
                  <a:srgbClr val="0033CC"/>
                </a:solidFill>
                <a:latin typeface="Comic Sans MS" pitchFamily="66" charset="0"/>
              </a:rPr>
              <a:t>1 m</a:t>
            </a:r>
          </a:p>
        </p:txBody>
      </p:sp>
      <p:sp>
        <p:nvSpPr>
          <p:cNvPr id="5" name="Rectangle 4"/>
          <p:cNvSpPr/>
          <p:nvPr/>
        </p:nvSpPr>
        <p:spPr>
          <a:xfrm>
            <a:off x="4140921" y="1988572"/>
            <a:ext cx="1752600" cy="830997"/>
          </a:xfrm>
          <a:prstGeom prst="rect">
            <a:avLst/>
          </a:prstGeom>
        </p:spPr>
        <p:txBody>
          <a:bodyPr wrap="square">
            <a:spAutoFit/>
          </a:bodyPr>
          <a:lstStyle/>
          <a:p>
            <a:pPr algn="ctr"/>
            <a:r>
              <a:rPr lang="en-US" sz="2400" u="sng" dirty="0">
                <a:solidFill>
                  <a:srgbClr val="0033CC"/>
                </a:solidFill>
                <a:latin typeface="Comic Sans MS" pitchFamily="66" charset="0"/>
              </a:rPr>
              <a:t>1 inch</a:t>
            </a:r>
            <a:br>
              <a:rPr lang="en-US" sz="2400" u="sng" dirty="0">
                <a:solidFill>
                  <a:srgbClr val="0033CC"/>
                </a:solidFill>
                <a:latin typeface="Comic Sans MS" pitchFamily="66" charset="0"/>
              </a:rPr>
            </a:br>
            <a:r>
              <a:rPr lang="en-US" sz="2400" dirty="0">
                <a:solidFill>
                  <a:srgbClr val="0033CC"/>
                </a:solidFill>
                <a:latin typeface="Comic Sans MS" pitchFamily="66" charset="0"/>
              </a:rPr>
              <a:t>2.54 cm</a:t>
            </a:r>
          </a:p>
        </p:txBody>
      </p:sp>
      <p:sp>
        <p:nvSpPr>
          <p:cNvPr id="6" name="Rectangle 5"/>
          <p:cNvSpPr/>
          <p:nvPr/>
        </p:nvSpPr>
        <p:spPr>
          <a:xfrm>
            <a:off x="6298132" y="2008043"/>
            <a:ext cx="1828800" cy="830997"/>
          </a:xfrm>
          <a:prstGeom prst="rect">
            <a:avLst/>
          </a:prstGeom>
        </p:spPr>
        <p:txBody>
          <a:bodyPr wrap="square">
            <a:spAutoFit/>
          </a:bodyPr>
          <a:lstStyle/>
          <a:p>
            <a:pPr algn="ctr"/>
            <a:r>
              <a:rPr lang="en-US" sz="2400" u="sng" dirty="0">
                <a:solidFill>
                  <a:srgbClr val="0033CC"/>
                </a:solidFill>
                <a:latin typeface="Comic Sans MS" pitchFamily="66" charset="0"/>
              </a:rPr>
              <a:t>1 yard</a:t>
            </a:r>
            <a:br>
              <a:rPr lang="en-US" sz="2400" u="sng" dirty="0">
                <a:solidFill>
                  <a:srgbClr val="0033CC"/>
                </a:solidFill>
                <a:latin typeface="Comic Sans MS" pitchFamily="66" charset="0"/>
              </a:rPr>
            </a:br>
            <a:r>
              <a:rPr lang="en-US" sz="2400" dirty="0">
                <a:solidFill>
                  <a:srgbClr val="0033CC"/>
                </a:solidFill>
                <a:latin typeface="Comic Sans MS" pitchFamily="66" charset="0"/>
              </a:rPr>
              <a:t>36 inches</a:t>
            </a:r>
          </a:p>
        </p:txBody>
      </p:sp>
      <p:sp>
        <p:nvSpPr>
          <p:cNvPr id="7" name="TextBox 6"/>
          <p:cNvSpPr txBox="1"/>
          <p:nvPr/>
        </p:nvSpPr>
        <p:spPr>
          <a:xfrm>
            <a:off x="1726132" y="2154225"/>
            <a:ext cx="533400" cy="461665"/>
          </a:xfrm>
          <a:prstGeom prst="rect">
            <a:avLst/>
          </a:prstGeom>
          <a:noFill/>
        </p:spPr>
        <p:txBody>
          <a:bodyPr wrap="square" rtlCol="0">
            <a:spAutoFit/>
          </a:bodyPr>
          <a:lstStyle/>
          <a:p>
            <a:r>
              <a:rPr lang="en-US" sz="2400" dirty="0">
                <a:solidFill>
                  <a:srgbClr val="0033CC"/>
                </a:solidFill>
                <a:latin typeface="Comic Sans MS" pitchFamily="66" charset="0"/>
              </a:rPr>
              <a:t>X</a:t>
            </a:r>
          </a:p>
        </p:txBody>
      </p:sp>
      <p:sp>
        <p:nvSpPr>
          <p:cNvPr id="8" name="Rectangle 7"/>
          <p:cNvSpPr/>
          <p:nvPr/>
        </p:nvSpPr>
        <p:spPr>
          <a:xfrm>
            <a:off x="3858122" y="2154226"/>
            <a:ext cx="407484" cy="461665"/>
          </a:xfrm>
          <a:prstGeom prst="rect">
            <a:avLst/>
          </a:prstGeom>
        </p:spPr>
        <p:txBody>
          <a:bodyPr wrap="none">
            <a:spAutoFit/>
          </a:bodyPr>
          <a:lstStyle/>
          <a:p>
            <a:r>
              <a:rPr lang="en-US" sz="2400" dirty="0">
                <a:solidFill>
                  <a:srgbClr val="0033CC"/>
                </a:solidFill>
                <a:latin typeface="Comic Sans MS" pitchFamily="66" charset="0"/>
              </a:rPr>
              <a:t>X</a:t>
            </a:r>
          </a:p>
        </p:txBody>
      </p:sp>
      <p:sp>
        <p:nvSpPr>
          <p:cNvPr id="9" name="Rectangle 8"/>
          <p:cNvSpPr/>
          <p:nvPr/>
        </p:nvSpPr>
        <p:spPr>
          <a:xfrm>
            <a:off x="5764732" y="2154224"/>
            <a:ext cx="531254" cy="461665"/>
          </a:xfrm>
          <a:prstGeom prst="rect">
            <a:avLst/>
          </a:prstGeom>
        </p:spPr>
        <p:txBody>
          <a:bodyPr wrap="square">
            <a:spAutoFit/>
          </a:bodyPr>
          <a:lstStyle/>
          <a:p>
            <a:r>
              <a:rPr lang="en-US" sz="2400" dirty="0">
                <a:solidFill>
                  <a:srgbClr val="0033CC"/>
                </a:solidFill>
                <a:latin typeface="Comic Sans MS" pitchFamily="66" charset="0"/>
              </a:rPr>
              <a:t>X</a:t>
            </a:r>
          </a:p>
        </p:txBody>
      </p:sp>
      <p:sp>
        <p:nvSpPr>
          <p:cNvPr id="10" name="Rectangle 9"/>
          <p:cNvSpPr/>
          <p:nvPr/>
        </p:nvSpPr>
        <p:spPr>
          <a:xfrm>
            <a:off x="8209980" y="2154223"/>
            <a:ext cx="341760" cy="461665"/>
          </a:xfrm>
          <a:prstGeom prst="rect">
            <a:avLst/>
          </a:prstGeom>
        </p:spPr>
        <p:txBody>
          <a:bodyPr wrap="none">
            <a:spAutoFit/>
          </a:bodyPr>
          <a:lstStyle/>
          <a:p>
            <a:r>
              <a:rPr lang="en-US" sz="2400" dirty="0">
                <a:solidFill>
                  <a:srgbClr val="0033CC"/>
                </a:solidFill>
                <a:latin typeface="Comic Sans MS" pitchFamily="66" charset="0"/>
              </a:rPr>
              <a:t>=</a:t>
            </a:r>
          </a:p>
        </p:txBody>
      </p:sp>
      <p:cxnSp>
        <p:nvCxnSpPr>
          <p:cNvPr id="11" name="Straight Connector 10"/>
          <p:cNvCxnSpPr/>
          <p:nvPr/>
        </p:nvCxnSpPr>
        <p:spPr>
          <a:xfrm flipH="1">
            <a:off x="1295400" y="2008043"/>
            <a:ext cx="304800" cy="377012"/>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flipH="1">
            <a:off x="2983432" y="2423541"/>
            <a:ext cx="304800" cy="377012"/>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3" name="Straight Connector 12"/>
          <p:cNvCxnSpPr/>
          <p:nvPr/>
        </p:nvCxnSpPr>
        <p:spPr>
          <a:xfrm flipH="1">
            <a:off x="3135832" y="1965717"/>
            <a:ext cx="304800" cy="377012"/>
          </a:xfrm>
          <a:prstGeom prst="line">
            <a:avLst/>
          </a:prstGeom>
          <a:ln>
            <a:solidFill>
              <a:srgbClr val="00B050"/>
            </a:solidFill>
          </a:ln>
        </p:spPr>
        <p:style>
          <a:lnRef idx="3">
            <a:schemeClr val="accent2"/>
          </a:lnRef>
          <a:fillRef idx="0">
            <a:schemeClr val="accent2"/>
          </a:fillRef>
          <a:effectRef idx="2">
            <a:schemeClr val="accent2"/>
          </a:effectRef>
          <a:fontRef idx="minor">
            <a:schemeClr val="tx1"/>
          </a:fontRef>
        </p:style>
      </p:cxnSp>
      <p:cxnSp>
        <p:nvCxnSpPr>
          <p:cNvPr id="14" name="Straight Connector 13"/>
          <p:cNvCxnSpPr/>
          <p:nvPr/>
        </p:nvCxnSpPr>
        <p:spPr>
          <a:xfrm flipH="1">
            <a:off x="5271578" y="2363810"/>
            <a:ext cx="304800" cy="377012"/>
          </a:xfrm>
          <a:prstGeom prst="line">
            <a:avLst/>
          </a:prstGeom>
          <a:ln>
            <a:solidFill>
              <a:srgbClr val="00B050"/>
            </a:solidFill>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flipH="1">
            <a:off x="5017221" y="2008043"/>
            <a:ext cx="304800" cy="377012"/>
          </a:xfrm>
          <a:prstGeom prst="line">
            <a:avLst/>
          </a:prstGeom>
          <a:ln>
            <a:solidFill>
              <a:srgbClr val="7030A0"/>
            </a:solidFill>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flipH="1">
            <a:off x="7391400" y="2442557"/>
            <a:ext cx="304800" cy="377012"/>
          </a:xfrm>
          <a:prstGeom prst="line">
            <a:avLst/>
          </a:prstGeom>
          <a:ln>
            <a:solidFill>
              <a:srgbClr val="7030A0"/>
            </a:solidFill>
          </a:ln>
        </p:spPr>
        <p:style>
          <a:lnRef idx="3">
            <a:schemeClr val="accent2"/>
          </a:lnRef>
          <a:fillRef idx="0">
            <a:schemeClr val="accent2"/>
          </a:fillRef>
          <a:effectRef idx="2">
            <a:schemeClr val="accent2"/>
          </a:effectRef>
          <a:fontRef idx="minor">
            <a:schemeClr val="tx1"/>
          </a:fontRef>
        </p:style>
      </p:cxnSp>
      <p:sp>
        <p:nvSpPr>
          <p:cNvPr id="17" name="TextBox 16"/>
          <p:cNvSpPr txBox="1"/>
          <p:nvPr/>
        </p:nvSpPr>
        <p:spPr>
          <a:xfrm>
            <a:off x="304800" y="3591031"/>
            <a:ext cx="8534400" cy="1015663"/>
          </a:xfrm>
          <a:prstGeom prst="rect">
            <a:avLst/>
          </a:prstGeom>
          <a:noFill/>
        </p:spPr>
        <p:txBody>
          <a:bodyPr wrap="square" rtlCol="0">
            <a:spAutoFit/>
          </a:bodyPr>
          <a:lstStyle/>
          <a:p>
            <a:r>
              <a:rPr lang="en-US" sz="2000" b="1" dirty="0">
                <a:solidFill>
                  <a:prstClr val="black"/>
                </a:solidFill>
                <a:latin typeface="Arial" panose="020B0604020202020204" pitchFamily="34" charset="0"/>
                <a:cs typeface="Arial" panose="020B0604020202020204" pitchFamily="34" charset="0"/>
              </a:rPr>
              <a:t>How many SF in the answer?! Do the math across the top and write your answer, then CLEAR your calculators.  Do the math across the bottom, write your answer, then clear again.  Then do the division.</a:t>
            </a:r>
          </a:p>
        </p:txBody>
      </p:sp>
      <p:sp>
        <p:nvSpPr>
          <p:cNvPr id="18" name="TextBox 17"/>
          <p:cNvSpPr txBox="1"/>
          <p:nvPr/>
        </p:nvSpPr>
        <p:spPr>
          <a:xfrm>
            <a:off x="533400" y="4937517"/>
            <a:ext cx="1726132" cy="954107"/>
          </a:xfrm>
          <a:prstGeom prst="rect">
            <a:avLst/>
          </a:prstGeom>
          <a:noFill/>
        </p:spPr>
        <p:txBody>
          <a:bodyPr wrap="square" rtlCol="0">
            <a:spAutoFit/>
          </a:bodyPr>
          <a:lstStyle/>
          <a:p>
            <a:pPr algn="ctr"/>
            <a:r>
              <a:rPr lang="en-US" sz="2800" u="sng" dirty="0">
                <a:solidFill>
                  <a:prstClr val="black"/>
                </a:solidFill>
              </a:rPr>
              <a:t>40,000</a:t>
            </a:r>
            <a:br>
              <a:rPr lang="en-US" sz="2800" dirty="0">
                <a:solidFill>
                  <a:prstClr val="black"/>
                </a:solidFill>
              </a:rPr>
            </a:br>
            <a:r>
              <a:rPr lang="en-US" sz="2800" dirty="0">
                <a:solidFill>
                  <a:prstClr val="black"/>
                </a:solidFill>
              </a:rPr>
              <a:t>91.44</a:t>
            </a:r>
          </a:p>
        </p:txBody>
      </p:sp>
      <p:sp>
        <p:nvSpPr>
          <p:cNvPr id="19" name="TextBox 18"/>
          <p:cNvSpPr txBox="1"/>
          <p:nvPr/>
        </p:nvSpPr>
        <p:spPr>
          <a:xfrm>
            <a:off x="2133600" y="5166117"/>
            <a:ext cx="6292208" cy="461665"/>
          </a:xfrm>
          <a:prstGeom prst="rect">
            <a:avLst/>
          </a:prstGeom>
          <a:noFill/>
        </p:spPr>
        <p:txBody>
          <a:bodyPr wrap="square" rtlCol="0">
            <a:spAutoFit/>
          </a:bodyPr>
          <a:lstStyle/>
          <a:p>
            <a:r>
              <a:rPr lang="en-US" sz="2400" dirty="0">
                <a:solidFill>
                  <a:prstClr val="black"/>
                </a:solidFill>
              </a:rPr>
              <a:t>=  437.445319  changes to </a:t>
            </a:r>
            <a:r>
              <a:rPr lang="en-US" sz="2400" dirty="0">
                <a:solidFill>
                  <a:srgbClr val="FF0000"/>
                </a:solidFill>
              </a:rPr>
              <a:t>437 yards with 3 SF</a:t>
            </a:r>
          </a:p>
        </p:txBody>
      </p:sp>
    </p:spTree>
    <p:extLst>
      <p:ext uri="{BB962C8B-B14F-4D97-AF65-F5344CB8AC3E}">
        <p14:creationId xmlns:p14="http://schemas.microsoft.com/office/powerpoint/2010/main" val="204907988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123110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73.  How many blinks are in 244 winks?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(round to the nearest whole blink)</a:t>
            </a: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01434811"/>
              </p:ext>
            </p:extLst>
          </p:nvPr>
        </p:nvGraphicFramePr>
        <p:xfrm>
          <a:off x="6248399" y="533400"/>
          <a:ext cx="2879035" cy="1728978"/>
        </p:xfrm>
        <a:graphic>
          <a:graphicData uri="http://schemas.openxmlformats.org/drawingml/2006/table">
            <a:tbl>
              <a:tblPr/>
              <a:tblGrid>
                <a:gridCol w="2879035">
                  <a:extLst>
                    <a:ext uri="{9D8B030D-6E8A-4147-A177-3AD203B41FA5}">
                      <a16:colId xmlns:a16="http://schemas.microsoft.com/office/drawing/2014/main" val="20000"/>
                    </a:ext>
                  </a:extLst>
                </a:gridCol>
              </a:tblGrid>
              <a:tr h="1479233">
                <a:tc>
                  <a:txBody>
                    <a:bodyPr/>
                    <a:lstStyle/>
                    <a:p>
                      <a:pPr marR="0" indent="0" algn="ctr" rtl="0">
                        <a:lnSpc>
                          <a:spcPct val="119000"/>
                        </a:lnSpc>
                        <a:spcBef>
                          <a:spcPts val="0"/>
                        </a:spcBef>
                        <a:spcAft>
                          <a:spcPts val="600"/>
                        </a:spcAft>
                      </a:pPr>
                      <a:r>
                        <a:rPr lang="en-US" sz="2000" kern="1400" dirty="0">
                          <a:solidFill>
                            <a:srgbClr val="000000"/>
                          </a:solidFill>
                          <a:effectLst/>
                          <a:latin typeface="Calibri"/>
                        </a:rPr>
                        <a:t>6.75 </a:t>
                      </a:r>
                      <a:r>
                        <a:rPr lang="en-US" sz="2000" kern="1400" dirty="0" err="1">
                          <a:solidFill>
                            <a:srgbClr val="000000"/>
                          </a:solidFill>
                          <a:effectLst/>
                          <a:latin typeface="Calibri"/>
                        </a:rPr>
                        <a:t>zinks</a:t>
                      </a:r>
                      <a:r>
                        <a:rPr lang="en-US" sz="2000" kern="1400" dirty="0">
                          <a:solidFill>
                            <a:srgbClr val="000000"/>
                          </a:solidFill>
                          <a:effectLst/>
                          <a:latin typeface="Calibri"/>
                        </a:rPr>
                        <a:t> = 1.09 blinks</a:t>
                      </a:r>
                    </a:p>
                    <a:p>
                      <a:pPr marR="0" indent="0" algn="ctr" rtl="0">
                        <a:lnSpc>
                          <a:spcPct val="119000"/>
                        </a:lnSpc>
                        <a:spcBef>
                          <a:spcPts val="0"/>
                        </a:spcBef>
                        <a:spcAft>
                          <a:spcPts val="600"/>
                        </a:spcAft>
                      </a:pPr>
                      <a:r>
                        <a:rPr lang="en-US" sz="2000" kern="1400" dirty="0">
                          <a:solidFill>
                            <a:srgbClr val="000000"/>
                          </a:solidFill>
                          <a:effectLst/>
                          <a:latin typeface="Calibri"/>
                        </a:rPr>
                        <a:t>14 winks = 3.4 jinx</a:t>
                      </a:r>
                    </a:p>
                    <a:p>
                      <a:pPr marR="0" indent="0" algn="ctr" rtl="0">
                        <a:lnSpc>
                          <a:spcPct val="119000"/>
                        </a:lnSpc>
                        <a:spcBef>
                          <a:spcPts val="0"/>
                        </a:spcBef>
                        <a:spcAft>
                          <a:spcPts val="600"/>
                        </a:spcAft>
                      </a:pPr>
                      <a:r>
                        <a:rPr lang="en-US" sz="2000" kern="1400" dirty="0">
                          <a:solidFill>
                            <a:srgbClr val="000000"/>
                          </a:solidFill>
                          <a:effectLst/>
                          <a:latin typeface="Calibri"/>
                        </a:rPr>
                        <a:t>0.95 pinks = 2.0 </a:t>
                      </a:r>
                      <a:r>
                        <a:rPr lang="en-US" sz="2000" kern="1400" dirty="0" err="1">
                          <a:solidFill>
                            <a:srgbClr val="000000"/>
                          </a:solidFill>
                          <a:effectLst/>
                          <a:latin typeface="Calibri"/>
                        </a:rPr>
                        <a:t>zinks</a:t>
                      </a:r>
                      <a:endParaRPr lang="en-US" sz="2000" kern="1400" dirty="0">
                        <a:solidFill>
                          <a:srgbClr val="000000"/>
                        </a:solidFill>
                        <a:effectLst/>
                        <a:latin typeface="Calibri"/>
                      </a:endParaRPr>
                    </a:p>
                    <a:p>
                      <a:pPr marR="0" indent="0" algn="ctr" rtl="0">
                        <a:lnSpc>
                          <a:spcPct val="119000"/>
                        </a:lnSpc>
                        <a:spcBef>
                          <a:spcPts val="0"/>
                        </a:spcBef>
                        <a:spcAft>
                          <a:spcPts val="600"/>
                        </a:spcAft>
                      </a:pPr>
                      <a:r>
                        <a:rPr lang="en-US" sz="2000" kern="1400" dirty="0">
                          <a:solidFill>
                            <a:srgbClr val="000000"/>
                          </a:solidFill>
                          <a:effectLst/>
                          <a:latin typeface="Calibri"/>
                        </a:rPr>
                        <a:t>7.0 jinx = 2.11 pinks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Control 1"/>
          <p:cNvSpPr>
            <a:spLocks noChangeArrowheads="1" noChangeShapeType="1"/>
          </p:cNvSpPr>
          <p:nvPr/>
        </p:nvSpPr>
        <p:spPr bwMode="auto">
          <a:xfrm rot="465548">
            <a:off x="9275763" y="6597650"/>
            <a:ext cx="1681162" cy="14795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230171247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123110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73.  How many blinks are in 244 winks?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(round to the nearest whole blink)</a:t>
            </a: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71130609"/>
              </p:ext>
            </p:extLst>
          </p:nvPr>
        </p:nvGraphicFramePr>
        <p:xfrm>
          <a:off x="6248399" y="533400"/>
          <a:ext cx="2879035" cy="1728978"/>
        </p:xfrm>
        <a:graphic>
          <a:graphicData uri="http://schemas.openxmlformats.org/drawingml/2006/table">
            <a:tbl>
              <a:tblPr/>
              <a:tblGrid>
                <a:gridCol w="2879035">
                  <a:extLst>
                    <a:ext uri="{9D8B030D-6E8A-4147-A177-3AD203B41FA5}">
                      <a16:colId xmlns:a16="http://schemas.microsoft.com/office/drawing/2014/main" val="20000"/>
                    </a:ext>
                  </a:extLst>
                </a:gridCol>
              </a:tblGrid>
              <a:tr h="1479233">
                <a:tc>
                  <a:txBody>
                    <a:bodyPr/>
                    <a:lstStyle/>
                    <a:p>
                      <a:pPr marR="0" indent="0" algn="ctr" rtl="0">
                        <a:lnSpc>
                          <a:spcPct val="119000"/>
                        </a:lnSpc>
                        <a:spcBef>
                          <a:spcPts val="0"/>
                        </a:spcBef>
                        <a:spcAft>
                          <a:spcPts val="600"/>
                        </a:spcAft>
                      </a:pPr>
                      <a:r>
                        <a:rPr lang="en-US" sz="2000" kern="1400" dirty="0">
                          <a:solidFill>
                            <a:srgbClr val="000000"/>
                          </a:solidFill>
                          <a:effectLst/>
                          <a:latin typeface="Calibri"/>
                        </a:rPr>
                        <a:t>6.75 </a:t>
                      </a:r>
                      <a:r>
                        <a:rPr lang="en-US" sz="2000" kern="1400" dirty="0" err="1">
                          <a:solidFill>
                            <a:srgbClr val="000000"/>
                          </a:solidFill>
                          <a:effectLst/>
                          <a:latin typeface="Calibri"/>
                        </a:rPr>
                        <a:t>zinks</a:t>
                      </a:r>
                      <a:r>
                        <a:rPr lang="en-US" sz="2000" kern="1400" dirty="0">
                          <a:solidFill>
                            <a:srgbClr val="000000"/>
                          </a:solidFill>
                          <a:effectLst/>
                          <a:latin typeface="Calibri"/>
                        </a:rPr>
                        <a:t> = 1.09 blinks</a:t>
                      </a:r>
                    </a:p>
                    <a:p>
                      <a:pPr marR="0" indent="0" algn="ctr" rtl="0">
                        <a:lnSpc>
                          <a:spcPct val="119000"/>
                        </a:lnSpc>
                        <a:spcBef>
                          <a:spcPts val="0"/>
                        </a:spcBef>
                        <a:spcAft>
                          <a:spcPts val="600"/>
                        </a:spcAft>
                      </a:pPr>
                      <a:r>
                        <a:rPr lang="en-US" sz="2000" kern="1400" dirty="0">
                          <a:solidFill>
                            <a:srgbClr val="000000"/>
                          </a:solidFill>
                          <a:effectLst/>
                          <a:latin typeface="Calibri"/>
                        </a:rPr>
                        <a:t>14 winks = 3.4 jinx</a:t>
                      </a:r>
                    </a:p>
                    <a:p>
                      <a:pPr marR="0" indent="0" algn="ctr" rtl="0">
                        <a:lnSpc>
                          <a:spcPct val="119000"/>
                        </a:lnSpc>
                        <a:spcBef>
                          <a:spcPts val="0"/>
                        </a:spcBef>
                        <a:spcAft>
                          <a:spcPts val="600"/>
                        </a:spcAft>
                      </a:pPr>
                      <a:r>
                        <a:rPr lang="en-US" sz="2000" kern="1400" dirty="0">
                          <a:solidFill>
                            <a:srgbClr val="000000"/>
                          </a:solidFill>
                          <a:effectLst/>
                          <a:latin typeface="Calibri"/>
                        </a:rPr>
                        <a:t>0.95 pinks = 2.0 </a:t>
                      </a:r>
                      <a:r>
                        <a:rPr lang="en-US" sz="2000" kern="1400" dirty="0" err="1">
                          <a:solidFill>
                            <a:srgbClr val="000000"/>
                          </a:solidFill>
                          <a:effectLst/>
                          <a:latin typeface="Calibri"/>
                        </a:rPr>
                        <a:t>zinks</a:t>
                      </a:r>
                      <a:endParaRPr lang="en-US" sz="2000" kern="1400" dirty="0">
                        <a:solidFill>
                          <a:srgbClr val="000000"/>
                        </a:solidFill>
                        <a:effectLst/>
                        <a:latin typeface="Calibri"/>
                      </a:endParaRPr>
                    </a:p>
                    <a:p>
                      <a:pPr marR="0" indent="0" algn="ctr" rtl="0">
                        <a:lnSpc>
                          <a:spcPct val="119000"/>
                        </a:lnSpc>
                        <a:spcBef>
                          <a:spcPts val="0"/>
                        </a:spcBef>
                        <a:spcAft>
                          <a:spcPts val="600"/>
                        </a:spcAft>
                      </a:pPr>
                      <a:r>
                        <a:rPr lang="en-US" sz="2000" kern="1400" dirty="0">
                          <a:solidFill>
                            <a:srgbClr val="000000"/>
                          </a:solidFill>
                          <a:effectLst/>
                          <a:latin typeface="Calibri"/>
                        </a:rPr>
                        <a:t>7.0 jinx = 2.11 pinks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Control 1"/>
          <p:cNvSpPr>
            <a:spLocks noChangeArrowheads="1" noChangeShapeType="1"/>
          </p:cNvSpPr>
          <p:nvPr/>
        </p:nvSpPr>
        <p:spPr bwMode="auto">
          <a:xfrm rot="465548">
            <a:off x="9275763" y="6597650"/>
            <a:ext cx="1681162" cy="14795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5" name="TextBox 4"/>
          <p:cNvSpPr txBox="1"/>
          <p:nvPr/>
        </p:nvSpPr>
        <p:spPr>
          <a:xfrm>
            <a:off x="3313" y="2667000"/>
            <a:ext cx="1520687" cy="830997"/>
          </a:xfrm>
          <a:prstGeom prst="rect">
            <a:avLst/>
          </a:prstGeom>
          <a:noFill/>
        </p:spPr>
        <p:txBody>
          <a:bodyPr wrap="square" rtlCol="0">
            <a:spAutoFit/>
          </a:bodyPr>
          <a:lstStyle/>
          <a:p>
            <a:pPr algn="ctr"/>
            <a:r>
              <a:rPr lang="en-US" sz="2400" u="sng" dirty="0"/>
              <a:t>244 winks</a:t>
            </a:r>
            <a:br>
              <a:rPr lang="en-US" sz="2400" dirty="0"/>
            </a:br>
            <a:r>
              <a:rPr lang="en-US" sz="2400" dirty="0"/>
              <a:t>1</a:t>
            </a:r>
          </a:p>
        </p:txBody>
      </p:sp>
      <p:sp>
        <p:nvSpPr>
          <p:cNvPr id="6" name="TextBox 5"/>
          <p:cNvSpPr txBox="1"/>
          <p:nvPr/>
        </p:nvSpPr>
        <p:spPr>
          <a:xfrm>
            <a:off x="1371600" y="2768025"/>
            <a:ext cx="609600" cy="584775"/>
          </a:xfrm>
          <a:prstGeom prst="rect">
            <a:avLst/>
          </a:prstGeom>
          <a:noFill/>
        </p:spPr>
        <p:txBody>
          <a:bodyPr wrap="square" rtlCol="0">
            <a:spAutoFit/>
          </a:bodyPr>
          <a:lstStyle/>
          <a:p>
            <a:r>
              <a:rPr lang="en-US" sz="3200" dirty="0"/>
              <a:t>X</a:t>
            </a:r>
          </a:p>
        </p:txBody>
      </p:sp>
      <p:sp>
        <p:nvSpPr>
          <p:cNvPr id="7" name="TextBox 6"/>
          <p:cNvSpPr txBox="1"/>
          <p:nvPr/>
        </p:nvSpPr>
        <p:spPr>
          <a:xfrm>
            <a:off x="1676400" y="2681017"/>
            <a:ext cx="1295400" cy="830997"/>
          </a:xfrm>
          <a:prstGeom prst="rect">
            <a:avLst/>
          </a:prstGeom>
          <a:noFill/>
        </p:spPr>
        <p:txBody>
          <a:bodyPr wrap="square" rtlCol="0">
            <a:spAutoFit/>
          </a:bodyPr>
          <a:lstStyle/>
          <a:p>
            <a:pPr algn="ctr"/>
            <a:r>
              <a:rPr lang="en-US" sz="2400" u="sng" dirty="0"/>
              <a:t>3.4 jinx</a:t>
            </a:r>
            <a:br>
              <a:rPr lang="en-US" sz="2400" dirty="0"/>
            </a:br>
            <a:r>
              <a:rPr lang="en-US" sz="2400" dirty="0"/>
              <a:t>14 winks</a:t>
            </a:r>
          </a:p>
        </p:txBody>
      </p:sp>
      <p:sp>
        <p:nvSpPr>
          <p:cNvPr id="8" name="TextBox 7"/>
          <p:cNvSpPr txBox="1"/>
          <p:nvPr/>
        </p:nvSpPr>
        <p:spPr>
          <a:xfrm>
            <a:off x="2971800" y="2768025"/>
            <a:ext cx="609600" cy="584775"/>
          </a:xfrm>
          <a:prstGeom prst="rect">
            <a:avLst/>
          </a:prstGeom>
          <a:noFill/>
        </p:spPr>
        <p:txBody>
          <a:bodyPr wrap="square" rtlCol="0">
            <a:spAutoFit/>
          </a:bodyPr>
          <a:lstStyle/>
          <a:p>
            <a:r>
              <a:rPr lang="en-US" sz="3200" dirty="0"/>
              <a:t>X</a:t>
            </a:r>
          </a:p>
        </p:txBody>
      </p:sp>
      <p:sp>
        <p:nvSpPr>
          <p:cNvPr id="10" name="TextBox 9"/>
          <p:cNvSpPr txBox="1"/>
          <p:nvPr/>
        </p:nvSpPr>
        <p:spPr>
          <a:xfrm>
            <a:off x="3359426" y="2666951"/>
            <a:ext cx="1524000" cy="830997"/>
          </a:xfrm>
          <a:prstGeom prst="rect">
            <a:avLst/>
          </a:prstGeom>
          <a:noFill/>
        </p:spPr>
        <p:txBody>
          <a:bodyPr wrap="square" rtlCol="0">
            <a:spAutoFit/>
          </a:bodyPr>
          <a:lstStyle/>
          <a:p>
            <a:pPr algn="ctr"/>
            <a:r>
              <a:rPr lang="en-US" sz="2400" u="sng" dirty="0"/>
              <a:t>2.11 pinks</a:t>
            </a:r>
            <a:br>
              <a:rPr lang="en-US" sz="2400" u="sng" dirty="0"/>
            </a:br>
            <a:r>
              <a:rPr lang="en-US" sz="2400" dirty="0"/>
              <a:t>7.0 jinx</a:t>
            </a:r>
          </a:p>
        </p:txBody>
      </p:sp>
      <p:sp>
        <p:nvSpPr>
          <p:cNvPr id="11" name="TextBox 10"/>
          <p:cNvSpPr txBox="1"/>
          <p:nvPr/>
        </p:nvSpPr>
        <p:spPr>
          <a:xfrm>
            <a:off x="4883426" y="2799351"/>
            <a:ext cx="609600" cy="584775"/>
          </a:xfrm>
          <a:prstGeom prst="rect">
            <a:avLst/>
          </a:prstGeom>
          <a:noFill/>
        </p:spPr>
        <p:txBody>
          <a:bodyPr wrap="square" rtlCol="0">
            <a:spAutoFit/>
          </a:bodyPr>
          <a:lstStyle/>
          <a:p>
            <a:r>
              <a:rPr lang="en-US" sz="3200" dirty="0"/>
              <a:t>X</a:t>
            </a:r>
          </a:p>
        </p:txBody>
      </p:sp>
      <p:sp>
        <p:nvSpPr>
          <p:cNvPr id="12" name="TextBox 11"/>
          <p:cNvSpPr txBox="1"/>
          <p:nvPr/>
        </p:nvSpPr>
        <p:spPr>
          <a:xfrm>
            <a:off x="5334000" y="2708479"/>
            <a:ext cx="1600200" cy="830997"/>
          </a:xfrm>
          <a:prstGeom prst="rect">
            <a:avLst/>
          </a:prstGeom>
          <a:noFill/>
        </p:spPr>
        <p:txBody>
          <a:bodyPr wrap="square" rtlCol="0">
            <a:spAutoFit/>
          </a:bodyPr>
          <a:lstStyle/>
          <a:p>
            <a:pPr algn="ctr"/>
            <a:r>
              <a:rPr lang="en-US" sz="2400" u="sng" dirty="0"/>
              <a:t>2.0 </a:t>
            </a:r>
            <a:r>
              <a:rPr lang="en-US" sz="2400" u="sng" dirty="0" err="1"/>
              <a:t>zinks</a:t>
            </a:r>
            <a:br>
              <a:rPr lang="en-US" sz="2400" u="sng" dirty="0"/>
            </a:br>
            <a:r>
              <a:rPr lang="en-US" sz="2400" dirty="0"/>
              <a:t>0.95 pinks</a:t>
            </a:r>
          </a:p>
        </p:txBody>
      </p:sp>
      <p:sp>
        <p:nvSpPr>
          <p:cNvPr id="13" name="TextBox 12"/>
          <p:cNvSpPr txBox="1"/>
          <p:nvPr/>
        </p:nvSpPr>
        <p:spPr>
          <a:xfrm>
            <a:off x="6781800" y="2810799"/>
            <a:ext cx="609600" cy="584775"/>
          </a:xfrm>
          <a:prstGeom prst="rect">
            <a:avLst/>
          </a:prstGeom>
          <a:noFill/>
        </p:spPr>
        <p:txBody>
          <a:bodyPr wrap="square" rtlCol="0">
            <a:spAutoFit/>
          </a:bodyPr>
          <a:lstStyle/>
          <a:p>
            <a:r>
              <a:rPr lang="en-US" sz="3200" dirty="0"/>
              <a:t>X</a:t>
            </a:r>
          </a:p>
        </p:txBody>
      </p:sp>
      <p:sp>
        <p:nvSpPr>
          <p:cNvPr id="14" name="TextBox 13"/>
          <p:cNvSpPr txBox="1"/>
          <p:nvPr/>
        </p:nvSpPr>
        <p:spPr>
          <a:xfrm>
            <a:off x="7109791" y="2708478"/>
            <a:ext cx="1600200" cy="830997"/>
          </a:xfrm>
          <a:prstGeom prst="rect">
            <a:avLst/>
          </a:prstGeom>
          <a:noFill/>
        </p:spPr>
        <p:txBody>
          <a:bodyPr wrap="square" rtlCol="0">
            <a:spAutoFit/>
          </a:bodyPr>
          <a:lstStyle/>
          <a:p>
            <a:pPr algn="ctr"/>
            <a:r>
              <a:rPr lang="en-US" sz="2400" u="sng" dirty="0"/>
              <a:t>1.09 blinks</a:t>
            </a:r>
            <a:br>
              <a:rPr lang="en-US" sz="2400" u="sng" dirty="0"/>
            </a:br>
            <a:r>
              <a:rPr lang="en-US" sz="2400" dirty="0"/>
              <a:t>6.75 </a:t>
            </a:r>
            <a:r>
              <a:rPr lang="en-US" sz="2400" dirty="0" err="1"/>
              <a:t>zinks</a:t>
            </a:r>
            <a:endParaRPr lang="en-US" sz="2400" dirty="0"/>
          </a:p>
        </p:txBody>
      </p:sp>
      <p:sp>
        <p:nvSpPr>
          <p:cNvPr id="15" name="TextBox 14"/>
          <p:cNvSpPr txBox="1"/>
          <p:nvPr/>
        </p:nvSpPr>
        <p:spPr>
          <a:xfrm>
            <a:off x="8610600" y="2831588"/>
            <a:ext cx="457200" cy="584775"/>
          </a:xfrm>
          <a:prstGeom prst="rect">
            <a:avLst/>
          </a:prstGeom>
          <a:noFill/>
        </p:spPr>
        <p:txBody>
          <a:bodyPr wrap="square" rtlCol="0">
            <a:spAutoFit/>
          </a:bodyPr>
          <a:lstStyle/>
          <a:p>
            <a:r>
              <a:rPr lang="en-US" sz="3200" dirty="0"/>
              <a:t>=</a:t>
            </a:r>
          </a:p>
        </p:txBody>
      </p:sp>
      <p:cxnSp>
        <p:nvCxnSpPr>
          <p:cNvPr id="17" name="Straight Connector 16"/>
          <p:cNvCxnSpPr/>
          <p:nvPr/>
        </p:nvCxnSpPr>
        <p:spPr>
          <a:xfrm flipH="1">
            <a:off x="763656" y="2666951"/>
            <a:ext cx="607944" cy="39346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209800" y="3104536"/>
            <a:ext cx="607944" cy="39346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209800" y="2729414"/>
            <a:ext cx="607944" cy="393461"/>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121426" y="3056086"/>
            <a:ext cx="607944" cy="393461"/>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4121426" y="2662625"/>
            <a:ext cx="607944" cy="393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100141" y="3120289"/>
            <a:ext cx="607944" cy="393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6124989" y="2726828"/>
            <a:ext cx="607944" cy="393461"/>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7977808" y="3104535"/>
            <a:ext cx="607944" cy="393461"/>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910258" y="4571999"/>
            <a:ext cx="3661742" cy="1323439"/>
          </a:xfrm>
          <a:prstGeom prst="rect">
            <a:avLst/>
          </a:prstGeom>
          <a:noFill/>
        </p:spPr>
        <p:txBody>
          <a:bodyPr wrap="square" rtlCol="0">
            <a:spAutoFit/>
          </a:bodyPr>
          <a:lstStyle/>
          <a:p>
            <a:r>
              <a:rPr lang="en-US" sz="4000" u="sng" dirty="0"/>
              <a:t>3815.994</a:t>
            </a:r>
            <a:br>
              <a:rPr lang="en-US" sz="4000" u="sng" dirty="0"/>
            </a:br>
            <a:r>
              <a:rPr lang="en-US" sz="4000" dirty="0"/>
              <a:t>628.425</a:t>
            </a:r>
          </a:p>
        </p:txBody>
      </p:sp>
      <p:sp>
        <p:nvSpPr>
          <p:cNvPr id="26" name="TextBox 25"/>
          <p:cNvSpPr txBox="1"/>
          <p:nvPr/>
        </p:nvSpPr>
        <p:spPr>
          <a:xfrm>
            <a:off x="228600" y="4724400"/>
            <a:ext cx="609600" cy="769441"/>
          </a:xfrm>
          <a:prstGeom prst="rect">
            <a:avLst/>
          </a:prstGeom>
          <a:noFill/>
        </p:spPr>
        <p:txBody>
          <a:bodyPr wrap="square" rtlCol="0">
            <a:spAutoFit/>
          </a:bodyPr>
          <a:lstStyle/>
          <a:p>
            <a:pPr algn="ctr"/>
            <a:r>
              <a:rPr lang="en-US" sz="4400" b="1" dirty="0"/>
              <a:t>=</a:t>
            </a:r>
          </a:p>
        </p:txBody>
      </p:sp>
      <p:sp>
        <p:nvSpPr>
          <p:cNvPr id="27" name="TextBox 26"/>
          <p:cNvSpPr txBox="1"/>
          <p:nvPr/>
        </p:nvSpPr>
        <p:spPr>
          <a:xfrm>
            <a:off x="3389243" y="4847510"/>
            <a:ext cx="5678557" cy="1754326"/>
          </a:xfrm>
          <a:prstGeom prst="rect">
            <a:avLst/>
          </a:prstGeom>
          <a:noFill/>
        </p:spPr>
        <p:txBody>
          <a:bodyPr wrap="square" rtlCol="0">
            <a:spAutoFit/>
          </a:bodyPr>
          <a:lstStyle/>
          <a:p>
            <a:r>
              <a:rPr lang="en-US" sz="3600" b="1" dirty="0"/>
              <a:t> blinks = 6.07 blinks</a:t>
            </a:r>
          </a:p>
          <a:p>
            <a:endParaRPr lang="en-US" sz="3600" b="1" dirty="0"/>
          </a:p>
          <a:p>
            <a:r>
              <a:rPr lang="en-US" sz="3600" b="1" dirty="0">
                <a:solidFill>
                  <a:srgbClr val="0000FF"/>
                </a:solidFill>
              </a:rPr>
              <a:t>      Round to 6 blinks! </a:t>
            </a:r>
          </a:p>
        </p:txBody>
      </p:sp>
    </p:spTree>
    <p:extLst>
      <p:ext uri="{BB962C8B-B14F-4D97-AF65-F5344CB8AC3E}">
        <p14:creationId xmlns:p14="http://schemas.microsoft.com/office/powerpoint/2010/main" val="137556778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91600" cy="1785104"/>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74.  It’s exactly 7.10 miles to Binghamton High School from Vestal High School</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according to mapquest.com   Convert that distance into meters.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(1 inch = 2.54 cm             1 mile = 5280 feet        100 cm = 1 m)</a:t>
            </a:r>
          </a:p>
          <a:p>
            <a:r>
              <a:rPr lang="en-US" sz="24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37931081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91600" cy="1785104"/>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74.  </a:t>
            </a:r>
            <a:r>
              <a:rPr lang="en-US" sz="2000">
                <a:latin typeface="Times New Roman" panose="02020603050405020304" pitchFamily="18" charset="0"/>
                <a:cs typeface="Times New Roman" panose="02020603050405020304" pitchFamily="18" charset="0"/>
              </a:rPr>
              <a:t>It’s </a:t>
            </a:r>
            <a:r>
              <a:rPr lang="en-US" sz="2000" dirty="0">
                <a:latin typeface="Times New Roman" panose="02020603050405020304" pitchFamily="18" charset="0"/>
                <a:cs typeface="Times New Roman" panose="02020603050405020304" pitchFamily="18" charset="0"/>
              </a:rPr>
              <a:t>exactly 7.10 miles to Binghamton High School from Vestal </a:t>
            </a:r>
            <a:r>
              <a:rPr lang="en-US" sz="2000">
                <a:latin typeface="Times New Roman" panose="02020603050405020304" pitchFamily="18" charset="0"/>
                <a:cs typeface="Times New Roman" panose="02020603050405020304" pitchFamily="18" charset="0"/>
              </a:rPr>
              <a:t>High School</a:t>
            </a:r>
            <a:br>
              <a:rPr lang="en-US" sz="200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according to mapquest.com   Convert that distance into meters</a:t>
            </a:r>
            <a:r>
              <a:rPr lang="en-US" sz="2000">
                <a:latin typeface="Times New Roman" panose="02020603050405020304" pitchFamily="18" charset="0"/>
                <a:cs typeface="Times New Roman" panose="02020603050405020304" pitchFamily="18" charset="0"/>
              </a:rPr>
              <a:t>.         </a:t>
            </a:r>
            <a:br>
              <a:rPr lang="en-US" sz="200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1 inch = 2.54 cm             1 mile = 5280 feet        100 cm = 1 m)</a:t>
            </a:r>
          </a:p>
          <a:p>
            <a:r>
              <a:rPr lang="en-US" sz="2400" dirty="0">
                <a:latin typeface="Times New Roman" panose="02020603050405020304" pitchFamily="18" charset="0"/>
                <a:cs typeface="Times New Roman" panose="02020603050405020304" pitchFamily="18" charset="0"/>
              </a:rPr>
              <a:t> </a:t>
            </a:r>
          </a:p>
          <a:p>
            <a:endParaRPr lang="en-US" dirty="0"/>
          </a:p>
        </p:txBody>
      </p:sp>
      <p:sp>
        <p:nvSpPr>
          <p:cNvPr id="4" name="TextBox 3"/>
          <p:cNvSpPr txBox="1"/>
          <p:nvPr/>
        </p:nvSpPr>
        <p:spPr>
          <a:xfrm>
            <a:off x="3313" y="2667000"/>
            <a:ext cx="1520687" cy="830997"/>
          </a:xfrm>
          <a:prstGeom prst="rect">
            <a:avLst/>
          </a:prstGeom>
          <a:noFill/>
        </p:spPr>
        <p:txBody>
          <a:bodyPr wrap="square" rtlCol="0">
            <a:spAutoFit/>
          </a:bodyPr>
          <a:lstStyle/>
          <a:p>
            <a:pPr algn="ctr"/>
            <a:r>
              <a:rPr lang="en-US" sz="2400" u="sng" dirty="0"/>
              <a:t>7.10 miles</a:t>
            </a:r>
            <a:br>
              <a:rPr lang="en-US" sz="2400" dirty="0"/>
            </a:br>
            <a:r>
              <a:rPr lang="en-US" sz="2400" dirty="0"/>
              <a:t>1</a:t>
            </a:r>
          </a:p>
        </p:txBody>
      </p:sp>
      <p:sp>
        <p:nvSpPr>
          <p:cNvPr id="5" name="TextBox 4"/>
          <p:cNvSpPr txBox="1"/>
          <p:nvPr/>
        </p:nvSpPr>
        <p:spPr>
          <a:xfrm>
            <a:off x="1371600" y="2768025"/>
            <a:ext cx="609600" cy="584775"/>
          </a:xfrm>
          <a:prstGeom prst="rect">
            <a:avLst/>
          </a:prstGeom>
          <a:noFill/>
        </p:spPr>
        <p:txBody>
          <a:bodyPr wrap="square" rtlCol="0">
            <a:spAutoFit/>
          </a:bodyPr>
          <a:lstStyle/>
          <a:p>
            <a:r>
              <a:rPr lang="en-US" sz="3200" dirty="0"/>
              <a:t>X</a:t>
            </a:r>
          </a:p>
        </p:txBody>
      </p:sp>
      <p:sp>
        <p:nvSpPr>
          <p:cNvPr id="6" name="TextBox 5"/>
          <p:cNvSpPr txBox="1"/>
          <p:nvPr/>
        </p:nvSpPr>
        <p:spPr>
          <a:xfrm>
            <a:off x="1676400" y="2681017"/>
            <a:ext cx="1295400" cy="830997"/>
          </a:xfrm>
          <a:prstGeom prst="rect">
            <a:avLst/>
          </a:prstGeom>
          <a:noFill/>
        </p:spPr>
        <p:txBody>
          <a:bodyPr wrap="square" rtlCol="0">
            <a:spAutoFit/>
          </a:bodyPr>
          <a:lstStyle/>
          <a:p>
            <a:pPr algn="ctr"/>
            <a:r>
              <a:rPr lang="en-US" sz="2400" u="sng" dirty="0"/>
              <a:t>5280 </a:t>
            </a:r>
            <a:r>
              <a:rPr lang="en-US" sz="2400" u="sng" dirty="0" err="1"/>
              <a:t>ft</a:t>
            </a:r>
            <a:br>
              <a:rPr lang="en-US" sz="2400" dirty="0"/>
            </a:br>
            <a:r>
              <a:rPr lang="en-US" sz="2400" dirty="0"/>
              <a:t>1 mile</a:t>
            </a:r>
          </a:p>
        </p:txBody>
      </p:sp>
      <p:sp>
        <p:nvSpPr>
          <p:cNvPr id="7" name="TextBox 6"/>
          <p:cNvSpPr txBox="1"/>
          <p:nvPr/>
        </p:nvSpPr>
        <p:spPr>
          <a:xfrm>
            <a:off x="2971800" y="2768025"/>
            <a:ext cx="609600" cy="584775"/>
          </a:xfrm>
          <a:prstGeom prst="rect">
            <a:avLst/>
          </a:prstGeom>
          <a:noFill/>
        </p:spPr>
        <p:txBody>
          <a:bodyPr wrap="square" rtlCol="0">
            <a:spAutoFit/>
          </a:bodyPr>
          <a:lstStyle/>
          <a:p>
            <a:r>
              <a:rPr lang="en-US" sz="3200" dirty="0"/>
              <a:t>X</a:t>
            </a:r>
          </a:p>
        </p:txBody>
      </p:sp>
      <p:sp>
        <p:nvSpPr>
          <p:cNvPr id="8" name="TextBox 7"/>
          <p:cNvSpPr txBox="1"/>
          <p:nvPr/>
        </p:nvSpPr>
        <p:spPr>
          <a:xfrm>
            <a:off x="3359426" y="2666951"/>
            <a:ext cx="1524000" cy="830997"/>
          </a:xfrm>
          <a:prstGeom prst="rect">
            <a:avLst/>
          </a:prstGeom>
          <a:noFill/>
        </p:spPr>
        <p:txBody>
          <a:bodyPr wrap="square" rtlCol="0">
            <a:spAutoFit/>
          </a:bodyPr>
          <a:lstStyle/>
          <a:p>
            <a:pPr algn="ctr"/>
            <a:r>
              <a:rPr lang="en-US" sz="2400" u="sng" dirty="0"/>
              <a:t>12 inches</a:t>
            </a:r>
            <a:br>
              <a:rPr lang="en-US" sz="2400" u="sng" dirty="0"/>
            </a:br>
            <a:r>
              <a:rPr lang="en-US" sz="2400" dirty="0"/>
              <a:t>1 </a:t>
            </a:r>
            <a:r>
              <a:rPr lang="en-US" sz="2400" dirty="0" err="1"/>
              <a:t>ft</a:t>
            </a:r>
            <a:endParaRPr lang="en-US" sz="2400" dirty="0"/>
          </a:p>
        </p:txBody>
      </p:sp>
      <p:sp>
        <p:nvSpPr>
          <p:cNvPr id="9" name="TextBox 8"/>
          <p:cNvSpPr txBox="1"/>
          <p:nvPr/>
        </p:nvSpPr>
        <p:spPr>
          <a:xfrm>
            <a:off x="4883426" y="2799351"/>
            <a:ext cx="609600" cy="584775"/>
          </a:xfrm>
          <a:prstGeom prst="rect">
            <a:avLst/>
          </a:prstGeom>
          <a:noFill/>
        </p:spPr>
        <p:txBody>
          <a:bodyPr wrap="square" rtlCol="0">
            <a:spAutoFit/>
          </a:bodyPr>
          <a:lstStyle/>
          <a:p>
            <a:r>
              <a:rPr lang="en-US" sz="3200" dirty="0"/>
              <a:t>X</a:t>
            </a:r>
          </a:p>
        </p:txBody>
      </p:sp>
      <p:sp>
        <p:nvSpPr>
          <p:cNvPr id="10" name="TextBox 9"/>
          <p:cNvSpPr txBox="1"/>
          <p:nvPr/>
        </p:nvSpPr>
        <p:spPr>
          <a:xfrm>
            <a:off x="5300041" y="2682753"/>
            <a:ext cx="1600200" cy="830997"/>
          </a:xfrm>
          <a:prstGeom prst="rect">
            <a:avLst/>
          </a:prstGeom>
          <a:noFill/>
        </p:spPr>
        <p:txBody>
          <a:bodyPr wrap="square" rtlCol="0">
            <a:spAutoFit/>
          </a:bodyPr>
          <a:lstStyle/>
          <a:p>
            <a:pPr algn="ctr"/>
            <a:r>
              <a:rPr lang="en-US" sz="2400" u="sng" dirty="0"/>
              <a:t>2.54 cm</a:t>
            </a:r>
            <a:br>
              <a:rPr lang="en-US" sz="2400" u="sng" dirty="0"/>
            </a:br>
            <a:r>
              <a:rPr lang="en-US" sz="2400" dirty="0"/>
              <a:t>1 inch</a:t>
            </a:r>
          </a:p>
        </p:txBody>
      </p:sp>
      <p:sp>
        <p:nvSpPr>
          <p:cNvPr id="11" name="TextBox 10"/>
          <p:cNvSpPr txBox="1"/>
          <p:nvPr/>
        </p:nvSpPr>
        <p:spPr>
          <a:xfrm>
            <a:off x="6781800" y="2810799"/>
            <a:ext cx="609600" cy="584775"/>
          </a:xfrm>
          <a:prstGeom prst="rect">
            <a:avLst/>
          </a:prstGeom>
          <a:noFill/>
        </p:spPr>
        <p:txBody>
          <a:bodyPr wrap="square" rtlCol="0">
            <a:spAutoFit/>
          </a:bodyPr>
          <a:lstStyle/>
          <a:p>
            <a:r>
              <a:rPr lang="en-US" sz="3200" dirty="0"/>
              <a:t>X</a:t>
            </a:r>
          </a:p>
        </p:txBody>
      </p:sp>
      <p:sp>
        <p:nvSpPr>
          <p:cNvPr id="12" name="TextBox 11"/>
          <p:cNvSpPr txBox="1"/>
          <p:nvPr/>
        </p:nvSpPr>
        <p:spPr>
          <a:xfrm>
            <a:off x="7109791" y="2708478"/>
            <a:ext cx="1600200" cy="830997"/>
          </a:xfrm>
          <a:prstGeom prst="rect">
            <a:avLst/>
          </a:prstGeom>
          <a:noFill/>
        </p:spPr>
        <p:txBody>
          <a:bodyPr wrap="square" rtlCol="0">
            <a:spAutoFit/>
          </a:bodyPr>
          <a:lstStyle/>
          <a:p>
            <a:pPr algn="ctr"/>
            <a:r>
              <a:rPr lang="en-US" sz="2400" u="sng" dirty="0"/>
              <a:t>1 meter</a:t>
            </a:r>
            <a:br>
              <a:rPr lang="en-US" sz="2400" u="sng" dirty="0"/>
            </a:br>
            <a:r>
              <a:rPr lang="en-US" sz="2400" dirty="0"/>
              <a:t>100 cm</a:t>
            </a:r>
          </a:p>
        </p:txBody>
      </p:sp>
      <p:sp>
        <p:nvSpPr>
          <p:cNvPr id="13" name="TextBox 12"/>
          <p:cNvSpPr txBox="1"/>
          <p:nvPr/>
        </p:nvSpPr>
        <p:spPr>
          <a:xfrm>
            <a:off x="8610600" y="2831588"/>
            <a:ext cx="457200" cy="584775"/>
          </a:xfrm>
          <a:prstGeom prst="rect">
            <a:avLst/>
          </a:prstGeom>
          <a:noFill/>
        </p:spPr>
        <p:txBody>
          <a:bodyPr wrap="square" rtlCol="0">
            <a:spAutoFit/>
          </a:bodyPr>
          <a:lstStyle/>
          <a:p>
            <a:r>
              <a:rPr lang="en-US" sz="3200" dirty="0"/>
              <a:t>=</a:t>
            </a:r>
          </a:p>
        </p:txBody>
      </p:sp>
      <p:cxnSp>
        <p:nvCxnSpPr>
          <p:cNvPr id="14" name="Straight Connector 13"/>
          <p:cNvCxnSpPr/>
          <p:nvPr/>
        </p:nvCxnSpPr>
        <p:spPr>
          <a:xfrm flipH="1">
            <a:off x="763656" y="2666951"/>
            <a:ext cx="607944" cy="39346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209800" y="3104536"/>
            <a:ext cx="607944" cy="39346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209800" y="2729414"/>
            <a:ext cx="607944" cy="393461"/>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4121426" y="3056086"/>
            <a:ext cx="607944" cy="393461"/>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121426" y="2662625"/>
            <a:ext cx="607944" cy="393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6100141" y="3120289"/>
            <a:ext cx="607944" cy="393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6124989" y="2726828"/>
            <a:ext cx="607944" cy="393461"/>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7977808" y="3104535"/>
            <a:ext cx="607944" cy="393461"/>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069284" y="3810000"/>
            <a:ext cx="2899742" cy="1323439"/>
          </a:xfrm>
          <a:prstGeom prst="rect">
            <a:avLst/>
          </a:prstGeom>
          <a:noFill/>
        </p:spPr>
        <p:txBody>
          <a:bodyPr wrap="square" rtlCol="0">
            <a:spAutoFit/>
          </a:bodyPr>
          <a:lstStyle/>
          <a:p>
            <a:pPr algn="ctr"/>
            <a:r>
              <a:rPr lang="en-US" sz="4000" u="sng" dirty="0"/>
              <a:t>1,142,634.24</a:t>
            </a:r>
            <a:br>
              <a:rPr lang="en-US" sz="4000" dirty="0"/>
            </a:br>
            <a:r>
              <a:rPr lang="en-US" sz="4000" dirty="0"/>
              <a:t>100</a:t>
            </a:r>
          </a:p>
        </p:txBody>
      </p:sp>
      <p:sp>
        <p:nvSpPr>
          <p:cNvPr id="24" name="TextBox 23"/>
          <p:cNvSpPr txBox="1"/>
          <p:nvPr/>
        </p:nvSpPr>
        <p:spPr>
          <a:xfrm>
            <a:off x="457200" y="3963888"/>
            <a:ext cx="609600" cy="769441"/>
          </a:xfrm>
          <a:prstGeom prst="rect">
            <a:avLst/>
          </a:prstGeom>
          <a:noFill/>
        </p:spPr>
        <p:txBody>
          <a:bodyPr wrap="square" rtlCol="0">
            <a:spAutoFit/>
          </a:bodyPr>
          <a:lstStyle/>
          <a:p>
            <a:pPr algn="ctr"/>
            <a:r>
              <a:rPr lang="en-US" sz="4400" b="1" dirty="0"/>
              <a:t>=</a:t>
            </a:r>
          </a:p>
        </p:txBody>
      </p:sp>
      <p:sp>
        <p:nvSpPr>
          <p:cNvPr id="25" name="TextBox 24"/>
          <p:cNvSpPr txBox="1"/>
          <p:nvPr/>
        </p:nvSpPr>
        <p:spPr>
          <a:xfrm>
            <a:off x="4174435" y="3998446"/>
            <a:ext cx="4740965" cy="2616101"/>
          </a:xfrm>
          <a:prstGeom prst="rect">
            <a:avLst/>
          </a:prstGeom>
          <a:noFill/>
        </p:spPr>
        <p:txBody>
          <a:bodyPr wrap="square" rtlCol="0">
            <a:spAutoFit/>
          </a:bodyPr>
          <a:lstStyle/>
          <a:p>
            <a:r>
              <a:rPr lang="en-US" sz="3600" b="1" dirty="0"/>
              <a:t> </a:t>
            </a:r>
            <a:r>
              <a:rPr lang="en-US" sz="3200" b="1" dirty="0"/>
              <a:t>meters</a:t>
            </a:r>
          </a:p>
          <a:p>
            <a:endParaRPr lang="en-US" sz="3200" b="1" dirty="0"/>
          </a:p>
          <a:p>
            <a:r>
              <a:rPr lang="en-US" sz="3200" b="1" dirty="0"/>
              <a:t> = 11426.3424 m</a:t>
            </a:r>
          </a:p>
          <a:p>
            <a:endParaRPr lang="en-US" sz="3200" b="1" dirty="0"/>
          </a:p>
          <a:p>
            <a:r>
              <a:rPr lang="en-US" sz="3200" b="1" dirty="0">
                <a:solidFill>
                  <a:srgbClr val="0000FF"/>
                </a:solidFill>
              </a:rPr>
              <a:t>Round to 3 SF:  11,400 m</a:t>
            </a:r>
          </a:p>
        </p:txBody>
      </p:sp>
    </p:spTree>
    <p:extLst>
      <p:ext uri="{BB962C8B-B14F-4D97-AF65-F5344CB8AC3E}">
        <p14:creationId xmlns:p14="http://schemas.microsoft.com/office/powerpoint/2010/main" val="3442340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523768"/>
          </a:xfrm>
          <a:prstGeom prst="rect">
            <a:avLst/>
          </a:prstGeom>
          <a:noFill/>
        </p:spPr>
        <p:txBody>
          <a:bodyPr wrap="square" rtlCol="0">
            <a:spAutoFit/>
          </a:bodyPr>
          <a:lstStyle/>
          <a:p>
            <a:pPr marL="457200" indent="-457200">
              <a:buAutoNum type="arabicPeriod" startAt="12"/>
            </a:pPr>
            <a:r>
              <a:rPr lang="en-US" sz="2000" dirty="0">
                <a:latin typeface="Times New Roman" panose="02020603050405020304" pitchFamily="18" charset="0"/>
                <a:cs typeface="Times New Roman" panose="02020603050405020304" pitchFamily="18" charset="0"/>
              </a:rPr>
              <a:t>The balanced chemical reaction</a:t>
            </a:r>
          </a:p>
          <a:p>
            <a:br>
              <a:rPr lang="en-US" sz="2000" dirty="0">
                <a:latin typeface="Times New Roman" panose="02020603050405020304" pitchFamily="18" charset="0"/>
                <a:cs typeface="Times New Roman" panose="02020603050405020304" pitchFamily="18" charset="0"/>
              </a:rPr>
            </a:br>
            <a:r>
              <a:rPr lang="en-US" sz="4400" dirty="0">
                <a:solidFill>
                  <a:srgbClr val="0000CC"/>
                </a:solidFill>
              </a:rPr>
              <a:t>  </a:t>
            </a:r>
            <a:r>
              <a:rPr lang="en-US" sz="6000" dirty="0">
                <a:solidFill>
                  <a:srgbClr val="FF0000"/>
                </a:solidFill>
              </a:rPr>
              <a:t>2H</a:t>
            </a:r>
            <a:r>
              <a:rPr lang="en-US" sz="6000" baseline="-25000" dirty="0">
                <a:solidFill>
                  <a:srgbClr val="FF0000"/>
                </a:solidFill>
              </a:rPr>
              <a:t>2 </a:t>
            </a:r>
            <a:r>
              <a:rPr lang="en-US" sz="6000" dirty="0">
                <a:solidFill>
                  <a:srgbClr val="FF0000"/>
                </a:solidFill>
              </a:rPr>
              <a:t> +  O</a:t>
            </a:r>
            <a:r>
              <a:rPr lang="en-US" sz="6000" baseline="-25000" dirty="0">
                <a:solidFill>
                  <a:srgbClr val="FF0000"/>
                </a:solidFill>
              </a:rPr>
              <a:t>2</a:t>
            </a:r>
            <a:r>
              <a:rPr lang="en-US" sz="6000" dirty="0">
                <a:solidFill>
                  <a:srgbClr val="FF0000"/>
                </a:solidFill>
              </a:rPr>
              <a:t>           2H</a:t>
            </a:r>
            <a:r>
              <a:rPr lang="en-US" sz="6000" baseline="-25000" dirty="0">
                <a:solidFill>
                  <a:srgbClr val="FF0000"/>
                </a:solidFill>
              </a:rPr>
              <a:t>2</a:t>
            </a:r>
            <a:r>
              <a:rPr lang="en-US" sz="6000" dirty="0">
                <a:solidFill>
                  <a:srgbClr val="FF0000"/>
                </a:solidFill>
              </a:rPr>
              <a:t>O</a:t>
            </a:r>
          </a:p>
          <a:p>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endParaRPr lang="en-US" sz="4800" dirty="0">
              <a:latin typeface="Times New Roman" panose="02020603050405020304" pitchFamily="18" charset="0"/>
              <a:cs typeface="Times New Roman" panose="02020603050405020304" pitchFamily="18" charset="0"/>
            </a:endParaRPr>
          </a:p>
          <a:p>
            <a:endParaRPr lang="en-US" dirty="0"/>
          </a:p>
        </p:txBody>
      </p:sp>
      <p:cxnSp>
        <p:nvCxnSpPr>
          <p:cNvPr id="4" name="Straight Arrow Connector 3"/>
          <p:cNvCxnSpPr/>
          <p:nvPr/>
        </p:nvCxnSpPr>
        <p:spPr>
          <a:xfrm>
            <a:off x="3951668" y="1489656"/>
            <a:ext cx="1066800" cy="0"/>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90500" y="2743200"/>
            <a:ext cx="8534400" cy="1015663"/>
          </a:xfrm>
          <a:prstGeom prst="rect">
            <a:avLst/>
          </a:prstGeom>
          <a:noFill/>
        </p:spPr>
        <p:txBody>
          <a:bodyPr wrap="square" rtlCol="0">
            <a:spAutoFit/>
          </a:bodyPr>
          <a:lstStyle/>
          <a:p>
            <a:r>
              <a:rPr lang="en-US" sz="2000" dirty="0">
                <a:latin typeface="Comic Sans MS" panose="030F0702030302020204" pitchFamily="66" charset="0"/>
              </a:rPr>
              <a:t>THINK:  two pairs of H atoms = 4 H atoms</a:t>
            </a:r>
          </a:p>
          <a:p>
            <a:endParaRPr lang="en-US" sz="2000" dirty="0">
              <a:latin typeface="Comic Sans MS" panose="030F0702030302020204" pitchFamily="66" charset="0"/>
            </a:endParaRPr>
          </a:p>
          <a:p>
            <a:r>
              <a:rPr lang="en-US" sz="2000" dirty="0">
                <a:latin typeface="Comic Sans MS" panose="030F0702030302020204" pitchFamily="66" charset="0"/>
              </a:rPr>
              <a:t> PLUS  one pair of O atoms = 2 O atoms</a:t>
            </a:r>
          </a:p>
        </p:txBody>
      </p:sp>
      <p:cxnSp>
        <p:nvCxnSpPr>
          <p:cNvPr id="6" name="Straight Connector 5"/>
          <p:cNvCxnSpPr/>
          <p:nvPr/>
        </p:nvCxnSpPr>
        <p:spPr>
          <a:xfrm flipH="1">
            <a:off x="2590800" y="2933053"/>
            <a:ext cx="3733800" cy="2934347"/>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018468" y="4417398"/>
            <a:ext cx="3820732" cy="1938992"/>
          </a:xfrm>
          <a:prstGeom prst="rect">
            <a:avLst/>
          </a:prstGeom>
          <a:noFill/>
        </p:spPr>
        <p:txBody>
          <a:bodyPr wrap="square" rtlCol="0">
            <a:spAutoFit/>
          </a:bodyPr>
          <a:lstStyle/>
          <a:p>
            <a:r>
              <a:rPr lang="en-US" sz="2000" dirty="0">
                <a:latin typeface="Comic Sans MS" panose="030F0702030302020204" pitchFamily="66" charset="0"/>
              </a:rPr>
              <a:t>BECOMES two waters or…</a:t>
            </a:r>
          </a:p>
          <a:p>
            <a:endParaRPr lang="en-US" sz="2000" dirty="0">
              <a:latin typeface="Comic Sans MS" panose="030F0702030302020204" pitchFamily="66" charset="0"/>
            </a:endParaRPr>
          </a:p>
          <a:p>
            <a:r>
              <a:rPr lang="en-US" sz="2000" dirty="0">
                <a:latin typeface="Comic Sans MS" panose="030F0702030302020204" pitchFamily="66" charset="0"/>
              </a:rPr>
              <a:t>H</a:t>
            </a:r>
            <a:r>
              <a:rPr lang="en-US" sz="2000" baseline="-25000" dirty="0">
                <a:latin typeface="Comic Sans MS" panose="030F0702030302020204" pitchFamily="66" charset="0"/>
              </a:rPr>
              <a:t>2</a:t>
            </a:r>
            <a:r>
              <a:rPr lang="en-US" sz="2000" dirty="0">
                <a:latin typeface="Comic Sans MS" panose="030F0702030302020204" pitchFamily="66" charset="0"/>
              </a:rPr>
              <a:t>O and H</a:t>
            </a:r>
            <a:r>
              <a:rPr lang="en-US" sz="2000" baseline="-25000" dirty="0">
                <a:latin typeface="Comic Sans MS" panose="030F0702030302020204" pitchFamily="66" charset="0"/>
              </a:rPr>
              <a:t>2</a:t>
            </a:r>
            <a:r>
              <a:rPr lang="en-US" sz="2000" dirty="0">
                <a:latin typeface="Comic Sans MS" panose="030F0702030302020204" pitchFamily="66" charset="0"/>
              </a:rPr>
              <a:t>O</a:t>
            </a:r>
          </a:p>
          <a:p>
            <a:endParaRPr lang="en-US" sz="2000" dirty="0">
              <a:latin typeface="Comic Sans MS" panose="030F0702030302020204" pitchFamily="66" charset="0"/>
            </a:endParaRPr>
          </a:p>
          <a:p>
            <a:r>
              <a:rPr lang="en-US" sz="2000" dirty="0">
                <a:latin typeface="Comic Sans MS" panose="030F0702030302020204" pitchFamily="66" charset="0"/>
              </a:rPr>
              <a:t>Which is 4 H atoms</a:t>
            </a:r>
            <a:br>
              <a:rPr lang="en-US" sz="2000" dirty="0">
                <a:latin typeface="Comic Sans MS" panose="030F0702030302020204" pitchFamily="66" charset="0"/>
              </a:rPr>
            </a:br>
            <a:r>
              <a:rPr lang="en-US" sz="2000" dirty="0">
                <a:latin typeface="Comic Sans MS" panose="030F0702030302020204" pitchFamily="66" charset="0"/>
              </a:rPr>
              <a:t>and 2 O atoms</a:t>
            </a:r>
          </a:p>
        </p:txBody>
      </p:sp>
    </p:spTree>
    <p:extLst>
      <p:ext uri="{BB962C8B-B14F-4D97-AF65-F5344CB8AC3E}">
        <p14:creationId xmlns:p14="http://schemas.microsoft.com/office/powerpoint/2010/main" val="84948724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960C99-2BB1-499B-BF20-F19FF3799871}"/>
              </a:ext>
            </a:extLst>
          </p:cNvPr>
          <p:cNvSpPr txBox="1"/>
          <p:nvPr/>
        </p:nvSpPr>
        <p:spPr>
          <a:xfrm>
            <a:off x="0" y="0"/>
            <a:ext cx="9144000" cy="5632311"/>
          </a:xfrm>
          <a:prstGeom prst="rect">
            <a:avLst/>
          </a:prstGeom>
          <a:noFill/>
        </p:spPr>
        <p:txBody>
          <a:bodyPr wrap="square" rtlCol="0">
            <a:spAutoFit/>
          </a:bodyPr>
          <a:lstStyle/>
          <a:p>
            <a:pPr algn="ctr"/>
            <a:r>
              <a:rPr lang="en-US" sz="4000" b="1" dirty="0">
                <a:solidFill>
                  <a:srgbClr val="FF0000"/>
                </a:solidFill>
                <a:latin typeface="Times New Roman" panose="02020603050405020304" pitchFamily="18" charset="0"/>
                <a:cs typeface="Times New Roman" panose="02020603050405020304" pitchFamily="18" charset="0"/>
              </a:rPr>
              <a:t>Monday evening is Curriculum Night</a:t>
            </a:r>
          </a:p>
          <a:p>
            <a:pPr algn="ctr"/>
            <a:r>
              <a:rPr lang="en-US" sz="4000" dirty="0">
                <a:latin typeface="Times New Roman" panose="02020603050405020304" pitchFamily="18" charset="0"/>
                <a:cs typeface="Times New Roman" panose="02020603050405020304" pitchFamily="18" charset="0"/>
              </a:rPr>
              <a:t>(meet the teachers night)</a:t>
            </a:r>
          </a:p>
          <a:p>
            <a:pPr algn="ctr"/>
            <a:endParaRPr lang="en-US" sz="4000" dirty="0">
              <a:latin typeface="Times New Roman" panose="02020603050405020304" pitchFamily="18" charset="0"/>
              <a:cs typeface="Times New Roman" panose="02020603050405020304" pitchFamily="18" charset="0"/>
            </a:endParaRPr>
          </a:p>
          <a:p>
            <a:pPr algn="ctr"/>
            <a:r>
              <a:rPr lang="en-US" sz="4000" dirty="0">
                <a:solidFill>
                  <a:srgbClr val="0000FF"/>
                </a:solidFill>
                <a:latin typeface="Times New Roman" panose="02020603050405020304" pitchFamily="18" charset="0"/>
                <a:cs typeface="Times New Roman" panose="02020603050405020304" pitchFamily="18" charset="0"/>
              </a:rPr>
              <a:t>Tell your parents I’d love to meet them since I have to be here anyway, what else would I be doing if they don’t show up?</a:t>
            </a:r>
          </a:p>
          <a:p>
            <a:pPr algn="ctr"/>
            <a:endParaRPr lang="en-US" sz="4000" dirty="0">
              <a:latin typeface="Times New Roman" panose="02020603050405020304" pitchFamily="18" charset="0"/>
              <a:cs typeface="Times New Roman" panose="02020603050405020304" pitchFamily="18" charset="0"/>
            </a:endParaRPr>
          </a:p>
          <a:p>
            <a:pPr algn="ctr"/>
            <a:r>
              <a:rPr lang="en-US" sz="4000" dirty="0">
                <a:latin typeface="Times New Roman" panose="02020603050405020304" pitchFamily="18" charset="0"/>
                <a:cs typeface="Times New Roman" panose="02020603050405020304" pitchFamily="18" charset="0"/>
              </a:rPr>
              <a:t>You can come too, if you want</a:t>
            </a:r>
            <a:r>
              <a:rPr lang="en-US" sz="4000">
                <a:latin typeface="Times New Roman" panose="02020603050405020304" pitchFamily="18" charset="0"/>
                <a:cs typeface="Times New Roman" panose="02020603050405020304" pitchFamily="18" charset="0"/>
              </a:rPr>
              <a:t>.  </a:t>
            </a:r>
            <a:br>
              <a:rPr lang="en-US" sz="4000">
                <a:latin typeface="Times New Roman" panose="02020603050405020304" pitchFamily="18" charset="0"/>
                <a:cs typeface="Times New Roman" panose="02020603050405020304" pitchFamily="18" charset="0"/>
              </a:rPr>
            </a:br>
            <a:r>
              <a:rPr lang="en-US" sz="4000">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you should)</a:t>
            </a:r>
          </a:p>
        </p:txBody>
      </p:sp>
    </p:spTree>
    <p:extLst>
      <p:ext uri="{BB962C8B-B14F-4D97-AF65-F5344CB8AC3E}">
        <p14:creationId xmlns:p14="http://schemas.microsoft.com/office/powerpoint/2010/main" val="26639640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581697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Measurement Class #5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Scientific Notation for fun and personal enjoyment</a:t>
            </a:r>
          </a:p>
          <a:p>
            <a:endParaRPr lang="en-US" sz="28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Really big and really small numbers are often presented in scientific notation, and look like this: 6.02 x 10</a:t>
            </a:r>
            <a:r>
              <a:rPr lang="en-US" sz="2400" baseline="30000" dirty="0">
                <a:solidFill>
                  <a:srgbClr val="FF0000"/>
                </a:solidFill>
                <a:latin typeface="Times New Roman" panose="02020603050405020304" pitchFamily="18" charset="0"/>
                <a:cs typeface="Times New Roman" panose="02020603050405020304" pitchFamily="18" charset="0"/>
              </a:rPr>
              <a:t>23</a:t>
            </a:r>
            <a:r>
              <a:rPr lang="en-US" sz="2400" dirty="0">
                <a:solidFill>
                  <a:srgbClr val="FF0000"/>
                </a:solidFill>
                <a:latin typeface="Times New Roman" panose="02020603050405020304" pitchFamily="18" charset="0"/>
                <a:cs typeface="Times New Roman" panose="02020603050405020304" pitchFamily="18" charset="0"/>
              </a:rPr>
              <a:t> atoms is one mole of atoms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or  the density of helium is 1.64 x 10</a:t>
            </a:r>
            <a:r>
              <a:rPr lang="en-US" sz="2400" baseline="30000" dirty="0">
                <a:solidFill>
                  <a:srgbClr val="0000FF"/>
                </a:solidFill>
                <a:latin typeface="Times New Roman" panose="02020603050405020304" pitchFamily="18" charset="0"/>
                <a:cs typeface="Times New Roman" panose="02020603050405020304" pitchFamily="18" charset="0"/>
              </a:rPr>
              <a:t>-4 </a:t>
            </a:r>
            <a:r>
              <a:rPr lang="en-US" sz="2400" dirty="0">
                <a:solidFill>
                  <a:srgbClr val="0000FF"/>
                </a:solidFill>
                <a:latin typeface="Times New Roman" panose="02020603050405020304" pitchFamily="18" charset="0"/>
                <a:cs typeface="Times New Roman" panose="02020603050405020304" pitchFamily="18" charset="0"/>
              </a:rPr>
              <a:t>grams/mL</a:t>
            </a:r>
            <a:br>
              <a:rPr lang="en-US" sz="2400" dirty="0">
                <a:solidFill>
                  <a:srgbClr val="0000FF"/>
                </a:solidFill>
                <a:latin typeface="Times New Roman" panose="02020603050405020304" pitchFamily="18" charset="0"/>
                <a:cs typeface="Times New Roman" panose="02020603050405020304" pitchFamily="18" charset="0"/>
              </a:rPr>
            </a:br>
            <a:endParaRPr lang="en-US" sz="2400" dirty="0">
              <a:solidFill>
                <a:srgbClr val="0000FF"/>
              </a:solidFill>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front part of the number is called the coefficient, and the back part is called the power of ten.</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our class the RULE for scientific notation is that the coefficient MUST BE greater than 1 but less than 10.</a:t>
            </a:r>
          </a:p>
          <a:p>
            <a:r>
              <a:rPr lang="en-US" sz="2400" dirty="0">
                <a:latin typeface="Times New Roman" panose="02020603050405020304" pitchFamily="18" charset="0"/>
                <a:cs typeface="Times New Roman" panose="02020603050405020304" pitchFamily="18" charset="0"/>
              </a:rPr>
              <a:t>If your math works out differently, you must adjust your answer to an equivalent answer in the proper form.</a:t>
            </a:r>
          </a:p>
        </p:txBody>
      </p:sp>
    </p:spTree>
    <p:extLst>
      <p:ext uri="{BB962C8B-B14F-4D97-AF65-F5344CB8AC3E}">
        <p14:creationId xmlns:p14="http://schemas.microsoft.com/office/powerpoint/2010/main" val="212057312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915400" cy="5693866"/>
          </a:xfrm>
          <a:prstGeom prst="rect">
            <a:avLst/>
          </a:prstGeom>
          <a:noFill/>
        </p:spPr>
        <p:txBody>
          <a:bodyPr wrap="square" rtlCol="0">
            <a:spAutoFit/>
          </a:bodyPr>
          <a:lstStyle/>
          <a:p>
            <a:r>
              <a:rPr lang="en-US" sz="2800" dirty="0"/>
              <a:t>Converting big + small numbers into scientific notation first.</a:t>
            </a:r>
            <a:br>
              <a:rPr lang="en-US" sz="2800" dirty="0"/>
            </a:br>
            <a:endParaRPr lang="en-US" sz="2800" dirty="0"/>
          </a:p>
          <a:p>
            <a:r>
              <a:rPr lang="en-US" sz="2800" dirty="0"/>
              <a:t>75.  17,000,000,000 ants  ____________________         </a:t>
            </a:r>
            <a:br>
              <a:rPr lang="en-US" sz="2800" dirty="0"/>
            </a:br>
            <a:br>
              <a:rPr lang="en-US" sz="2800" dirty="0"/>
            </a:br>
            <a:r>
              <a:rPr lang="en-US" sz="2800" dirty="0"/>
              <a:t>76.  6,374,000 meters  ___________________</a:t>
            </a:r>
          </a:p>
          <a:p>
            <a:r>
              <a:rPr lang="en-US" sz="2800" dirty="0"/>
              <a:t> </a:t>
            </a:r>
          </a:p>
          <a:p>
            <a:r>
              <a:rPr lang="en-US" sz="2800" dirty="0"/>
              <a:t>77.  0.034 gram ________________________                </a:t>
            </a:r>
            <a:br>
              <a:rPr lang="en-US" sz="2800" dirty="0"/>
            </a:br>
            <a:br>
              <a:rPr lang="en-US" sz="2800" dirty="0"/>
            </a:br>
            <a:r>
              <a:rPr lang="en-US" sz="2800" dirty="0"/>
              <a:t>78.  0.000000000 154 meters _________________</a:t>
            </a:r>
          </a:p>
          <a:p>
            <a:r>
              <a:rPr lang="en-US" sz="2800" dirty="0"/>
              <a:t> </a:t>
            </a:r>
          </a:p>
          <a:p>
            <a:r>
              <a:rPr lang="en-US" sz="2800" dirty="0"/>
              <a:t>79.  0.0000083 meters ____________________            </a:t>
            </a:r>
            <a:br>
              <a:rPr lang="en-US" sz="2800" dirty="0"/>
            </a:br>
            <a:br>
              <a:rPr lang="en-US" sz="2800" dirty="0"/>
            </a:br>
            <a:r>
              <a:rPr lang="en-US" sz="2800" dirty="0"/>
              <a:t>80.  4,500,000,000,000,000,000,000,000 years _________</a:t>
            </a:r>
          </a:p>
        </p:txBody>
      </p:sp>
    </p:spTree>
    <p:extLst>
      <p:ext uri="{BB962C8B-B14F-4D97-AF65-F5344CB8AC3E}">
        <p14:creationId xmlns:p14="http://schemas.microsoft.com/office/powerpoint/2010/main" val="364607067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915400" cy="6124754"/>
          </a:xfrm>
          <a:prstGeom prst="rect">
            <a:avLst/>
          </a:prstGeom>
          <a:noFill/>
        </p:spPr>
        <p:txBody>
          <a:bodyPr wrap="square" rtlCol="0">
            <a:spAutoFit/>
          </a:bodyPr>
          <a:lstStyle/>
          <a:p>
            <a:r>
              <a:rPr lang="en-US" sz="2800" dirty="0"/>
              <a:t>Converting big + small numbers into scientific notation first.</a:t>
            </a:r>
            <a:br>
              <a:rPr lang="en-US" sz="2800" dirty="0"/>
            </a:br>
            <a:endParaRPr lang="en-US" sz="2800" dirty="0"/>
          </a:p>
          <a:p>
            <a:r>
              <a:rPr lang="en-US" sz="2800" dirty="0"/>
              <a:t>75.  17,000,000,000 ants  </a:t>
            </a:r>
            <a:r>
              <a:rPr lang="en-US" sz="2800" dirty="0">
                <a:solidFill>
                  <a:srgbClr val="FF0000"/>
                </a:solidFill>
              </a:rPr>
              <a:t>1.7 x 10</a:t>
            </a:r>
            <a:r>
              <a:rPr lang="en-US" sz="2800" baseline="30000" dirty="0">
                <a:solidFill>
                  <a:srgbClr val="FF0000"/>
                </a:solidFill>
              </a:rPr>
              <a:t>10</a:t>
            </a:r>
            <a:r>
              <a:rPr lang="en-US" sz="2800" dirty="0">
                <a:solidFill>
                  <a:srgbClr val="FF0000"/>
                </a:solidFill>
              </a:rPr>
              <a:t> ants   (2 SF)         </a:t>
            </a:r>
            <a:br>
              <a:rPr lang="en-US" sz="2800" dirty="0"/>
            </a:br>
            <a:br>
              <a:rPr lang="en-US" sz="2800" dirty="0"/>
            </a:br>
            <a:r>
              <a:rPr lang="en-US" sz="2800" dirty="0"/>
              <a:t>76.  6,374,000 meters   </a:t>
            </a:r>
            <a:r>
              <a:rPr lang="en-US" sz="2800" dirty="0">
                <a:solidFill>
                  <a:srgbClr val="FF0000"/>
                </a:solidFill>
              </a:rPr>
              <a:t>6.374 x 10</a:t>
            </a:r>
            <a:r>
              <a:rPr lang="en-US" sz="2800" baseline="30000" dirty="0">
                <a:solidFill>
                  <a:srgbClr val="FF0000"/>
                </a:solidFill>
              </a:rPr>
              <a:t>7</a:t>
            </a:r>
            <a:r>
              <a:rPr lang="en-US" sz="2800" dirty="0">
                <a:solidFill>
                  <a:srgbClr val="FF0000"/>
                </a:solidFill>
              </a:rPr>
              <a:t> meters   (4 SF) </a:t>
            </a:r>
            <a:br>
              <a:rPr lang="en-US" sz="2800" dirty="0">
                <a:solidFill>
                  <a:srgbClr val="FF0000"/>
                </a:solidFill>
              </a:rPr>
            </a:br>
            <a:r>
              <a:rPr lang="en-US" sz="2800" dirty="0"/>
              <a:t> </a:t>
            </a:r>
          </a:p>
          <a:p>
            <a:r>
              <a:rPr lang="en-US" sz="2800" dirty="0"/>
              <a:t>77.  0.034 gram   </a:t>
            </a:r>
            <a:r>
              <a:rPr lang="en-US" sz="2800" dirty="0">
                <a:solidFill>
                  <a:srgbClr val="FF0000"/>
                </a:solidFill>
              </a:rPr>
              <a:t>3.4 x 10</a:t>
            </a:r>
            <a:r>
              <a:rPr lang="en-US" sz="2800" baseline="30000" dirty="0">
                <a:solidFill>
                  <a:srgbClr val="FF0000"/>
                </a:solidFill>
              </a:rPr>
              <a:t>-2</a:t>
            </a:r>
            <a:r>
              <a:rPr lang="en-US" sz="2800" dirty="0">
                <a:solidFill>
                  <a:srgbClr val="FF0000"/>
                </a:solidFill>
              </a:rPr>
              <a:t> grams  (2 SF)                </a:t>
            </a:r>
            <a:br>
              <a:rPr lang="en-US" sz="2800" dirty="0"/>
            </a:br>
            <a:br>
              <a:rPr lang="en-US" sz="2800" dirty="0"/>
            </a:br>
            <a:r>
              <a:rPr lang="en-US" sz="2800" dirty="0"/>
              <a:t>78.  0.000000000154 meters    </a:t>
            </a:r>
            <a:r>
              <a:rPr lang="en-US" sz="2800" dirty="0">
                <a:solidFill>
                  <a:srgbClr val="FF0000"/>
                </a:solidFill>
              </a:rPr>
              <a:t>1.54 x 10</a:t>
            </a:r>
            <a:r>
              <a:rPr lang="en-US" sz="2800" baseline="30000" dirty="0">
                <a:solidFill>
                  <a:srgbClr val="FF0000"/>
                </a:solidFill>
              </a:rPr>
              <a:t>-10</a:t>
            </a:r>
            <a:r>
              <a:rPr lang="en-US" sz="2800" dirty="0">
                <a:solidFill>
                  <a:srgbClr val="FF0000"/>
                </a:solidFill>
              </a:rPr>
              <a:t> meters</a:t>
            </a:r>
          </a:p>
          <a:p>
            <a:r>
              <a:rPr lang="en-US" sz="2800" dirty="0"/>
              <a:t> </a:t>
            </a:r>
          </a:p>
          <a:p>
            <a:r>
              <a:rPr lang="en-US" sz="2800" dirty="0"/>
              <a:t>79.  0.0000083 meters    </a:t>
            </a:r>
            <a:r>
              <a:rPr lang="en-US" sz="2800" dirty="0">
                <a:solidFill>
                  <a:srgbClr val="FF0000"/>
                </a:solidFill>
              </a:rPr>
              <a:t>8.3 x 10</a:t>
            </a:r>
            <a:r>
              <a:rPr lang="en-US" sz="2800" baseline="30000" dirty="0">
                <a:solidFill>
                  <a:srgbClr val="FF0000"/>
                </a:solidFill>
              </a:rPr>
              <a:t>-6</a:t>
            </a:r>
            <a:r>
              <a:rPr lang="en-US" sz="2800" dirty="0">
                <a:solidFill>
                  <a:srgbClr val="FF0000"/>
                </a:solidFill>
              </a:rPr>
              <a:t> meters</a:t>
            </a:r>
            <a:r>
              <a:rPr lang="en-US" sz="2800" dirty="0"/>
              <a:t>            </a:t>
            </a:r>
            <a:br>
              <a:rPr lang="en-US" sz="2800" dirty="0"/>
            </a:br>
            <a:br>
              <a:rPr lang="en-US" sz="2800" dirty="0"/>
            </a:br>
            <a:r>
              <a:rPr lang="en-US" sz="2800" dirty="0"/>
              <a:t>80.  4,500,000,000,000,000,000,000,000 years   </a:t>
            </a:r>
            <a:br>
              <a:rPr lang="en-US" sz="2800" dirty="0"/>
            </a:br>
            <a:r>
              <a:rPr lang="en-US" sz="2800" dirty="0"/>
              <a:t>                                                                        </a:t>
            </a:r>
            <a:r>
              <a:rPr lang="en-US" sz="2800" dirty="0">
                <a:solidFill>
                  <a:srgbClr val="FF0000"/>
                </a:solidFill>
              </a:rPr>
              <a:t>4.5 x 10</a:t>
            </a:r>
            <a:r>
              <a:rPr lang="en-US" sz="2800" baseline="30000" dirty="0">
                <a:solidFill>
                  <a:srgbClr val="FF0000"/>
                </a:solidFill>
              </a:rPr>
              <a:t>24</a:t>
            </a:r>
            <a:r>
              <a:rPr lang="en-US" sz="2800" dirty="0">
                <a:solidFill>
                  <a:srgbClr val="FF0000"/>
                </a:solidFill>
              </a:rPr>
              <a:t> years</a:t>
            </a:r>
          </a:p>
        </p:txBody>
      </p:sp>
    </p:spTree>
    <p:extLst>
      <p:ext uri="{BB962C8B-B14F-4D97-AF65-F5344CB8AC3E}">
        <p14:creationId xmlns:p14="http://schemas.microsoft.com/office/powerpoint/2010/main" val="76660970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382000" cy="569386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Convert scientific notation into numbers</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81.  6.02 x 10</a:t>
            </a:r>
            <a:r>
              <a:rPr lang="en-US" sz="2800" baseline="30000" dirty="0">
                <a:latin typeface="Times New Roman" panose="02020603050405020304" pitchFamily="18" charset="0"/>
                <a:cs typeface="Times New Roman" panose="02020603050405020304" pitchFamily="18" charset="0"/>
              </a:rPr>
              <a:t>23</a:t>
            </a:r>
            <a:r>
              <a:rPr lang="en-US" sz="2800" dirty="0">
                <a:latin typeface="Times New Roman" panose="02020603050405020304" pitchFamily="18" charset="0"/>
                <a:cs typeface="Times New Roman" panose="02020603050405020304" pitchFamily="18" charset="0"/>
              </a:rPr>
              <a:t> molecules ________________________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82.   3.5 x 10</a:t>
            </a:r>
            <a:r>
              <a:rPr lang="en-US" sz="2800" baseline="30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grams _____________________</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83.   1.25 x 10</a:t>
            </a:r>
            <a:r>
              <a:rPr lang="en-US" sz="2800" baseline="30000" dirty="0">
                <a:latin typeface="Times New Roman" panose="02020603050405020304" pitchFamily="18" charset="0"/>
                <a:cs typeface="Times New Roman" panose="02020603050405020304" pitchFamily="18" charset="0"/>
              </a:rPr>
              <a:t>-7 </a:t>
            </a:r>
            <a:r>
              <a:rPr lang="en-US" sz="2800" dirty="0">
                <a:latin typeface="Times New Roman" panose="02020603050405020304" pitchFamily="18" charset="0"/>
                <a:cs typeface="Times New Roman" panose="02020603050405020304" pitchFamily="18" charset="0"/>
              </a:rPr>
              <a:t>meters ___________________________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84.   2.290 x 10</a:t>
            </a:r>
            <a:r>
              <a:rPr lang="en-US" sz="2800" baseline="30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Kelvin ________________</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949649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382000" cy="569386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Convert scientific notation into numbers</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81.  6.02 x 10</a:t>
            </a:r>
            <a:r>
              <a:rPr lang="en-US" sz="2800" baseline="30000" dirty="0">
                <a:latin typeface="Times New Roman" panose="02020603050405020304" pitchFamily="18" charset="0"/>
                <a:cs typeface="Times New Roman" panose="02020603050405020304" pitchFamily="18" charset="0"/>
              </a:rPr>
              <a:t>23</a:t>
            </a:r>
            <a:r>
              <a:rPr lang="en-US" sz="2800" dirty="0">
                <a:latin typeface="Times New Roman" panose="02020603050405020304" pitchFamily="18" charset="0"/>
                <a:cs typeface="Times New Roman" panose="02020603050405020304" pitchFamily="18" charset="0"/>
              </a:rPr>
              <a:t> molecules                   </a:t>
            </a:r>
            <a:br>
              <a:rPr lang="en-US" sz="28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602,000,000,000,000,000,000,000 molecules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82.   3.5 x 10</a:t>
            </a:r>
            <a:r>
              <a:rPr lang="en-US" sz="2800" baseline="30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grams   </a:t>
            </a:r>
            <a:r>
              <a:rPr lang="en-US" sz="2800" dirty="0">
                <a:solidFill>
                  <a:srgbClr val="FF0000"/>
                </a:solidFill>
                <a:latin typeface="Times New Roman" panose="02020603050405020304" pitchFamily="18" charset="0"/>
                <a:cs typeface="Times New Roman" panose="02020603050405020304" pitchFamily="18" charset="0"/>
              </a:rPr>
              <a:t>35000 grams</a:t>
            </a:r>
            <a:br>
              <a:rPr lang="en-US" sz="2800" dirty="0">
                <a:solidFill>
                  <a:srgbClr val="FF0000"/>
                </a:solidFill>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83.   1.25 x 10</a:t>
            </a:r>
            <a:r>
              <a:rPr lang="en-US" sz="2800" baseline="30000" dirty="0">
                <a:latin typeface="Times New Roman" panose="02020603050405020304" pitchFamily="18" charset="0"/>
                <a:cs typeface="Times New Roman" panose="02020603050405020304" pitchFamily="18" charset="0"/>
              </a:rPr>
              <a:t>-7 </a:t>
            </a:r>
            <a:r>
              <a:rPr lang="en-US" sz="2800" dirty="0">
                <a:latin typeface="Times New Roman" panose="02020603050405020304" pitchFamily="18" charset="0"/>
                <a:cs typeface="Times New Roman" panose="02020603050405020304" pitchFamily="18" charset="0"/>
              </a:rPr>
              <a:t>meters     </a:t>
            </a:r>
            <a:r>
              <a:rPr lang="en-US" sz="2800" dirty="0">
                <a:solidFill>
                  <a:srgbClr val="FF0000"/>
                </a:solidFill>
                <a:latin typeface="Times New Roman" panose="02020603050405020304" pitchFamily="18" charset="0"/>
                <a:cs typeface="Times New Roman" panose="02020603050405020304" pitchFamily="18" charset="0"/>
              </a:rPr>
              <a:t>0.000000125 meters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84.   2.290 x 10</a:t>
            </a:r>
            <a:r>
              <a:rPr lang="en-US" sz="2800" baseline="30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Kelvin   </a:t>
            </a:r>
            <a:r>
              <a:rPr lang="en-US" sz="2800" dirty="0">
                <a:solidFill>
                  <a:srgbClr val="FF0000"/>
                </a:solidFill>
                <a:latin typeface="Times New Roman" panose="02020603050405020304" pitchFamily="18" charset="0"/>
                <a:cs typeface="Times New Roman" panose="02020603050405020304" pitchFamily="18" charset="0"/>
              </a:rPr>
              <a:t>2290 Kelvin</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49144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839200"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85. Convert 36.8 kilograms into ounces, your answer to be given in</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scientific notation</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Round to correct SF</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(hints:  454 g = 1 pound = 16 ounces)  (1kg = 1000 grams)</a:t>
            </a:r>
          </a:p>
        </p:txBody>
      </p:sp>
    </p:spTree>
    <p:extLst>
      <p:ext uri="{BB962C8B-B14F-4D97-AF65-F5344CB8AC3E}">
        <p14:creationId xmlns:p14="http://schemas.microsoft.com/office/powerpoint/2010/main" val="37319760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839200"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85. Convert 36.8 kilograms into ounces, your answer to be given in</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scientific notation</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Round to correct SF</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(hints:  454 g = 1 pound = 16 ounces)  (1kg = 1000 grams)</a:t>
            </a:r>
          </a:p>
        </p:txBody>
      </p:sp>
      <p:sp>
        <p:nvSpPr>
          <p:cNvPr id="3" name="TextBox 2"/>
          <p:cNvSpPr txBox="1">
            <a:spLocks noChangeArrowheads="1"/>
          </p:cNvSpPr>
          <p:nvPr/>
        </p:nvSpPr>
        <p:spPr bwMode="auto">
          <a:xfrm>
            <a:off x="152400" y="2362200"/>
            <a:ext cx="99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u="sng">
                <a:solidFill>
                  <a:prstClr val="black"/>
                </a:solidFill>
                <a:latin typeface="Tahoma" pitchFamily="34" charset="0"/>
                <a:cs typeface="Tahoma" pitchFamily="34" charset="0"/>
              </a:rPr>
              <a:t>36.8 kg</a:t>
            </a:r>
            <a:br>
              <a:rPr lang="en-US" altLang="en-US" sz="1800" u="sng">
                <a:solidFill>
                  <a:prstClr val="black"/>
                </a:solidFill>
                <a:latin typeface="Tahoma" pitchFamily="34" charset="0"/>
                <a:cs typeface="Tahoma" pitchFamily="34" charset="0"/>
              </a:rPr>
            </a:br>
            <a:r>
              <a:rPr lang="en-US" altLang="en-US" sz="1800">
                <a:solidFill>
                  <a:prstClr val="black"/>
                </a:solidFill>
                <a:latin typeface="Tahoma" pitchFamily="34" charset="0"/>
                <a:cs typeface="Tahoma" pitchFamily="34" charset="0"/>
              </a:rPr>
              <a:t>1</a:t>
            </a:r>
          </a:p>
        </p:txBody>
      </p:sp>
      <p:sp>
        <p:nvSpPr>
          <p:cNvPr id="4" name="TextBox 3"/>
          <p:cNvSpPr txBox="1">
            <a:spLocks noChangeArrowheads="1"/>
          </p:cNvSpPr>
          <p:nvPr/>
        </p:nvSpPr>
        <p:spPr bwMode="auto">
          <a:xfrm>
            <a:off x="1143000" y="25146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a:solidFill>
                  <a:prstClr val="black"/>
                </a:solidFill>
              </a:rPr>
              <a:t>x</a:t>
            </a:r>
          </a:p>
        </p:txBody>
      </p:sp>
      <p:sp>
        <p:nvSpPr>
          <p:cNvPr id="5" name="Rectangle 7"/>
          <p:cNvSpPr>
            <a:spLocks noChangeArrowheads="1"/>
          </p:cNvSpPr>
          <p:nvPr/>
        </p:nvSpPr>
        <p:spPr bwMode="auto">
          <a:xfrm>
            <a:off x="1447800" y="2362200"/>
            <a:ext cx="99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u="sng">
                <a:solidFill>
                  <a:prstClr val="black"/>
                </a:solidFill>
                <a:latin typeface="Tahoma" pitchFamily="34" charset="0"/>
                <a:cs typeface="Tahoma" pitchFamily="34" charset="0"/>
              </a:rPr>
              <a:t>1000 g</a:t>
            </a:r>
            <a:br>
              <a:rPr lang="en-US" altLang="en-US" sz="1800" u="sng">
                <a:solidFill>
                  <a:prstClr val="black"/>
                </a:solidFill>
                <a:latin typeface="Tahoma" pitchFamily="34" charset="0"/>
                <a:cs typeface="Tahoma" pitchFamily="34" charset="0"/>
              </a:rPr>
            </a:br>
            <a:r>
              <a:rPr lang="en-US" altLang="en-US" sz="1800">
                <a:solidFill>
                  <a:prstClr val="black"/>
                </a:solidFill>
                <a:latin typeface="Tahoma" pitchFamily="34" charset="0"/>
                <a:cs typeface="Tahoma" pitchFamily="34" charset="0"/>
              </a:rPr>
              <a:t>1 kg</a:t>
            </a:r>
          </a:p>
        </p:txBody>
      </p:sp>
      <p:sp>
        <p:nvSpPr>
          <p:cNvPr id="6" name="Rectangle 8"/>
          <p:cNvSpPr>
            <a:spLocks noChangeArrowheads="1"/>
          </p:cNvSpPr>
          <p:nvPr/>
        </p:nvSpPr>
        <p:spPr bwMode="auto">
          <a:xfrm>
            <a:off x="2667000" y="2362200"/>
            <a:ext cx="914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u="sng">
                <a:solidFill>
                  <a:prstClr val="black"/>
                </a:solidFill>
                <a:latin typeface="Tahoma" pitchFamily="34" charset="0"/>
                <a:cs typeface="Tahoma" pitchFamily="34" charset="0"/>
              </a:rPr>
              <a:t>1 p</a:t>
            </a:r>
            <a:br>
              <a:rPr lang="en-US" altLang="en-US" sz="1800" u="sng">
                <a:solidFill>
                  <a:prstClr val="black"/>
                </a:solidFill>
                <a:latin typeface="Tahoma" pitchFamily="34" charset="0"/>
                <a:cs typeface="Tahoma" pitchFamily="34" charset="0"/>
              </a:rPr>
            </a:br>
            <a:r>
              <a:rPr lang="en-US" altLang="en-US" sz="1800">
                <a:solidFill>
                  <a:prstClr val="black"/>
                </a:solidFill>
                <a:latin typeface="Tahoma" pitchFamily="34" charset="0"/>
                <a:cs typeface="Tahoma" pitchFamily="34" charset="0"/>
              </a:rPr>
              <a:t>454 g</a:t>
            </a:r>
          </a:p>
        </p:txBody>
      </p:sp>
      <p:sp>
        <p:nvSpPr>
          <p:cNvPr id="7" name="Rectangle 9"/>
          <p:cNvSpPr>
            <a:spLocks noChangeArrowheads="1"/>
          </p:cNvSpPr>
          <p:nvPr/>
        </p:nvSpPr>
        <p:spPr bwMode="auto">
          <a:xfrm>
            <a:off x="3581400" y="2362200"/>
            <a:ext cx="1143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u="sng">
                <a:solidFill>
                  <a:prstClr val="black"/>
                </a:solidFill>
                <a:latin typeface="Tahoma" pitchFamily="34" charset="0"/>
                <a:cs typeface="Tahoma" pitchFamily="34" charset="0"/>
              </a:rPr>
              <a:t>16 oz</a:t>
            </a:r>
            <a:br>
              <a:rPr lang="en-US" altLang="en-US" sz="1800" u="sng">
                <a:solidFill>
                  <a:prstClr val="black"/>
                </a:solidFill>
                <a:latin typeface="Tahoma" pitchFamily="34" charset="0"/>
                <a:cs typeface="Tahoma" pitchFamily="34" charset="0"/>
              </a:rPr>
            </a:br>
            <a:r>
              <a:rPr lang="en-US" altLang="en-US" sz="1800">
                <a:solidFill>
                  <a:prstClr val="black"/>
                </a:solidFill>
                <a:latin typeface="Tahoma" pitchFamily="34" charset="0"/>
                <a:cs typeface="Tahoma" pitchFamily="34" charset="0"/>
              </a:rPr>
              <a:t>1 p</a:t>
            </a:r>
          </a:p>
        </p:txBody>
      </p:sp>
      <p:sp>
        <p:nvSpPr>
          <p:cNvPr id="8" name="Rectangle 10"/>
          <p:cNvSpPr>
            <a:spLocks noChangeArrowheads="1"/>
          </p:cNvSpPr>
          <p:nvPr/>
        </p:nvSpPr>
        <p:spPr bwMode="auto">
          <a:xfrm>
            <a:off x="3581400" y="2438400"/>
            <a:ext cx="284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a:solidFill>
                  <a:prstClr val="black"/>
                </a:solidFill>
              </a:rPr>
              <a:t>x</a:t>
            </a:r>
          </a:p>
        </p:txBody>
      </p:sp>
      <p:sp>
        <p:nvSpPr>
          <p:cNvPr id="9" name="Rectangle 11"/>
          <p:cNvSpPr>
            <a:spLocks noChangeArrowheads="1"/>
          </p:cNvSpPr>
          <p:nvPr/>
        </p:nvSpPr>
        <p:spPr bwMode="auto">
          <a:xfrm>
            <a:off x="2362200" y="2438400"/>
            <a:ext cx="284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a:solidFill>
                  <a:prstClr val="black"/>
                </a:solidFill>
              </a:rPr>
              <a:t>x</a:t>
            </a:r>
          </a:p>
        </p:txBody>
      </p:sp>
      <p:sp>
        <p:nvSpPr>
          <p:cNvPr id="10" name="Rectangle 12"/>
          <p:cNvSpPr>
            <a:spLocks noChangeArrowheads="1"/>
          </p:cNvSpPr>
          <p:nvPr/>
        </p:nvSpPr>
        <p:spPr bwMode="auto">
          <a:xfrm>
            <a:off x="4648200" y="2514600"/>
            <a:ext cx="30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a:solidFill>
                  <a:prstClr val="black"/>
                </a:solidFill>
              </a:rPr>
              <a:t>=</a:t>
            </a:r>
          </a:p>
        </p:txBody>
      </p:sp>
      <p:sp>
        <p:nvSpPr>
          <p:cNvPr id="11" name="Rectangle 13"/>
          <p:cNvSpPr>
            <a:spLocks noChangeArrowheads="1"/>
          </p:cNvSpPr>
          <p:nvPr/>
        </p:nvSpPr>
        <p:spPr bwMode="auto">
          <a:xfrm>
            <a:off x="4724400" y="23622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u="sng">
                <a:solidFill>
                  <a:prstClr val="black"/>
                </a:solidFill>
                <a:latin typeface="Tahoma" pitchFamily="34" charset="0"/>
                <a:cs typeface="Tahoma" pitchFamily="34" charset="0"/>
              </a:rPr>
              <a:t>588 800</a:t>
            </a:r>
            <a:br>
              <a:rPr lang="en-US" altLang="en-US" sz="1800" u="sng">
                <a:solidFill>
                  <a:prstClr val="black"/>
                </a:solidFill>
                <a:latin typeface="Tahoma" pitchFamily="34" charset="0"/>
                <a:cs typeface="Tahoma" pitchFamily="34" charset="0"/>
              </a:rPr>
            </a:br>
            <a:r>
              <a:rPr lang="en-US" altLang="en-US" sz="1800">
                <a:solidFill>
                  <a:prstClr val="black"/>
                </a:solidFill>
                <a:latin typeface="Tahoma" pitchFamily="34" charset="0"/>
                <a:cs typeface="Tahoma" pitchFamily="34" charset="0"/>
              </a:rPr>
              <a:t>454</a:t>
            </a:r>
          </a:p>
        </p:txBody>
      </p:sp>
      <p:sp>
        <p:nvSpPr>
          <p:cNvPr id="12" name="TextBox 14"/>
          <p:cNvSpPr txBox="1">
            <a:spLocks noChangeArrowheads="1"/>
          </p:cNvSpPr>
          <p:nvPr/>
        </p:nvSpPr>
        <p:spPr bwMode="auto">
          <a:xfrm>
            <a:off x="6248400" y="2514600"/>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800">
                <a:solidFill>
                  <a:prstClr val="black"/>
                </a:solidFill>
                <a:latin typeface="Tahoma" pitchFamily="34" charset="0"/>
                <a:cs typeface="Tahoma" pitchFamily="34" charset="0"/>
              </a:rPr>
              <a:t>1296.9163 oz</a:t>
            </a:r>
          </a:p>
        </p:txBody>
      </p:sp>
      <p:sp>
        <p:nvSpPr>
          <p:cNvPr id="13" name="Curved Left Arrow 12"/>
          <p:cNvSpPr/>
          <p:nvPr/>
        </p:nvSpPr>
        <p:spPr>
          <a:xfrm>
            <a:off x="8001000" y="2667000"/>
            <a:ext cx="914400" cy="2057400"/>
          </a:xfrm>
          <a:prstGeom prst="curvedLeft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dirty="0">
              <a:solidFill>
                <a:prstClr val="black"/>
              </a:solidFill>
            </a:endParaRPr>
          </a:p>
        </p:txBody>
      </p:sp>
      <p:sp>
        <p:nvSpPr>
          <p:cNvPr id="14" name="Rectangle 16"/>
          <p:cNvSpPr>
            <a:spLocks noChangeArrowheads="1"/>
          </p:cNvSpPr>
          <p:nvPr/>
        </p:nvSpPr>
        <p:spPr bwMode="auto">
          <a:xfrm>
            <a:off x="5943600" y="2514600"/>
            <a:ext cx="30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a:solidFill>
                  <a:prstClr val="black"/>
                </a:solidFill>
              </a:rPr>
              <a:t>=</a:t>
            </a:r>
          </a:p>
        </p:txBody>
      </p:sp>
      <p:sp>
        <p:nvSpPr>
          <p:cNvPr id="15" name="TextBox 17"/>
          <p:cNvSpPr txBox="1">
            <a:spLocks noChangeArrowheads="1"/>
          </p:cNvSpPr>
          <p:nvPr/>
        </p:nvSpPr>
        <p:spPr bwMode="auto">
          <a:xfrm>
            <a:off x="5334000" y="4267200"/>
            <a:ext cx="2667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dirty="0">
                <a:solidFill>
                  <a:srgbClr val="FF0000"/>
                </a:solidFill>
              </a:rPr>
              <a:t>1.30 x 10</a:t>
            </a:r>
            <a:r>
              <a:rPr lang="en-US" altLang="en-US" baseline="30000" dirty="0">
                <a:solidFill>
                  <a:srgbClr val="FF0000"/>
                </a:solidFill>
              </a:rPr>
              <a:t>3</a:t>
            </a:r>
            <a:r>
              <a:rPr lang="en-US" altLang="en-US" dirty="0">
                <a:solidFill>
                  <a:srgbClr val="FF0000"/>
                </a:solidFill>
              </a:rPr>
              <a:t> </a:t>
            </a:r>
            <a:r>
              <a:rPr lang="en-US" altLang="en-US" dirty="0" err="1">
                <a:solidFill>
                  <a:srgbClr val="FF0000"/>
                </a:solidFill>
              </a:rPr>
              <a:t>oz</a:t>
            </a:r>
            <a:endParaRPr lang="en-US" altLang="en-US" dirty="0">
              <a:solidFill>
                <a:srgbClr val="FF0000"/>
              </a:solidFill>
            </a:endParaRPr>
          </a:p>
        </p:txBody>
      </p:sp>
      <p:sp>
        <p:nvSpPr>
          <p:cNvPr id="16" name="TextBox 15"/>
          <p:cNvSpPr txBox="1"/>
          <p:nvPr/>
        </p:nvSpPr>
        <p:spPr>
          <a:xfrm>
            <a:off x="228600" y="5486400"/>
            <a:ext cx="8610600" cy="584775"/>
          </a:xfrm>
          <a:prstGeom prst="rect">
            <a:avLst/>
          </a:prstGeom>
          <a:noFill/>
        </p:spPr>
        <p:txBody>
          <a:bodyPr wrap="square" rtlCol="0">
            <a:spAutoFit/>
          </a:bodyPr>
          <a:lstStyle/>
          <a:p>
            <a:r>
              <a:rPr lang="en-US" sz="3200" b="1" dirty="0">
                <a:solidFill>
                  <a:srgbClr val="FF0000"/>
                </a:solidFill>
              </a:rPr>
              <a:t>MAKE SURE YOU SEE how the UNITS CANCEL OUT</a:t>
            </a:r>
          </a:p>
        </p:txBody>
      </p:sp>
      <p:cxnSp>
        <p:nvCxnSpPr>
          <p:cNvPr id="18" name="Straight Connector 17"/>
          <p:cNvCxnSpPr/>
          <p:nvPr/>
        </p:nvCxnSpPr>
        <p:spPr>
          <a:xfrm flipH="1">
            <a:off x="762000" y="2362200"/>
            <a:ext cx="381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943100" y="2703513"/>
            <a:ext cx="381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140576" y="2356857"/>
            <a:ext cx="381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3200400" y="2720708"/>
            <a:ext cx="381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124200" y="2286000"/>
            <a:ext cx="381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038600" y="2643758"/>
            <a:ext cx="381000" cy="304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4217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86.   Convert 300. seconds into years, answer as scientific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notation   (hint: your answer will be a small fraction of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years, your exponent must be negative)</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27411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86.   Convert 300. seconds into years, answer as scientific </a:t>
            </a:r>
            <a:br>
              <a:rPr lang="en-US" sz="2800" dirty="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notation   </a:t>
            </a:r>
            <a:r>
              <a:rPr lang="en-US" sz="2800" dirty="0">
                <a:latin typeface="Times New Roman" panose="02020603050405020304" pitchFamily="18" charset="0"/>
                <a:cs typeface="Times New Roman" panose="02020603050405020304" pitchFamily="18" charset="0"/>
              </a:rPr>
              <a:t>(hint: your answer will be a small fraction </a:t>
            </a:r>
            <a:r>
              <a:rPr lang="en-US" sz="2800">
                <a:latin typeface="Times New Roman" panose="02020603050405020304" pitchFamily="18" charset="0"/>
                <a:cs typeface="Times New Roman" panose="02020603050405020304" pitchFamily="18" charset="0"/>
              </a:rPr>
              <a:t>of </a:t>
            </a: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years</a:t>
            </a:r>
            <a:r>
              <a:rPr lang="en-US" sz="2800" dirty="0">
                <a:latin typeface="Times New Roman" panose="02020603050405020304" pitchFamily="18" charset="0"/>
                <a:cs typeface="Times New Roman" panose="02020603050405020304" pitchFamily="18" charset="0"/>
              </a:rPr>
              <a:t>, your exponent must be negative)</a:t>
            </a:r>
          </a:p>
          <a:p>
            <a:endParaRPr lang="en-US" sz="2800" dirty="0">
              <a:latin typeface="Times New Roman" panose="02020603050405020304" pitchFamily="18" charset="0"/>
              <a:cs typeface="Times New Roman" panose="02020603050405020304" pitchFamily="18" charset="0"/>
            </a:endParaRPr>
          </a:p>
        </p:txBody>
      </p:sp>
      <p:sp>
        <p:nvSpPr>
          <p:cNvPr id="3" name="TextBox 2"/>
          <p:cNvSpPr txBox="1">
            <a:spLocks noChangeArrowheads="1"/>
          </p:cNvSpPr>
          <p:nvPr/>
        </p:nvSpPr>
        <p:spPr bwMode="auto">
          <a:xfrm>
            <a:off x="187817" y="1944687"/>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u="sng">
                <a:solidFill>
                  <a:prstClr val="black"/>
                </a:solidFill>
                <a:latin typeface="Tahoma" pitchFamily="34" charset="0"/>
                <a:cs typeface="Tahoma" pitchFamily="34" charset="0"/>
              </a:rPr>
              <a:t>300. sec</a:t>
            </a:r>
            <a:br>
              <a:rPr lang="en-US" altLang="en-US" sz="1800" u="sng">
                <a:solidFill>
                  <a:prstClr val="black"/>
                </a:solidFill>
                <a:latin typeface="Tahoma" pitchFamily="34" charset="0"/>
                <a:cs typeface="Tahoma" pitchFamily="34" charset="0"/>
              </a:rPr>
            </a:br>
            <a:r>
              <a:rPr lang="en-US" altLang="en-US" sz="1800">
                <a:solidFill>
                  <a:prstClr val="black"/>
                </a:solidFill>
                <a:latin typeface="Tahoma" pitchFamily="34" charset="0"/>
                <a:cs typeface="Tahoma" pitchFamily="34" charset="0"/>
              </a:rPr>
              <a:t>1</a:t>
            </a:r>
          </a:p>
        </p:txBody>
      </p:sp>
      <p:sp>
        <p:nvSpPr>
          <p:cNvPr id="4" name="TextBox 3"/>
          <p:cNvSpPr txBox="1">
            <a:spLocks noChangeArrowheads="1"/>
          </p:cNvSpPr>
          <p:nvPr/>
        </p:nvSpPr>
        <p:spPr bwMode="auto">
          <a:xfrm>
            <a:off x="1178417" y="2097087"/>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a:solidFill>
                  <a:prstClr val="black"/>
                </a:solidFill>
              </a:rPr>
              <a:t>x</a:t>
            </a:r>
          </a:p>
        </p:txBody>
      </p:sp>
      <p:sp>
        <p:nvSpPr>
          <p:cNvPr id="5" name="Rectangle 4"/>
          <p:cNvSpPr>
            <a:spLocks noChangeArrowheads="1"/>
          </p:cNvSpPr>
          <p:nvPr/>
        </p:nvSpPr>
        <p:spPr bwMode="auto">
          <a:xfrm>
            <a:off x="1483217" y="1944687"/>
            <a:ext cx="99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u="sng">
                <a:solidFill>
                  <a:prstClr val="black"/>
                </a:solidFill>
                <a:latin typeface="Tahoma" pitchFamily="34" charset="0"/>
                <a:cs typeface="Tahoma" pitchFamily="34" charset="0"/>
              </a:rPr>
              <a:t>1 min</a:t>
            </a:r>
            <a:br>
              <a:rPr lang="en-US" altLang="en-US" sz="1800" u="sng">
                <a:solidFill>
                  <a:prstClr val="black"/>
                </a:solidFill>
                <a:latin typeface="Tahoma" pitchFamily="34" charset="0"/>
                <a:cs typeface="Tahoma" pitchFamily="34" charset="0"/>
              </a:rPr>
            </a:br>
            <a:r>
              <a:rPr lang="en-US" altLang="en-US" sz="1800">
                <a:solidFill>
                  <a:prstClr val="black"/>
                </a:solidFill>
                <a:latin typeface="Tahoma" pitchFamily="34" charset="0"/>
                <a:cs typeface="Tahoma" pitchFamily="34" charset="0"/>
              </a:rPr>
              <a:t>60 sec</a:t>
            </a:r>
          </a:p>
        </p:txBody>
      </p:sp>
      <p:sp>
        <p:nvSpPr>
          <p:cNvPr id="6" name="Rectangle 5"/>
          <p:cNvSpPr>
            <a:spLocks noChangeArrowheads="1"/>
          </p:cNvSpPr>
          <p:nvPr/>
        </p:nvSpPr>
        <p:spPr bwMode="auto">
          <a:xfrm>
            <a:off x="2702417" y="1944687"/>
            <a:ext cx="914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u="sng">
                <a:solidFill>
                  <a:prstClr val="black"/>
                </a:solidFill>
                <a:latin typeface="Tahoma" pitchFamily="34" charset="0"/>
                <a:cs typeface="Tahoma" pitchFamily="34" charset="0"/>
              </a:rPr>
              <a:t>1 HR</a:t>
            </a:r>
            <a:br>
              <a:rPr lang="en-US" altLang="en-US" sz="1800" u="sng">
                <a:solidFill>
                  <a:prstClr val="black"/>
                </a:solidFill>
                <a:latin typeface="Tahoma" pitchFamily="34" charset="0"/>
                <a:cs typeface="Tahoma" pitchFamily="34" charset="0"/>
              </a:rPr>
            </a:br>
            <a:r>
              <a:rPr lang="en-US" altLang="en-US" sz="1800">
                <a:solidFill>
                  <a:prstClr val="black"/>
                </a:solidFill>
                <a:latin typeface="Tahoma" pitchFamily="34" charset="0"/>
                <a:cs typeface="Tahoma" pitchFamily="34" charset="0"/>
              </a:rPr>
              <a:t>60 min</a:t>
            </a:r>
          </a:p>
        </p:txBody>
      </p:sp>
      <p:sp>
        <p:nvSpPr>
          <p:cNvPr id="7" name="Rectangle 6"/>
          <p:cNvSpPr>
            <a:spLocks noChangeArrowheads="1"/>
          </p:cNvSpPr>
          <p:nvPr/>
        </p:nvSpPr>
        <p:spPr bwMode="auto">
          <a:xfrm>
            <a:off x="3616817" y="1944687"/>
            <a:ext cx="1143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u="sng">
                <a:solidFill>
                  <a:prstClr val="black"/>
                </a:solidFill>
                <a:latin typeface="Tahoma" pitchFamily="34" charset="0"/>
                <a:cs typeface="Tahoma" pitchFamily="34" charset="0"/>
              </a:rPr>
              <a:t>1 day</a:t>
            </a:r>
            <a:br>
              <a:rPr lang="en-US" altLang="en-US" sz="1800" u="sng">
                <a:solidFill>
                  <a:prstClr val="black"/>
                </a:solidFill>
                <a:latin typeface="Tahoma" pitchFamily="34" charset="0"/>
                <a:cs typeface="Tahoma" pitchFamily="34" charset="0"/>
              </a:rPr>
            </a:br>
            <a:r>
              <a:rPr lang="en-US" altLang="en-US" sz="1800">
                <a:solidFill>
                  <a:prstClr val="black"/>
                </a:solidFill>
                <a:latin typeface="Tahoma" pitchFamily="34" charset="0"/>
                <a:cs typeface="Tahoma" pitchFamily="34" charset="0"/>
              </a:rPr>
              <a:t>24 HR</a:t>
            </a:r>
          </a:p>
        </p:txBody>
      </p:sp>
      <p:sp>
        <p:nvSpPr>
          <p:cNvPr id="8" name="Rectangle 7"/>
          <p:cNvSpPr>
            <a:spLocks noChangeArrowheads="1"/>
          </p:cNvSpPr>
          <p:nvPr/>
        </p:nvSpPr>
        <p:spPr bwMode="auto">
          <a:xfrm>
            <a:off x="3616817" y="2020887"/>
            <a:ext cx="284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a:solidFill>
                  <a:prstClr val="black"/>
                </a:solidFill>
              </a:rPr>
              <a:t>x</a:t>
            </a:r>
          </a:p>
        </p:txBody>
      </p:sp>
      <p:sp>
        <p:nvSpPr>
          <p:cNvPr id="9" name="Rectangle 8"/>
          <p:cNvSpPr>
            <a:spLocks noChangeArrowheads="1"/>
          </p:cNvSpPr>
          <p:nvPr/>
        </p:nvSpPr>
        <p:spPr bwMode="auto">
          <a:xfrm>
            <a:off x="2397617" y="2020887"/>
            <a:ext cx="284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a:solidFill>
                  <a:prstClr val="black"/>
                </a:solidFill>
              </a:rPr>
              <a:t>x</a:t>
            </a:r>
          </a:p>
        </p:txBody>
      </p:sp>
      <p:sp>
        <p:nvSpPr>
          <p:cNvPr id="10" name="Rectangle 9"/>
          <p:cNvSpPr>
            <a:spLocks noChangeArrowheads="1"/>
          </p:cNvSpPr>
          <p:nvPr/>
        </p:nvSpPr>
        <p:spPr bwMode="auto">
          <a:xfrm>
            <a:off x="1102217" y="4535487"/>
            <a:ext cx="66690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a:solidFill>
                  <a:srgbClr val="FF0000"/>
                </a:solidFill>
              </a:rPr>
              <a:t>= 0.00000950 years =  9.50 x 10</a:t>
            </a:r>
            <a:r>
              <a:rPr lang="en-US" altLang="en-US" baseline="30000">
                <a:solidFill>
                  <a:srgbClr val="FF0000"/>
                </a:solidFill>
              </a:rPr>
              <a:t>-6</a:t>
            </a:r>
            <a:r>
              <a:rPr lang="en-US" altLang="en-US">
                <a:solidFill>
                  <a:srgbClr val="FF0000"/>
                </a:solidFill>
              </a:rPr>
              <a:t> years </a:t>
            </a:r>
          </a:p>
        </p:txBody>
      </p:sp>
      <p:sp>
        <p:nvSpPr>
          <p:cNvPr id="11" name="Rectangle 10"/>
          <p:cNvSpPr>
            <a:spLocks noChangeArrowheads="1"/>
          </p:cNvSpPr>
          <p:nvPr/>
        </p:nvSpPr>
        <p:spPr bwMode="auto">
          <a:xfrm>
            <a:off x="6207617" y="2020887"/>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u="sng">
                <a:solidFill>
                  <a:prstClr val="black"/>
                </a:solidFill>
                <a:latin typeface="Tahoma" pitchFamily="34" charset="0"/>
                <a:cs typeface="Tahoma" pitchFamily="34" charset="0"/>
              </a:rPr>
              <a:t>30.0</a:t>
            </a:r>
            <a:br>
              <a:rPr lang="en-US" altLang="en-US" sz="1800" u="sng">
                <a:solidFill>
                  <a:prstClr val="black"/>
                </a:solidFill>
                <a:latin typeface="Tahoma" pitchFamily="34" charset="0"/>
                <a:cs typeface="Tahoma" pitchFamily="34" charset="0"/>
              </a:rPr>
            </a:br>
            <a:r>
              <a:rPr lang="en-US" altLang="en-US" sz="1800">
                <a:solidFill>
                  <a:prstClr val="black"/>
                </a:solidFill>
                <a:latin typeface="Tahoma" pitchFamily="34" charset="0"/>
                <a:cs typeface="Tahoma" pitchFamily="34" charset="0"/>
              </a:rPr>
              <a:t>31536000 </a:t>
            </a:r>
          </a:p>
        </p:txBody>
      </p:sp>
      <p:sp>
        <p:nvSpPr>
          <p:cNvPr id="12" name="Rectangle 11"/>
          <p:cNvSpPr>
            <a:spLocks noChangeArrowheads="1"/>
          </p:cNvSpPr>
          <p:nvPr/>
        </p:nvSpPr>
        <p:spPr bwMode="auto">
          <a:xfrm>
            <a:off x="5902817" y="2097087"/>
            <a:ext cx="30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a:solidFill>
                  <a:prstClr val="black"/>
                </a:solidFill>
              </a:rPr>
              <a:t>=</a:t>
            </a:r>
          </a:p>
        </p:txBody>
      </p:sp>
      <p:sp>
        <p:nvSpPr>
          <p:cNvPr id="13" name="Rectangle 12"/>
          <p:cNvSpPr>
            <a:spLocks noChangeArrowheads="1"/>
          </p:cNvSpPr>
          <p:nvPr/>
        </p:nvSpPr>
        <p:spPr bwMode="auto">
          <a:xfrm>
            <a:off x="4607417" y="2097087"/>
            <a:ext cx="284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a:solidFill>
                  <a:prstClr val="black"/>
                </a:solidFill>
              </a:rPr>
              <a:t>x</a:t>
            </a:r>
          </a:p>
        </p:txBody>
      </p:sp>
      <p:sp>
        <p:nvSpPr>
          <p:cNvPr id="14" name="Rectangle 13"/>
          <p:cNvSpPr>
            <a:spLocks noChangeArrowheads="1"/>
          </p:cNvSpPr>
          <p:nvPr/>
        </p:nvSpPr>
        <p:spPr bwMode="auto">
          <a:xfrm>
            <a:off x="4836017" y="1944687"/>
            <a:ext cx="1143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u="sng">
                <a:solidFill>
                  <a:prstClr val="black"/>
                </a:solidFill>
                <a:latin typeface="Tahoma" pitchFamily="34" charset="0"/>
                <a:cs typeface="Tahoma" pitchFamily="34" charset="0"/>
              </a:rPr>
              <a:t>1 year</a:t>
            </a:r>
            <a:br>
              <a:rPr lang="en-US" altLang="en-US" sz="1800" u="sng">
                <a:solidFill>
                  <a:prstClr val="black"/>
                </a:solidFill>
                <a:latin typeface="Tahoma" pitchFamily="34" charset="0"/>
                <a:cs typeface="Tahoma" pitchFamily="34" charset="0"/>
              </a:rPr>
            </a:br>
            <a:r>
              <a:rPr lang="en-US" altLang="en-US" sz="1800">
                <a:solidFill>
                  <a:prstClr val="black"/>
                </a:solidFill>
                <a:latin typeface="Tahoma" pitchFamily="34" charset="0"/>
                <a:cs typeface="Tahoma" pitchFamily="34" charset="0"/>
              </a:rPr>
              <a:t>365 day</a:t>
            </a:r>
          </a:p>
        </p:txBody>
      </p:sp>
      <p:sp>
        <p:nvSpPr>
          <p:cNvPr id="15" name="Curved Left Arrow 14"/>
          <p:cNvSpPr>
            <a:spLocks noChangeArrowheads="1"/>
          </p:cNvSpPr>
          <p:nvPr/>
        </p:nvSpPr>
        <p:spPr bwMode="auto">
          <a:xfrm>
            <a:off x="7731617" y="2173287"/>
            <a:ext cx="838200" cy="2819400"/>
          </a:xfrm>
          <a:prstGeom prst="curvedLeftArrow">
            <a:avLst>
              <a:gd name="adj1" fmla="val 24994"/>
              <a:gd name="adj2" fmla="val 50003"/>
              <a:gd name="adj3" fmla="val 25000"/>
            </a:avLst>
          </a:prstGeom>
          <a:solidFill>
            <a:srgbClr val="FF0000"/>
          </a:solidFill>
          <a:ln w="9525" algn="ctr">
            <a:solidFill>
              <a:srgbClr val="46AAC5"/>
            </a:solidFill>
            <a:miter lim="800000"/>
            <a:headEnd/>
            <a:tailEnd/>
          </a:ln>
          <a:effectLst>
            <a:outerShdw dist="23000" dir="5400000" rotWithShape="0">
              <a:srgbClr val="000000">
                <a:alpha val="34999"/>
              </a:srgbClr>
            </a:outerShdw>
          </a:effectLst>
        </p:spPr>
        <p:txBody>
          <a:bodyPr anchor="ctr"/>
          <a:lstStyle/>
          <a:p>
            <a:pPr algn="ctr">
              <a:defRPr/>
            </a:pPr>
            <a:endParaRPr lang="en-US" dirty="0">
              <a:solidFill>
                <a:prstClr val="black"/>
              </a:solidFill>
            </a:endParaRPr>
          </a:p>
        </p:txBody>
      </p:sp>
      <p:sp>
        <p:nvSpPr>
          <p:cNvPr id="16" name="TextBox 15"/>
          <p:cNvSpPr txBox="1"/>
          <p:nvPr/>
        </p:nvSpPr>
        <p:spPr>
          <a:xfrm>
            <a:off x="187817" y="5364158"/>
            <a:ext cx="8610600" cy="584775"/>
          </a:xfrm>
          <a:prstGeom prst="rect">
            <a:avLst/>
          </a:prstGeom>
          <a:noFill/>
        </p:spPr>
        <p:txBody>
          <a:bodyPr wrap="square" rtlCol="0">
            <a:spAutoFit/>
          </a:bodyPr>
          <a:lstStyle/>
          <a:p>
            <a:r>
              <a:rPr lang="en-US" sz="3200" b="1" dirty="0">
                <a:solidFill>
                  <a:srgbClr val="0070C0"/>
                </a:solidFill>
              </a:rPr>
              <a:t>MAKE SURE YOU SEE how the UNITS CANCEL OUT</a:t>
            </a:r>
          </a:p>
        </p:txBody>
      </p:sp>
    </p:spTree>
    <p:extLst>
      <p:ext uri="{BB962C8B-B14F-4D97-AF65-F5344CB8AC3E}">
        <p14:creationId xmlns:p14="http://schemas.microsoft.com/office/powerpoint/2010/main" val="2880412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67000"/>
            <a:ext cx="9144000" cy="1569660"/>
          </a:xfrm>
          <a:prstGeom prst="rect">
            <a:avLst/>
          </a:prstGeom>
          <a:noFill/>
        </p:spPr>
        <p:txBody>
          <a:bodyPr wrap="square" rtlCol="0">
            <a:spAutoFit/>
          </a:bodyPr>
          <a:lstStyle/>
          <a:p>
            <a:pPr algn="ctr"/>
            <a:r>
              <a:rPr lang="en-US" sz="9600" dirty="0"/>
              <a:t>13 !</a:t>
            </a:r>
          </a:p>
        </p:txBody>
      </p:sp>
    </p:spTree>
    <p:extLst>
      <p:ext uri="{BB962C8B-B14F-4D97-AF65-F5344CB8AC3E}">
        <p14:creationId xmlns:p14="http://schemas.microsoft.com/office/powerpoint/2010/main" val="171148767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4958730"/>
          </a:xfrm>
          <a:prstGeom prst="rect">
            <a:avLst/>
          </a:prstGeom>
          <a:noFill/>
        </p:spPr>
        <p:txBody>
          <a:bodyPr wrap="square" rtlCol="0">
            <a:spAutoFit/>
          </a:bodyPr>
          <a:lstStyle/>
          <a:p>
            <a:pPr>
              <a:lnSpc>
                <a:spcPct val="119000"/>
              </a:lnSpc>
              <a:spcAft>
                <a:spcPts val="600"/>
              </a:spcAft>
            </a:pPr>
            <a:r>
              <a:rPr lang="en-US" sz="2800" dirty="0">
                <a:solidFill>
                  <a:srgbClr val="000000"/>
                </a:solidFill>
                <a:latin typeface="Times New Roman"/>
              </a:rPr>
              <a:t>Rules to use scientific notation in math problems…</a:t>
            </a:r>
            <a:endParaRPr lang="en-US" sz="1200" kern="1400" dirty="0">
              <a:solidFill>
                <a:srgbClr val="000000"/>
              </a:solidFill>
            </a:endParaRPr>
          </a:p>
          <a:p>
            <a:pPr>
              <a:lnSpc>
                <a:spcPct val="119000"/>
              </a:lnSpc>
              <a:spcAft>
                <a:spcPts val="600"/>
              </a:spcAft>
            </a:pPr>
            <a:br>
              <a:rPr lang="en-US" dirty="0">
                <a:solidFill>
                  <a:srgbClr val="000000"/>
                </a:solidFill>
                <a:latin typeface="Times New Roman"/>
              </a:rPr>
            </a:br>
            <a:r>
              <a:rPr lang="en-US" dirty="0">
                <a:solidFill>
                  <a:srgbClr val="000000"/>
                </a:solidFill>
                <a:latin typeface="Times New Roman"/>
              </a:rPr>
              <a:t>Multiplication Rule for Scientific Notation: </a:t>
            </a:r>
            <a:br>
              <a:rPr lang="en-US" dirty="0">
                <a:solidFill>
                  <a:srgbClr val="000000"/>
                </a:solidFill>
                <a:latin typeface="Times New Roman"/>
              </a:rPr>
            </a:br>
            <a:br>
              <a:rPr lang="en-US" dirty="0">
                <a:solidFill>
                  <a:srgbClr val="000000"/>
                </a:solidFill>
                <a:latin typeface="Times New Roman"/>
              </a:rPr>
            </a:br>
            <a:br>
              <a:rPr lang="en-US" dirty="0">
                <a:solidFill>
                  <a:srgbClr val="000000"/>
                </a:solidFill>
                <a:latin typeface="Times New Roman"/>
              </a:rPr>
            </a:br>
            <a:r>
              <a:rPr lang="en-US" dirty="0">
                <a:solidFill>
                  <a:srgbClr val="000000"/>
                </a:solidFill>
                <a:latin typeface="Times New Roman"/>
              </a:rPr>
              <a:t>_________________________________________________________________________</a:t>
            </a:r>
            <a:br>
              <a:rPr lang="en-US" dirty="0">
                <a:solidFill>
                  <a:srgbClr val="000000"/>
                </a:solidFill>
                <a:latin typeface="Times New Roman"/>
              </a:rPr>
            </a:br>
            <a:br>
              <a:rPr lang="en-US" dirty="0">
                <a:solidFill>
                  <a:srgbClr val="000000"/>
                </a:solidFill>
                <a:latin typeface="Times New Roman"/>
              </a:rPr>
            </a:br>
            <a:br>
              <a:rPr lang="en-US" dirty="0">
                <a:solidFill>
                  <a:srgbClr val="000000"/>
                </a:solidFill>
                <a:latin typeface="Times New Roman"/>
              </a:rPr>
            </a:br>
            <a:r>
              <a:rPr lang="en-US" dirty="0">
                <a:solidFill>
                  <a:srgbClr val="000000"/>
                </a:solidFill>
                <a:latin typeface="Times New Roman"/>
              </a:rPr>
              <a:t>87.  (3 x 10</a:t>
            </a:r>
            <a:r>
              <a:rPr lang="en-US" baseline="30000" dirty="0">
                <a:solidFill>
                  <a:srgbClr val="000000"/>
                </a:solidFill>
                <a:latin typeface="Times New Roman"/>
              </a:rPr>
              <a:t>5</a:t>
            </a:r>
            <a:r>
              <a:rPr lang="en-US" dirty="0">
                <a:solidFill>
                  <a:srgbClr val="000000"/>
                </a:solidFill>
                <a:latin typeface="Times New Roman"/>
              </a:rPr>
              <a:t>)(2 x 10</a:t>
            </a:r>
            <a:r>
              <a:rPr lang="en-US" baseline="30000" dirty="0">
                <a:solidFill>
                  <a:srgbClr val="000000"/>
                </a:solidFill>
                <a:latin typeface="Times New Roman"/>
              </a:rPr>
              <a:t>2</a:t>
            </a:r>
            <a:r>
              <a:rPr lang="en-US" dirty="0">
                <a:solidFill>
                  <a:srgbClr val="000000"/>
                </a:solidFill>
                <a:latin typeface="Times New Roman"/>
              </a:rPr>
              <a:t>) =  __________________________________</a:t>
            </a:r>
            <a:br>
              <a:rPr lang="en-US" dirty="0">
                <a:solidFill>
                  <a:srgbClr val="000000"/>
                </a:solidFill>
                <a:latin typeface="Times New Roman"/>
              </a:rPr>
            </a:br>
            <a:br>
              <a:rPr lang="en-US" dirty="0">
                <a:solidFill>
                  <a:srgbClr val="000000"/>
                </a:solidFill>
                <a:latin typeface="Times New Roman"/>
              </a:rPr>
            </a:br>
            <a:r>
              <a:rPr lang="en-US" dirty="0">
                <a:solidFill>
                  <a:srgbClr val="000000"/>
                </a:solidFill>
                <a:latin typeface="Times New Roman"/>
              </a:rPr>
              <a:t>88.           5.0 x 10</a:t>
            </a:r>
            <a:r>
              <a:rPr lang="en-US" baseline="30000" dirty="0">
                <a:solidFill>
                  <a:srgbClr val="000000"/>
                </a:solidFill>
                <a:latin typeface="Times New Roman"/>
              </a:rPr>
              <a:t>4</a:t>
            </a:r>
            <a:endParaRPr lang="en-US" sz="1200" kern="1400" dirty="0">
              <a:solidFill>
                <a:srgbClr val="000000"/>
              </a:solidFill>
            </a:endParaRPr>
          </a:p>
          <a:p>
            <a:pPr>
              <a:lnSpc>
                <a:spcPct val="119000"/>
              </a:lnSpc>
              <a:spcAft>
                <a:spcPts val="600"/>
              </a:spcAft>
            </a:pPr>
            <a:r>
              <a:rPr lang="en-US" dirty="0">
                <a:solidFill>
                  <a:srgbClr val="000000"/>
                </a:solidFill>
                <a:latin typeface="Times New Roman"/>
              </a:rPr>
              <a:t>            </a:t>
            </a:r>
            <a:r>
              <a:rPr lang="en-US" u="sng" dirty="0">
                <a:solidFill>
                  <a:srgbClr val="000000"/>
                </a:solidFill>
                <a:latin typeface="Times New Roman"/>
              </a:rPr>
              <a:t>X 3.0 x 10</a:t>
            </a:r>
            <a:r>
              <a:rPr lang="en-US" baseline="30000" dirty="0">
                <a:solidFill>
                  <a:srgbClr val="000000"/>
                </a:solidFill>
                <a:latin typeface="Times New Roman"/>
              </a:rPr>
              <a:t>2</a:t>
            </a:r>
            <a:br>
              <a:rPr lang="en-US" sz="800" u="sng" baseline="30000" dirty="0">
                <a:solidFill>
                  <a:srgbClr val="000000"/>
                </a:solidFill>
                <a:latin typeface="Times New Roman"/>
              </a:rPr>
            </a:br>
            <a:endParaRPr lang="en-US" sz="1200" kern="1400" dirty="0">
              <a:solidFill>
                <a:srgbClr val="000000"/>
              </a:solidFill>
            </a:endParaRPr>
          </a:p>
          <a:p>
            <a:endParaRPr lang="en-US" dirty="0"/>
          </a:p>
        </p:txBody>
      </p:sp>
    </p:spTree>
    <p:extLst>
      <p:ext uri="{BB962C8B-B14F-4D97-AF65-F5344CB8AC3E}">
        <p14:creationId xmlns:p14="http://schemas.microsoft.com/office/powerpoint/2010/main" val="333390625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4958730"/>
          </a:xfrm>
          <a:prstGeom prst="rect">
            <a:avLst/>
          </a:prstGeom>
          <a:noFill/>
        </p:spPr>
        <p:txBody>
          <a:bodyPr wrap="square" rtlCol="0">
            <a:spAutoFit/>
          </a:bodyPr>
          <a:lstStyle/>
          <a:p>
            <a:pPr>
              <a:lnSpc>
                <a:spcPct val="119000"/>
              </a:lnSpc>
              <a:spcAft>
                <a:spcPts val="600"/>
              </a:spcAft>
            </a:pPr>
            <a:r>
              <a:rPr lang="en-US" sz="2800" dirty="0">
                <a:solidFill>
                  <a:srgbClr val="000000"/>
                </a:solidFill>
                <a:latin typeface="Times New Roman"/>
              </a:rPr>
              <a:t>Rules to use scientific notation in math problems…</a:t>
            </a:r>
            <a:endParaRPr lang="en-US" sz="1200" kern="1400" dirty="0">
              <a:solidFill>
                <a:srgbClr val="000000"/>
              </a:solidFill>
            </a:endParaRPr>
          </a:p>
          <a:p>
            <a:pPr>
              <a:lnSpc>
                <a:spcPct val="119000"/>
              </a:lnSpc>
              <a:spcAft>
                <a:spcPts val="600"/>
              </a:spcAft>
            </a:pPr>
            <a:br>
              <a:rPr lang="en-US" dirty="0">
                <a:solidFill>
                  <a:srgbClr val="000000"/>
                </a:solidFill>
                <a:latin typeface="Times New Roman"/>
              </a:rPr>
            </a:br>
            <a:r>
              <a:rPr lang="en-US" dirty="0">
                <a:solidFill>
                  <a:srgbClr val="000000"/>
                </a:solidFill>
                <a:latin typeface="Times New Roman"/>
              </a:rPr>
              <a:t>Multiplication Rule for Scientific Notation: </a:t>
            </a:r>
            <a:br>
              <a:rPr lang="en-US" dirty="0">
                <a:solidFill>
                  <a:srgbClr val="000000"/>
                </a:solidFill>
                <a:latin typeface="Times New Roman"/>
              </a:rPr>
            </a:br>
            <a:br>
              <a:rPr lang="en-US" dirty="0">
                <a:solidFill>
                  <a:srgbClr val="000000"/>
                </a:solidFill>
                <a:latin typeface="Times New Roman"/>
              </a:rPr>
            </a:br>
            <a:br>
              <a:rPr lang="en-US" dirty="0">
                <a:solidFill>
                  <a:srgbClr val="000000"/>
                </a:solidFill>
                <a:latin typeface="Times New Roman"/>
              </a:rPr>
            </a:br>
            <a:r>
              <a:rPr lang="en-US" dirty="0">
                <a:solidFill>
                  <a:srgbClr val="FF0000"/>
                </a:solidFill>
                <a:latin typeface="Times New Roman"/>
              </a:rPr>
              <a:t>Multiply the coefficients, then ADD the powers of ten.  Adjust as necessary!</a:t>
            </a:r>
            <a:br>
              <a:rPr lang="en-US" dirty="0">
                <a:solidFill>
                  <a:srgbClr val="FF0000"/>
                </a:solidFill>
                <a:latin typeface="Times New Roman"/>
              </a:rPr>
            </a:br>
            <a:br>
              <a:rPr lang="en-US" dirty="0">
                <a:solidFill>
                  <a:srgbClr val="000000"/>
                </a:solidFill>
                <a:latin typeface="Times New Roman"/>
              </a:rPr>
            </a:br>
            <a:br>
              <a:rPr lang="en-US" dirty="0">
                <a:solidFill>
                  <a:srgbClr val="000000"/>
                </a:solidFill>
                <a:latin typeface="Times New Roman"/>
              </a:rPr>
            </a:br>
            <a:r>
              <a:rPr lang="en-US" dirty="0">
                <a:solidFill>
                  <a:srgbClr val="000000"/>
                </a:solidFill>
                <a:latin typeface="Times New Roman"/>
              </a:rPr>
              <a:t>87.  (3 x 10</a:t>
            </a:r>
            <a:r>
              <a:rPr lang="en-US" baseline="30000" dirty="0">
                <a:solidFill>
                  <a:srgbClr val="000000"/>
                </a:solidFill>
                <a:latin typeface="Times New Roman"/>
              </a:rPr>
              <a:t>5</a:t>
            </a:r>
            <a:r>
              <a:rPr lang="en-US" dirty="0">
                <a:solidFill>
                  <a:srgbClr val="000000"/>
                </a:solidFill>
                <a:latin typeface="Times New Roman"/>
              </a:rPr>
              <a:t>)(2 x 10</a:t>
            </a:r>
            <a:r>
              <a:rPr lang="en-US" baseline="30000" dirty="0">
                <a:solidFill>
                  <a:srgbClr val="000000"/>
                </a:solidFill>
                <a:latin typeface="Times New Roman"/>
              </a:rPr>
              <a:t>2</a:t>
            </a:r>
            <a:r>
              <a:rPr lang="en-US" dirty="0">
                <a:solidFill>
                  <a:srgbClr val="000000"/>
                </a:solidFill>
                <a:latin typeface="Times New Roman"/>
              </a:rPr>
              <a:t>) =  </a:t>
            </a:r>
            <a:r>
              <a:rPr lang="en-US" dirty="0">
                <a:solidFill>
                  <a:srgbClr val="FF0000"/>
                </a:solidFill>
                <a:latin typeface="Times New Roman"/>
              </a:rPr>
              <a:t> 6 x 10</a:t>
            </a:r>
            <a:r>
              <a:rPr lang="en-US" baseline="30000" dirty="0">
                <a:solidFill>
                  <a:srgbClr val="FF0000"/>
                </a:solidFill>
                <a:latin typeface="Times New Roman"/>
              </a:rPr>
              <a:t>7</a:t>
            </a:r>
            <a:br>
              <a:rPr lang="en-US" dirty="0">
                <a:solidFill>
                  <a:srgbClr val="000000"/>
                </a:solidFill>
                <a:latin typeface="Times New Roman"/>
              </a:rPr>
            </a:br>
            <a:br>
              <a:rPr lang="en-US" dirty="0">
                <a:solidFill>
                  <a:srgbClr val="000000"/>
                </a:solidFill>
                <a:latin typeface="Times New Roman"/>
              </a:rPr>
            </a:br>
            <a:r>
              <a:rPr lang="en-US" dirty="0">
                <a:solidFill>
                  <a:srgbClr val="000000"/>
                </a:solidFill>
                <a:latin typeface="Times New Roman"/>
              </a:rPr>
              <a:t>88.           5.0 x 10</a:t>
            </a:r>
            <a:r>
              <a:rPr lang="en-US" baseline="30000" dirty="0">
                <a:solidFill>
                  <a:srgbClr val="000000"/>
                </a:solidFill>
                <a:latin typeface="Times New Roman"/>
              </a:rPr>
              <a:t>4</a:t>
            </a:r>
            <a:endParaRPr lang="en-US" sz="1200" kern="1400" dirty="0">
              <a:solidFill>
                <a:srgbClr val="000000"/>
              </a:solidFill>
            </a:endParaRPr>
          </a:p>
          <a:p>
            <a:pPr>
              <a:lnSpc>
                <a:spcPct val="119000"/>
              </a:lnSpc>
              <a:spcAft>
                <a:spcPts val="600"/>
              </a:spcAft>
            </a:pPr>
            <a:r>
              <a:rPr lang="en-US" dirty="0">
                <a:solidFill>
                  <a:srgbClr val="000000"/>
                </a:solidFill>
                <a:latin typeface="Times New Roman"/>
              </a:rPr>
              <a:t>            </a:t>
            </a:r>
            <a:r>
              <a:rPr lang="en-US" u="sng" dirty="0">
                <a:solidFill>
                  <a:srgbClr val="000000"/>
                </a:solidFill>
                <a:latin typeface="Times New Roman"/>
              </a:rPr>
              <a:t>X 3.0 x 10</a:t>
            </a:r>
            <a:r>
              <a:rPr lang="en-US" baseline="30000" dirty="0">
                <a:solidFill>
                  <a:srgbClr val="000000"/>
                </a:solidFill>
                <a:latin typeface="Times New Roman"/>
              </a:rPr>
              <a:t>2</a:t>
            </a:r>
            <a:br>
              <a:rPr lang="en-US" sz="800" u="sng" baseline="30000" dirty="0">
                <a:solidFill>
                  <a:srgbClr val="000000"/>
                </a:solidFill>
                <a:latin typeface="Times New Roman"/>
              </a:rPr>
            </a:br>
            <a:endParaRPr lang="en-US" sz="1200" kern="1400" dirty="0">
              <a:solidFill>
                <a:srgbClr val="000000"/>
              </a:solidFill>
            </a:endParaRPr>
          </a:p>
          <a:p>
            <a:endParaRPr lang="en-US" dirty="0"/>
          </a:p>
        </p:txBody>
      </p:sp>
      <p:sp>
        <p:nvSpPr>
          <p:cNvPr id="3" name="TextBox 2"/>
          <p:cNvSpPr txBox="1"/>
          <p:nvPr/>
        </p:nvSpPr>
        <p:spPr>
          <a:xfrm>
            <a:off x="762000" y="4648200"/>
            <a:ext cx="8153400" cy="154914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15 x 10</a:t>
            </a:r>
            <a:r>
              <a:rPr lang="en-US" sz="2800" baseline="30000" dirty="0">
                <a:latin typeface="Times New Roman" panose="02020603050405020304" pitchFamily="18" charset="0"/>
                <a:cs typeface="Times New Roman" panose="02020603050405020304" pitchFamily="18" charset="0"/>
              </a:rPr>
              <a:t>6   </a:t>
            </a:r>
            <a:r>
              <a:rPr lang="en-US" sz="2800" dirty="0">
                <a:latin typeface="Times New Roman" panose="02020603050405020304" pitchFamily="18" charset="0"/>
                <a:cs typeface="Times New Roman" panose="02020603050405020304" pitchFamily="18" charset="0"/>
              </a:rPr>
              <a:t>which is adjusted to 1.5 x 10</a:t>
            </a:r>
            <a:r>
              <a:rPr lang="en-US" sz="2800" baseline="30000" dirty="0">
                <a:latin typeface="Times New Roman" panose="02020603050405020304" pitchFamily="18" charset="0"/>
                <a:cs typeface="Times New Roman" panose="02020603050405020304" pitchFamily="18" charset="0"/>
              </a:rPr>
              <a:t>7</a:t>
            </a:r>
          </a:p>
          <a:p>
            <a:endParaRPr lang="en-US" sz="2800" baseline="30000" dirty="0">
              <a:latin typeface="Times New Roman" panose="02020603050405020304" pitchFamily="18" charset="0"/>
              <a:cs typeface="Times New Roman" panose="02020603050405020304" pitchFamily="18" charset="0"/>
            </a:endParaRPr>
          </a:p>
          <a:p>
            <a:r>
              <a:rPr lang="en-US" sz="28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coefficient becomes 10x smaller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 powers of 10 becomes 10x bigger</a:t>
            </a:r>
            <a:endParaRPr lang="en-US" sz="2400" baseline="30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938878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10600" cy="4826962"/>
          </a:xfrm>
          <a:prstGeom prst="rect">
            <a:avLst/>
          </a:prstGeom>
          <a:noFill/>
        </p:spPr>
        <p:txBody>
          <a:bodyPr wrap="square" rtlCol="0">
            <a:spAutoFit/>
          </a:bodyPr>
          <a:lstStyle/>
          <a:p>
            <a:pPr>
              <a:lnSpc>
                <a:spcPct val="119000"/>
              </a:lnSpc>
              <a:spcAft>
                <a:spcPts val="600"/>
              </a:spcAft>
            </a:pPr>
            <a:r>
              <a:rPr lang="en-US" sz="2000" dirty="0">
                <a:solidFill>
                  <a:srgbClr val="000000"/>
                </a:solidFill>
                <a:latin typeface="Times New Roman" panose="02020603050405020304" pitchFamily="18" charset="0"/>
                <a:cs typeface="Times New Roman" panose="02020603050405020304" pitchFamily="18" charset="0"/>
              </a:rPr>
              <a:t>Division Rule for Scientific Notation: </a:t>
            </a:r>
            <a:br>
              <a:rPr lang="en-US" sz="2000" dirty="0">
                <a:solidFill>
                  <a:srgbClr val="000000"/>
                </a:solidFill>
                <a:latin typeface="Times New Roman" panose="02020603050405020304" pitchFamily="18" charset="0"/>
                <a:cs typeface="Times New Roman" panose="02020603050405020304" pitchFamily="18" charset="0"/>
              </a:rPr>
            </a:br>
            <a:br>
              <a:rPr lang="en-US" sz="2000" dirty="0">
                <a:solidFill>
                  <a:srgbClr val="000000"/>
                </a:solidFill>
                <a:latin typeface="Times New Roman" panose="02020603050405020304" pitchFamily="18" charset="0"/>
                <a:cs typeface="Times New Roman" panose="02020603050405020304" pitchFamily="18" charset="0"/>
              </a:rPr>
            </a:br>
            <a:br>
              <a:rPr lang="en-US" sz="2000" dirty="0">
                <a:solidFill>
                  <a:srgbClr val="000000"/>
                </a:solidFill>
                <a:latin typeface="Times New Roman" panose="02020603050405020304" pitchFamily="18" charset="0"/>
                <a:cs typeface="Times New Roman" panose="02020603050405020304" pitchFamily="18" charset="0"/>
              </a:rPr>
            </a:br>
            <a:r>
              <a:rPr lang="en-US" sz="20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a:t>
            </a:r>
            <a:br>
              <a:rPr lang="en-US" sz="2000" dirty="0">
                <a:solidFill>
                  <a:srgbClr val="000000"/>
                </a:solidFill>
                <a:latin typeface="Times New Roman" panose="02020603050405020304" pitchFamily="18" charset="0"/>
                <a:cs typeface="Times New Roman" panose="02020603050405020304" pitchFamily="18" charset="0"/>
              </a:rPr>
            </a:br>
            <a:br>
              <a:rPr lang="en-US" sz="2000" dirty="0">
                <a:solidFill>
                  <a:srgbClr val="000000"/>
                </a:solidFill>
                <a:latin typeface="Times New Roman" panose="02020603050405020304" pitchFamily="18" charset="0"/>
                <a:cs typeface="Times New Roman" panose="02020603050405020304" pitchFamily="18" charset="0"/>
              </a:rPr>
            </a:br>
            <a:br>
              <a:rPr lang="en-US" sz="2000" dirty="0">
                <a:solidFill>
                  <a:srgbClr val="000000"/>
                </a:solidFill>
                <a:latin typeface="Times New Roman" panose="02020603050405020304" pitchFamily="18" charset="0"/>
                <a:cs typeface="Times New Roman" panose="02020603050405020304" pitchFamily="18" charset="0"/>
              </a:rPr>
            </a:br>
            <a:br>
              <a:rPr lang="en-US" sz="2000" dirty="0">
                <a:solidFill>
                  <a:srgbClr val="000000"/>
                </a:solidFill>
                <a:latin typeface="Times New Roman" panose="02020603050405020304" pitchFamily="18" charset="0"/>
                <a:cs typeface="Times New Roman" panose="02020603050405020304" pitchFamily="18" charset="0"/>
              </a:rPr>
            </a:br>
            <a:br>
              <a:rPr lang="en-US" sz="2000" dirty="0">
                <a:solidFill>
                  <a:srgbClr val="000000"/>
                </a:solidFill>
                <a:latin typeface="Times New Roman" panose="02020603050405020304" pitchFamily="18" charset="0"/>
                <a:cs typeface="Times New Roman" panose="02020603050405020304" pitchFamily="18" charset="0"/>
              </a:rPr>
            </a:br>
            <a:r>
              <a:rPr lang="en-US" sz="2000" dirty="0">
                <a:solidFill>
                  <a:srgbClr val="000000"/>
                </a:solidFill>
                <a:latin typeface="Times New Roman" panose="02020603050405020304" pitchFamily="18" charset="0"/>
                <a:cs typeface="Times New Roman" panose="02020603050405020304" pitchFamily="18" charset="0"/>
              </a:rPr>
              <a:t>89.      </a:t>
            </a:r>
            <a:r>
              <a:rPr lang="en-US" sz="2000" u="sng" dirty="0">
                <a:solidFill>
                  <a:srgbClr val="000000"/>
                </a:solidFill>
                <a:latin typeface="Times New Roman" panose="02020603050405020304" pitchFamily="18" charset="0"/>
                <a:cs typeface="Times New Roman" panose="02020603050405020304" pitchFamily="18" charset="0"/>
              </a:rPr>
              <a:t>3.0 x 10</a:t>
            </a:r>
            <a:r>
              <a:rPr lang="en-US" sz="2000" u="sng" baseline="30000" dirty="0">
                <a:solidFill>
                  <a:srgbClr val="000000"/>
                </a:solidFill>
                <a:latin typeface="Times New Roman" panose="02020603050405020304" pitchFamily="18" charset="0"/>
                <a:cs typeface="Times New Roman" panose="02020603050405020304" pitchFamily="18" charset="0"/>
              </a:rPr>
              <a:t>4 </a:t>
            </a:r>
            <a:r>
              <a:rPr lang="en-US" sz="2000" baseline="30000" dirty="0">
                <a:solidFill>
                  <a:srgbClr val="000000"/>
                </a:solidFill>
                <a:latin typeface="Times New Roman" panose="02020603050405020304" pitchFamily="18" charset="0"/>
                <a:cs typeface="Times New Roman" panose="02020603050405020304" pitchFamily="18" charset="0"/>
              </a:rPr>
              <a:t>                                                                                              </a:t>
            </a:r>
            <a:r>
              <a:rPr lang="en-US" sz="2000" dirty="0">
                <a:solidFill>
                  <a:srgbClr val="000000"/>
                </a:solidFill>
                <a:latin typeface="Times New Roman" panose="02020603050405020304" pitchFamily="18" charset="0"/>
                <a:cs typeface="Times New Roman" panose="02020603050405020304" pitchFamily="18" charset="0"/>
              </a:rPr>
              <a:t>90.     </a:t>
            </a:r>
            <a:r>
              <a:rPr lang="en-US" sz="2000" u="sng" dirty="0">
                <a:solidFill>
                  <a:srgbClr val="000000"/>
                </a:solidFill>
                <a:latin typeface="Times New Roman" panose="02020603050405020304" pitchFamily="18" charset="0"/>
                <a:cs typeface="Times New Roman" panose="02020603050405020304" pitchFamily="18" charset="0"/>
              </a:rPr>
              <a:t>9.0 x 10</a:t>
            </a:r>
            <a:r>
              <a:rPr lang="en-US" sz="2000" u="sng" baseline="30000" dirty="0">
                <a:solidFill>
                  <a:srgbClr val="000000"/>
                </a:solidFill>
                <a:latin typeface="Times New Roman" panose="02020603050405020304" pitchFamily="18" charset="0"/>
                <a:cs typeface="Times New Roman" panose="02020603050405020304" pitchFamily="18" charset="0"/>
              </a:rPr>
              <a:t>5</a:t>
            </a:r>
            <a:endParaRPr lang="en-US" sz="2000" kern="1400" dirty="0">
              <a:solidFill>
                <a:srgbClr val="000000"/>
              </a:solidFill>
              <a:latin typeface="Times New Roman" panose="02020603050405020304" pitchFamily="18" charset="0"/>
              <a:cs typeface="Times New Roman" panose="02020603050405020304" pitchFamily="18" charset="0"/>
            </a:endParaRPr>
          </a:p>
          <a:p>
            <a:pPr>
              <a:lnSpc>
                <a:spcPct val="119000"/>
              </a:lnSpc>
              <a:spcAft>
                <a:spcPts val="600"/>
              </a:spcAft>
            </a:pPr>
            <a:r>
              <a:rPr lang="en-US" sz="2000" dirty="0">
                <a:solidFill>
                  <a:srgbClr val="000000"/>
                </a:solidFill>
                <a:latin typeface="Times New Roman" panose="02020603050405020304" pitchFamily="18" charset="0"/>
                <a:cs typeface="Times New Roman" panose="02020603050405020304" pitchFamily="18" charset="0"/>
              </a:rPr>
              <a:t>           2.0 x 10</a:t>
            </a:r>
            <a:r>
              <a:rPr lang="en-US" sz="2000" baseline="30000" dirty="0">
                <a:solidFill>
                  <a:srgbClr val="000000"/>
                </a:solidFill>
                <a:latin typeface="Times New Roman" panose="02020603050405020304" pitchFamily="18" charset="0"/>
                <a:cs typeface="Times New Roman" panose="02020603050405020304" pitchFamily="18" charset="0"/>
              </a:rPr>
              <a:t>2   </a:t>
            </a:r>
            <a:r>
              <a:rPr lang="en-US" sz="2000" dirty="0">
                <a:solidFill>
                  <a:srgbClr val="000000"/>
                </a:solidFill>
                <a:latin typeface="Times New Roman" panose="02020603050405020304" pitchFamily="18" charset="0"/>
                <a:cs typeface="Times New Roman" panose="02020603050405020304" pitchFamily="18" charset="0"/>
              </a:rPr>
              <a:t>                                                                        3.0 x 10</a:t>
            </a:r>
            <a:r>
              <a:rPr lang="en-US" sz="2000" baseline="30000" dirty="0">
                <a:solidFill>
                  <a:srgbClr val="000000"/>
                </a:solidFill>
                <a:latin typeface="Times New Roman" panose="02020603050405020304" pitchFamily="18" charset="0"/>
                <a:cs typeface="Times New Roman" panose="02020603050405020304" pitchFamily="18" charset="0"/>
              </a:rPr>
              <a:t>3</a:t>
            </a:r>
            <a:br>
              <a:rPr lang="en-US" sz="2000" baseline="30000" dirty="0">
                <a:solidFill>
                  <a:srgbClr val="000000"/>
                </a:solidFill>
                <a:latin typeface="Times New Roman" panose="02020603050405020304" pitchFamily="18" charset="0"/>
                <a:cs typeface="Times New Roman" panose="02020603050405020304" pitchFamily="18" charset="0"/>
              </a:rPr>
            </a:br>
            <a:br>
              <a:rPr lang="en-US" sz="2000" baseline="30000" dirty="0">
                <a:solidFill>
                  <a:srgbClr val="000000"/>
                </a:solidFill>
                <a:latin typeface="Times New Roman" panose="02020603050405020304" pitchFamily="18" charset="0"/>
                <a:cs typeface="Times New Roman" panose="02020603050405020304" pitchFamily="18" charset="0"/>
              </a:rPr>
            </a:br>
            <a:endParaRPr lang="en-US" sz="2000" kern="1400" dirty="0">
              <a:solidFill>
                <a:srgbClr val="000000"/>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65022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10600" cy="4460708"/>
          </a:xfrm>
          <a:prstGeom prst="rect">
            <a:avLst/>
          </a:prstGeom>
          <a:noFill/>
        </p:spPr>
        <p:txBody>
          <a:bodyPr wrap="square" rtlCol="0">
            <a:spAutoFit/>
          </a:bodyPr>
          <a:lstStyle/>
          <a:p>
            <a:pPr>
              <a:lnSpc>
                <a:spcPct val="119000"/>
              </a:lnSpc>
              <a:spcAft>
                <a:spcPts val="600"/>
              </a:spcAft>
            </a:pPr>
            <a:r>
              <a:rPr lang="en-US" sz="2000" dirty="0">
                <a:solidFill>
                  <a:srgbClr val="000000"/>
                </a:solidFill>
                <a:latin typeface="Times New Roman" panose="02020603050405020304" pitchFamily="18" charset="0"/>
                <a:cs typeface="Times New Roman" panose="02020603050405020304" pitchFamily="18" charset="0"/>
              </a:rPr>
              <a:t>Division Rule for Scientific Notation: </a:t>
            </a:r>
            <a:br>
              <a:rPr lang="en-US" sz="2000" dirty="0">
                <a:solidFill>
                  <a:srgbClr val="000000"/>
                </a:solidFill>
                <a:latin typeface="Times New Roman" panose="02020603050405020304" pitchFamily="18" charset="0"/>
                <a:cs typeface="Times New Roman" panose="02020603050405020304" pitchFamily="18" charset="0"/>
              </a:rPr>
            </a:br>
            <a:br>
              <a:rPr lang="en-US" sz="2000" dirty="0">
                <a:solidFill>
                  <a:srgbClr val="000000"/>
                </a:solidFill>
                <a:latin typeface="Times New Roman" panose="02020603050405020304" pitchFamily="18" charset="0"/>
                <a:cs typeface="Times New Roman" panose="02020603050405020304" pitchFamily="18" charset="0"/>
              </a:rPr>
            </a:br>
            <a:br>
              <a:rPr lang="en-US" sz="2000" dirty="0">
                <a:solidFill>
                  <a:srgbClr val="000000"/>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Divide the coefficients, subtract the powers of ten, adjust if necessary.</a:t>
            </a:r>
            <a:br>
              <a:rPr lang="en-US" sz="2000" dirty="0">
                <a:solidFill>
                  <a:srgbClr val="000000"/>
                </a:solidFill>
                <a:latin typeface="Times New Roman" panose="02020603050405020304" pitchFamily="18" charset="0"/>
                <a:cs typeface="Times New Roman" panose="02020603050405020304" pitchFamily="18" charset="0"/>
              </a:rPr>
            </a:br>
            <a:br>
              <a:rPr lang="en-US" sz="2000" dirty="0">
                <a:solidFill>
                  <a:srgbClr val="000000"/>
                </a:solidFill>
                <a:latin typeface="Times New Roman" panose="02020603050405020304" pitchFamily="18" charset="0"/>
                <a:cs typeface="Times New Roman" panose="02020603050405020304" pitchFamily="18" charset="0"/>
              </a:rPr>
            </a:br>
            <a:br>
              <a:rPr lang="en-US" sz="2000" dirty="0">
                <a:solidFill>
                  <a:srgbClr val="000000"/>
                </a:solidFill>
                <a:latin typeface="Times New Roman" panose="02020603050405020304" pitchFamily="18" charset="0"/>
                <a:cs typeface="Times New Roman" panose="02020603050405020304" pitchFamily="18" charset="0"/>
              </a:rPr>
            </a:br>
            <a:br>
              <a:rPr lang="en-US" sz="2000" dirty="0">
                <a:solidFill>
                  <a:srgbClr val="000000"/>
                </a:solidFill>
                <a:latin typeface="Times New Roman" panose="02020603050405020304" pitchFamily="18" charset="0"/>
                <a:cs typeface="Times New Roman" panose="02020603050405020304" pitchFamily="18" charset="0"/>
              </a:rPr>
            </a:br>
            <a:r>
              <a:rPr lang="en-US" sz="2000" dirty="0">
                <a:solidFill>
                  <a:srgbClr val="000000"/>
                </a:solidFill>
                <a:latin typeface="Times New Roman" panose="02020603050405020304" pitchFamily="18" charset="0"/>
                <a:cs typeface="Times New Roman" panose="02020603050405020304" pitchFamily="18" charset="0"/>
              </a:rPr>
              <a:t>89.      </a:t>
            </a:r>
            <a:r>
              <a:rPr lang="en-US" sz="2000" u="sng" dirty="0">
                <a:solidFill>
                  <a:srgbClr val="000000"/>
                </a:solidFill>
                <a:latin typeface="Times New Roman" panose="02020603050405020304" pitchFamily="18" charset="0"/>
                <a:cs typeface="Times New Roman" panose="02020603050405020304" pitchFamily="18" charset="0"/>
              </a:rPr>
              <a:t>3.0 x 10</a:t>
            </a:r>
            <a:r>
              <a:rPr lang="en-US" sz="2000" u="sng" baseline="30000" dirty="0">
                <a:solidFill>
                  <a:srgbClr val="000000"/>
                </a:solidFill>
                <a:latin typeface="Times New Roman" panose="02020603050405020304" pitchFamily="18" charset="0"/>
                <a:cs typeface="Times New Roman" panose="02020603050405020304" pitchFamily="18" charset="0"/>
              </a:rPr>
              <a:t>4 </a:t>
            </a:r>
            <a:r>
              <a:rPr lang="en-US" sz="2000" baseline="30000" dirty="0">
                <a:solidFill>
                  <a:srgbClr val="000000"/>
                </a:solidFill>
                <a:latin typeface="Times New Roman" panose="02020603050405020304" pitchFamily="18" charset="0"/>
                <a:cs typeface="Times New Roman" panose="02020603050405020304" pitchFamily="18" charset="0"/>
              </a:rPr>
              <a:t>                                                                                              </a:t>
            </a:r>
            <a:r>
              <a:rPr lang="en-US" sz="2000" dirty="0">
                <a:solidFill>
                  <a:srgbClr val="000000"/>
                </a:solidFill>
                <a:latin typeface="Times New Roman" panose="02020603050405020304" pitchFamily="18" charset="0"/>
                <a:cs typeface="Times New Roman" panose="02020603050405020304" pitchFamily="18" charset="0"/>
              </a:rPr>
              <a:t>90.     </a:t>
            </a:r>
            <a:r>
              <a:rPr lang="en-US" sz="2000" u="sng" dirty="0">
                <a:solidFill>
                  <a:srgbClr val="000000"/>
                </a:solidFill>
                <a:latin typeface="Times New Roman" panose="02020603050405020304" pitchFamily="18" charset="0"/>
                <a:cs typeface="Times New Roman" panose="02020603050405020304" pitchFamily="18" charset="0"/>
              </a:rPr>
              <a:t>9.0 x 10</a:t>
            </a:r>
            <a:r>
              <a:rPr lang="en-US" sz="2000" u="sng" baseline="30000" dirty="0">
                <a:solidFill>
                  <a:srgbClr val="000000"/>
                </a:solidFill>
                <a:latin typeface="Times New Roman" panose="02020603050405020304" pitchFamily="18" charset="0"/>
                <a:cs typeface="Times New Roman" panose="02020603050405020304" pitchFamily="18" charset="0"/>
              </a:rPr>
              <a:t>5</a:t>
            </a:r>
            <a:endParaRPr lang="en-US" sz="2000" kern="1400" dirty="0">
              <a:solidFill>
                <a:srgbClr val="000000"/>
              </a:solidFill>
              <a:latin typeface="Times New Roman" panose="02020603050405020304" pitchFamily="18" charset="0"/>
              <a:cs typeface="Times New Roman" panose="02020603050405020304" pitchFamily="18" charset="0"/>
            </a:endParaRPr>
          </a:p>
          <a:p>
            <a:pPr>
              <a:lnSpc>
                <a:spcPct val="119000"/>
              </a:lnSpc>
              <a:spcAft>
                <a:spcPts val="600"/>
              </a:spcAft>
            </a:pPr>
            <a:r>
              <a:rPr lang="en-US" sz="2000" dirty="0">
                <a:solidFill>
                  <a:srgbClr val="000000"/>
                </a:solidFill>
                <a:latin typeface="Times New Roman" panose="02020603050405020304" pitchFamily="18" charset="0"/>
                <a:cs typeface="Times New Roman" panose="02020603050405020304" pitchFamily="18" charset="0"/>
              </a:rPr>
              <a:t>           2.0 x 10</a:t>
            </a:r>
            <a:r>
              <a:rPr lang="en-US" sz="2000" baseline="30000" dirty="0">
                <a:solidFill>
                  <a:srgbClr val="000000"/>
                </a:solidFill>
                <a:latin typeface="Times New Roman" panose="02020603050405020304" pitchFamily="18" charset="0"/>
                <a:cs typeface="Times New Roman" panose="02020603050405020304" pitchFamily="18" charset="0"/>
              </a:rPr>
              <a:t>2   </a:t>
            </a:r>
            <a:r>
              <a:rPr lang="en-US" sz="2000" dirty="0">
                <a:solidFill>
                  <a:srgbClr val="000000"/>
                </a:solidFill>
                <a:latin typeface="Times New Roman" panose="02020603050405020304" pitchFamily="18" charset="0"/>
                <a:cs typeface="Times New Roman" panose="02020603050405020304" pitchFamily="18" charset="0"/>
              </a:rPr>
              <a:t>                                                                        3.0 x 10</a:t>
            </a:r>
            <a:r>
              <a:rPr lang="en-US" sz="2000" baseline="30000" dirty="0">
                <a:solidFill>
                  <a:srgbClr val="000000"/>
                </a:solidFill>
                <a:latin typeface="Times New Roman" panose="02020603050405020304" pitchFamily="18" charset="0"/>
                <a:cs typeface="Times New Roman" panose="02020603050405020304" pitchFamily="18" charset="0"/>
              </a:rPr>
              <a:t>3</a:t>
            </a:r>
            <a:br>
              <a:rPr lang="en-US" sz="2000" baseline="30000" dirty="0">
                <a:solidFill>
                  <a:srgbClr val="000000"/>
                </a:solidFill>
                <a:latin typeface="Times New Roman" panose="02020603050405020304" pitchFamily="18" charset="0"/>
                <a:cs typeface="Times New Roman" panose="02020603050405020304" pitchFamily="18" charset="0"/>
              </a:rPr>
            </a:br>
            <a:br>
              <a:rPr lang="en-US" sz="2000" baseline="30000" dirty="0">
                <a:solidFill>
                  <a:srgbClr val="000000"/>
                </a:solidFill>
                <a:latin typeface="Times New Roman" panose="02020603050405020304" pitchFamily="18" charset="0"/>
                <a:cs typeface="Times New Roman" panose="02020603050405020304" pitchFamily="18" charset="0"/>
              </a:rPr>
            </a:br>
            <a:endParaRPr lang="en-US" sz="2000" kern="1400" dirty="0">
              <a:solidFill>
                <a:srgbClr val="000000"/>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057400" y="2895600"/>
            <a:ext cx="1981200" cy="523220"/>
          </a:xfrm>
          <a:prstGeom prst="rect">
            <a:avLst/>
          </a:prstGeom>
          <a:noFill/>
        </p:spPr>
        <p:txBody>
          <a:bodyPr wrap="square" rtlCol="0">
            <a:spAutoFit/>
          </a:bodyPr>
          <a:lstStyle/>
          <a:p>
            <a:r>
              <a:rPr lang="en-US" sz="2800" dirty="0">
                <a:solidFill>
                  <a:srgbClr val="FF0000"/>
                </a:solidFill>
              </a:rPr>
              <a:t>= 1.5 x 10</a:t>
            </a:r>
            <a:r>
              <a:rPr lang="en-US" sz="2800" baseline="30000" dirty="0">
                <a:solidFill>
                  <a:srgbClr val="FF0000"/>
                </a:solidFill>
              </a:rPr>
              <a:t>2</a:t>
            </a:r>
          </a:p>
        </p:txBody>
      </p:sp>
      <p:sp>
        <p:nvSpPr>
          <p:cNvPr id="4" name="TextBox 3"/>
          <p:cNvSpPr txBox="1"/>
          <p:nvPr/>
        </p:nvSpPr>
        <p:spPr>
          <a:xfrm>
            <a:off x="6172200" y="4242288"/>
            <a:ext cx="1981200" cy="523220"/>
          </a:xfrm>
          <a:prstGeom prst="rect">
            <a:avLst/>
          </a:prstGeom>
          <a:noFill/>
        </p:spPr>
        <p:txBody>
          <a:bodyPr wrap="square" rtlCol="0">
            <a:spAutoFit/>
          </a:bodyPr>
          <a:lstStyle/>
          <a:p>
            <a:r>
              <a:rPr lang="en-US" sz="2800" dirty="0">
                <a:solidFill>
                  <a:srgbClr val="FF0000"/>
                </a:solidFill>
              </a:rPr>
              <a:t>= 3.0 x 10</a:t>
            </a:r>
            <a:r>
              <a:rPr lang="en-US" sz="2800" baseline="30000" dirty="0">
                <a:solidFill>
                  <a:srgbClr val="FF0000"/>
                </a:solidFill>
              </a:rPr>
              <a:t>2</a:t>
            </a:r>
          </a:p>
        </p:txBody>
      </p:sp>
    </p:spTree>
    <p:extLst>
      <p:ext uri="{BB962C8B-B14F-4D97-AF65-F5344CB8AC3E}">
        <p14:creationId xmlns:p14="http://schemas.microsoft.com/office/powerpoint/2010/main" val="112422015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86800" cy="5072222"/>
          </a:xfrm>
          <a:prstGeom prst="rect">
            <a:avLst/>
          </a:prstGeom>
          <a:noFill/>
        </p:spPr>
        <p:txBody>
          <a:bodyPr wrap="square" rtlCol="0">
            <a:spAutoFit/>
          </a:bodyPr>
          <a:lstStyle/>
          <a:p>
            <a:pPr>
              <a:lnSpc>
                <a:spcPct val="119000"/>
              </a:lnSpc>
              <a:spcAft>
                <a:spcPts val="600"/>
              </a:spcAft>
            </a:pPr>
            <a:r>
              <a:rPr lang="en-US" sz="3600" kern="1400" dirty="0">
                <a:solidFill>
                  <a:srgbClr val="000000"/>
                </a:solidFill>
                <a:latin typeface="Times New Roman"/>
              </a:rPr>
              <a:t>91.  Addition Rules for scientific notation:</a:t>
            </a:r>
            <a:br>
              <a:rPr lang="en-US" sz="3600" kern="1400" dirty="0">
                <a:solidFill>
                  <a:srgbClr val="000000"/>
                </a:solidFill>
                <a:latin typeface="Times New Roman"/>
              </a:rPr>
            </a:br>
            <a:br>
              <a:rPr lang="en-US" sz="3600" kern="1400" dirty="0">
                <a:solidFill>
                  <a:srgbClr val="000000"/>
                </a:solidFill>
                <a:latin typeface="Times New Roman"/>
              </a:rPr>
            </a:br>
            <a:r>
              <a:rPr lang="en-US" sz="3600" kern="1400" dirty="0">
                <a:solidFill>
                  <a:srgbClr val="000000"/>
                </a:solidFill>
                <a:latin typeface="Times New Roman"/>
              </a:rPr>
              <a:t> ____________________________________.</a:t>
            </a:r>
            <a:br>
              <a:rPr lang="en-US" sz="3600" kern="1400" dirty="0">
                <a:solidFill>
                  <a:srgbClr val="000000"/>
                </a:solidFill>
                <a:latin typeface="Times New Roman"/>
              </a:rPr>
            </a:br>
            <a:endParaRPr lang="en-US" sz="2400" kern="1400" dirty="0">
              <a:solidFill>
                <a:srgbClr val="000000"/>
              </a:solidFill>
            </a:endParaRPr>
          </a:p>
          <a:p>
            <a:pPr>
              <a:lnSpc>
                <a:spcPct val="119000"/>
              </a:lnSpc>
              <a:spcAft>
                <a:spcPts val="600"/>
              </a:spcAft>
            </a:pPr>
            <a:r>
              <a:rPr lang="en-US" sz="2800" kern="1400" dirty="0">
                <a:solidFill>
                  <a:srgbClr val="000000"/>
                </a:solidFill>
                <a:latin typeface="Times New Roman" panose="02020603050405020304" pitchFamily="18" charset="0"/>
                <a:cs typeface="Times New Roman" panose="02020603050405020304" pitchFamily="18" charset="0"/>
              </a:rPr>
              <a:t>92.  </a:t>
            </a:r>
            <a:r>
              <a:rPr lang="en-US" sz="2800" dirty="0">
                <a:solidFill>
                  <a:srgbClr val="000000"/>
                </a:solidFill>
                <a:latin typeface="Times New Roman" panose="02020603050405020304" pitchFamily="18" charset="0"/>
                <a:cs typeface="Times New Roman" panose="02020603050405020304" pitchFamily="18" charset="0"/>
              </a:rPr>
              <a:t>      6.5 x 10</a:t>
            </a:r>
            <a:r>
              <a:rPr lang="en-US" sz="2800" baseline="30000" dirty="0">
                <a:solidFill>
                  <a:srgbClr val="000000"/>
                </a:solidFill>
                <a:latin typeface="Times New Roman" panose="02020603050405020304" pitchFamily="18" charset="0"/>
                <a:cs typeface="Times New Roman" panose="02020603050405020304" pitchFamily="18" charset="0"/>
              </a:rPr>
              <a:t>7                      </a:t>
            </a:r>
            <a:r>
              <a:rPr lang="en-US" sz="2800" dirty="0">
                <a:solidFill>
                  <a:srgbClr val="0000FF"/>
                </a:solidFill>
                <a:latin typeface="Times New Roman" panose="02020603050405020304" pitchFamily="18" charset="0"/>
                <a:cs typeface="Times New Roman" panose="02020603050405020304" pitchFamily="18" charset="0"/>
              </a:rPr>
              <a:t>93.          6.2 x 10</a:t>
            </a:r>
            <a:r>
              <a:rPr lang="en-US" sz="2800" baseline="30000" dirty="0">
                <a:solidFill>
                  <a:srgbClr val="0000FF"/>
                </a:solidFill>
                <a:latin typeface="Times New Roman" panose="02020603050405020304" pitchFamily="18" charset="0"/>
                <a:cs typeface="Times New Roman" panose="02020603050405020304" pitchFamily="18" charset="0"/>
              </a:rPr>
              <a:t>8</a:t>
            </a:r>
            <a:endParaRPr lang="en-US" sz="2800" kern="1400" dirty="0">
              <a:solidFill>
                <a:srgbClr val="0000FF"/>
              </a:solidFill>
              <a:latin typeface="Times New Roman" panose="02020603050405020304" pitchFamily="18" charset="0"/>
              <a:cs typeface="Times New Roman" panose="02020603050405020304" pitchFamily="18" charset="0"/>
            </a:endParaRPr>
          </a:p>
          <a:p>
            <a:pPr>
              <a:lnSpc>
                <a:spcPct val="119000"/>
              </a:lnSpc>
              <a:spcAft>
                <a:spcPts val="600"/>
              </a:spcAft>
            </a:pPr>
            <a:r>
              <a:rPr lang="en-US" sz="2800" dirty="0">
                <a:solidFill>
                  <a:srgbClr val="000000"/>
                </a:solidFill>
                <a:latin typeface="Times New Roman" panose="02020603050405020304" pitchFamily="18" charset="0"/>
                <a:cs typeface="Times New Roman" panose="02020603050405020304" pitchFamily="18" charset="0"/>
              </a:rPr>
              <a:t>         </a:t>
            </a:r>
            <a:r>
              <a:rPr lang="en-US" sz="2800" u="sng" dirty="0">
                <a:solidFill>
                  <a:srgbClr val="000000"/>
                </a:solidFill>
                <a:latin typeface="Times New Roman" panose="02020603050405020304" pitchFamily="18" charset="0"/>
                <a:cs typeface="Times New Roman" panose="02020603050405020304" pitchFamily="18" charset="0"/>
              </a:rPr>
              <a:t>+ 2.2 x 10</a:t>
            </a:r>
            <a:r>
              <a:rPr lang="en-US" sz="2800" u="sng" baseline="30000" dirty="0">
                <a:solidFill>
                  <a:srgbClr val="000000"/>
                </a:solidFill>
                <a:latin typeface="Times New Roman" panose="02020603050405020304" pitchFamily="18" charset="0"/>
                <a:cs typeface="Times New Roman" panose="02020603050405020304" pitchFamily="18" charset="0"/>
              </a:rPr>
              <a:t>7</a:t>
            </a:r>
            <a:r>
              <a:rPr lang="en-US" sz="2800" baseline="30000" dirty="0">
                <a:solidFill>
                  <a:srgbClr val="000000"/>
                </a:solidFill>
                <a:latin typeface="Times New Roman" panose="02020603050405020304" pitchFamily="18" charset="0"/>
                <a:cs typeface="Times New Roman" panose="02020603050405020304" pitchFamily="18" charset="0"/>
              </a:rPr>
              <a:t>                                          </a:t>
            </a:r>
            <a:r>
              <a:rPr lang="en-US" sz="2800" u="sng" dirty="0">
                <a:solidFill>
                  <a:srgbClr val="0000FF"/>
                </a:solidFill>
                <a:latin typeface="Times New Roman" panose="02020603050405020304" pitchFamily="18" charset="0"/>
                <a:cs typeface="Times New Roman" panose="02020603050405020304" pitchFamily="18" charset="0"/>
              </a:rPr>
              <a:t>+ 1.5 x 10</a:t>
            </a:r>
            <a:r>
              <a:rPr lang="en-US" sz="2800" u="sng" baseline="30000" dirty="0">
                <a:solidFill>
                  <a:srgbClr val="0000FF"/>
                </a:solidFill>
                <a:latin typeface="Times New Roman" panose="02020603050405020304" pitchFamily="18" charset="0"/>
                <a:cs typeface="Times New Roman" panose="02020603050405020304" pitchFamily="18" charset="0"/>
              </a:rPr>
              <a:t>6</a:t>
            </a:r>
            <a:br>
              <a:rPr lang="en-US" sz="2800" u="sng" baseline="30000" dirty="0">
                <a:solidFill>
                  <a:srgbClr val="0000FF"/>
                </a:solidFill>
                <a:latin typeface="Times New Roman" panose="02020603050405020304" pitchFamily="18" charset="0"/>
                <a:cs typeface="Times New Roman" panose="02020603050405020304" pitchFamily="18" charset="0"/>
              </a:rPr>
            </a:br>
            <a:endParaRPr lang="en-US" sz="2800" kern="1400" dirty="0">
              <a:solidFill>
                <a:srgbClr val="0000FF"/>
              </a:solidFill>
              <a:latin typeface="Times New Roman" panose="02020603050405020304" pitchFamily="18" charset="0"/>
              <a:cs typeface="Times New Roman" panose="02020603050405020304" pitchFamily="18" charset="0"/>
            </a:endParaRPr>
          </a:p>
          <a:p>
            <a:pPr>
              <a:lnSpc>
                <a:spcPct val="119000"/>
              </a:lnSpc>
              <a:spcAft>
                <a:spcPts val="600"/>
              </a:spcAft>
            </a:pPr>
            <a:r>
              <a:rPr lang="en-US" sz="2400" kern="1400" dirty="0">
                <a:solidFill>
                  <a:srgbClr val="000000"/>
                </a:solidFill>
              </a:rPr>
              <a:t> </a:t>
            </a:r>
          </a:p>
          <a:p>
            <a:endParaRPr lang="en-US" dirty="0"/>
          </a:p>
        </p:txBody>
      </p:sp>
    </p:spTree>
    <p:extLst>
      <p:ext uri="{BB962C8B-B14F-4D97-AF65-F5344CB8AC3E}">
        <p14:creationId xmlns:p14="http://schemas.microsoft.com/office/powerpoint/2010/main" val="298010309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86800" cy="4632743"/>
          </a:xfrm>
          <a:prstGeom prst="rect">
            <a:avLst/>
          </a:prstGeom>
          <a:noFill/>
        </p:spPr>
        <p:txBody>
          <a:bodyPr wrap="square" rtlCol="0">
            <a:spAutoFit/>
          </a:bodyPr>
          <a:lstStyle/>
          <a:p>
            <a:pPr>
              <a:lnSpc>
                <a:spcPct val="119000"/>
              </a:lnSpc>
              <a:spcAft>
                <a:spcPts val="600"/>
              </a:spcAft>
            </a:pPr>
            <a:r>
              <a:rPr lang="en-US" sz="3600" kern="1400" dirty="0">
                <a:solidFill>
                  <a:srgbClr val="000000"/>
                </a:solidFill>
                <a:latin typeface="Times New Roman"/>
              </a:rPr>
              <a:t>91.  Addition Rules for scientific notation:</a:t>
            </a:r>
            <a:br>
              <a:rPr lang="en-US" sz="3600" kern="1400" dirty="0">
                <a:solidFill>
                  <a:srgbClr val="000000"/>
                </a:solidFill>
                <a:latin typeface="Times New Roman"/>
              </a:rPr>
            </a:br>
            <a:br>
              <a:rPr lang="en-US" sz="3600" kern="1400" dirty="0">
                <a:solidFill>
                  <a:srgbClr val="000000"/>
                </a:solidFill>
                <a:latin typeface="Times New Roman"/>
              </a:rPr>
            </a:br>
            <a:r>
              <a:rPr lang="en-US" sz="3600" kern="1400" dirty="0">
                <a:solidFill>
                  <a:schemeClr val="tx1">
                    <a:lumMod val="95000"/>
                    <a:lumOff val="5000"/>
                  </a:schemeClr>
                </a:solidFill>
                <a:latin typeface="Times New Roman"/>
              </a:rPr>
              <a:t>____________________________________</a:t>
            </a:r>
            <a:endParaRPr lang="en-US" sz="2400" kern="1400" dirty="0">
              <a:solidFill>
                <a:schemeClr val="tx1">
                  <a:lumMod val="95000"/>
                  <a:lumOff val="5000"/>
                </a:schemeClr>
              </a:solidFill>
            </a:endParaRPr>
          </a:p>
          <a:p>
            <a:pPr>
              <a:lnSpc>
                <a:spcPct val="119000"/>
              </a:lnSpc>
              <a:spcAft>
                <a:spcPts val="600"/>
              </a:spcAft>
            </a:pPr>
            <a:r>
              <a:rPr lang="en-US" sz="2800" kern="1400" dirty="0">
                <a:solidFill>
                  <a:srgbClr val="000000"/>
                </a:solidFill>
                <a:latin typeface="Times New Roman" panose="02020603050405020304" pitchFamily="18" charset="0"/>
                <a:cs typeface="Times New Roman" panose="02020603050405020304" pitchFamily="18" charset="0"/>
              </a:rPr>
              <a:t>92.  </a:t>
            </a:r>
            <a:r>
              <a:rPr lang="en-US" sz="2800" dirty="0">
                <a:solidFill>
                  <a:srgbClr val="000000"/>
                </a:solidFill>
                <a:latin typeface="Times New Roman" panose="02020603050405020304" pitchFamily="18" charset="0"/>
                <a:cs typeface="Times New Roman" panose="02020603050405020304" pitchFamily="18" charset="0"/>
              </a:rPr>
              <a:t>      6.5 x 10</a:t>
            </a:r>
            <a:r>
              <a:rPr lang="en-US" sz="2800" baseline="30000" dirty="0">
                <a:solidFill>
                  <a:srgbClr val="000000"/>
                </a:solidFill>
                <a:latin typeface="Times New Roman" panose="02020603050405020304" pitchFamily="18" charset="0"/>
                <a:cs typeface="Times New Roman" panose="02020603050405020304" pitchFamily="18" charset="0"/>
              </a:rPr>
              <a:t>7                      </a:t>
            </a:r>
            <a:r>
              <a:rPr lang="en-US" sz="2800" dirty="0">
                <a:solidFill>
                  <a:srgbClr val="0000FF"/>
                </a:solidFill>
                <a:latin typeface="Times New Roman" panose="02020603050405020304" pitchFamily="18" charset="0"/>
                <a:cs typeface="Times New Roman" panose="02020603050405020304" pitchFamily="18" charset="0"/>
              </a:rPr>
              <a:t>93.      6.2 x 10</a:t>
            </a:r>
            <a:r>
              <a:rPr lang="en-US" sz="2800" baseline="30000" dirty="0">
                <a:solidFill>
                  <a:srgbClr val="0000FF"/>
                </a:solidFill>
                <a:latin typeface="Times New Roman" panose="02020603050405020304" pitchFamily="18" charset="0"/>
                <a:cs typeface="Times New Roman" panose="02020603050405020304" pitchFamily="18" charset="0"/>
              </a:rPr>
              <a:t>8</a:t>
            </a:r>
            <a:endParaRPr lang="en-US" sz="2800" kern="1400" dirty="0">
              <a:solidFill>
                <a:srgbClr val="0000FF"/>
              </a:solidFill>
              <a:latin typeface="Times New Roman" panose="02020603050405020304" pitchFamily="18" charset="0"/>
              <a:cs typeface="Times New Roman" panose="02020603050405020304" pitchFamily="18" charset="0"/>
            </a:endParaRPr>
          </a:p>
          <a:p>
            <a:pPr>
              <a:lnSpc>
                <a:spcPct val="119000"/>
              </a:lnSpc>
              <a:spcAft>
                <a:spcPts val="600"/>
              </a:spcAft>
            </a:pPr>
            <a:r>
              <a:rPr lang="en-US" sz="2800" dirty="0">
                <a:solidFill>
                  <a:srgbClr val="000000"/>
                </a:solidFill>
                <a:latin typeface="Times New Roman" panose="02020603050405020304" pitchFamily="18" charset="0"/>
                <a:cs typeface="Times New Roman" panose="02020603050405020304" pitchFamily="18" charset="0"/>
              </a:rPr>
              <a:t>         </a:t>
            </a:r>
            <a:r>
              <a:rPr lang="en-US" sz="2800" u="sng" dirty="0">
                <a:solidFill>
                  <a:srgbClr val="000000"/>
                </a:solidFill>
                <a:latin typeface="Times New Roman" panose="02020603050405020304" pitchFamily="18" charset="0"/>
                <a:cs typeface="Times New Roman" panose="02020603050405020304" pitchFamily="18" charset="0"/>
              </a:rPr>
              <a:t>+ 2.2 x 10</a:t>
            </a:r>
            <a:r>
              <a:rPr lang="en-US" sz="2800" u="sng" baseline="30000" dirty="0">
                <a:solidFill>
                  <a:srgbClr val="000000"/>
                </a:solidFill>
                <a:latin typeface="Times New Roman" panose="02020603050405020304" pitchFamily="18" charset="0"/>
                <a:cs typeface="Times New Roman" panose="02020603050405020304" pitchFamily="18" charset="0"/>
              </a:rPr>
              <a:t>7</a:t>
            </a:r>
            <a:r>
              <a:rPr lang="en-US" sz="2800" baseline="30000" dirty="0">
                <a:solidFill>
                  <a:srgbClr val="000000"/>
                </a:solidFill>
                <a:latin typeface="Times New Roman" panose="02020603050405020304" pitchFamily="18" charset="0"/>
                <a:cs typeface="Times New Roman" panose="02020603050405020304" pitchFamily="18" charset="0"/>
              </a:rPr>
              <a:t>                                     </a:t>
            </a:r>
            <a:r>
              <a:rPr lang="en-US" sz="2800" u="sng" dirty="0">
                <a:solidFill>
                  <a:srgbClr val="0000FF"/>
                </a:solidFill>
                <a:latin typeface="Times New Roman" panose="02020603050405020304" pitchFamily="18" charset="0"/>
                <a:cs typeface="Times New Roman" panose="02020603050405020304" pitchFamily="18" charset="0"/>
              </a:rPr>
              <a:t>+ 1.5 x 10</a:t>
            </a:r>
            <a:r>
              <a:rPr lang="en-US" sz="2800" u="sng" baseline="30000" dirty="0">
                <a:solidFill>
                  <a:srgbClr val="0000FF"/>
                </a:solidFill>
                <a:latin typeface="Times New Roman" panose="02020603050405020304" pitchFamily="18" charset="0"/>
                <a:cs typeface="Times New Roman" panose="02020603050405020304" pitchFamily="18" charset="0"/>
              </a:rPr>
              <a:t>6</a:t>
            </a:r>
            <a:br>
              <a:rPr lang="en-US" sz="2800" u="sng" baseline="30000" dirty="0">
                <a:solidFill>
                  <a:srgbClr val="0000FF"/>
                </a:solidFill>
                <a:latin typeface="Times New Roman" panose="02020603050405020304" pitchFamily="18" charset="0"/>
                <a:cs typeface="Times New Roman" panose="02020603050405020304" pitchFamily="18" charset="0"/>
              </a:rPr>
            </a:br>
            <a:endParaRPr lang="en-US" sz="2800" kern="1400" dirty="0">
              <a:solidFill>
                <a:srgbClr val="0000FF"/>
              </a:solidFill>
              <a:latin typeface="Times New Roman" panose="02020603050405020304" pitchFamily="18" charset="0"/>
              <a:cs typeface="Times New Roman" panose="02020603050405020304" pitchFamily="18" charset="0"/>
            </a:endParaRPr>
          </a:p>
          <a:p>
            <a:pPr>
              <a:lnSpc>
                <a:spcPct val="119000"/>
              </a:lnSpc>
              <a:spcAft>
                <a:spcPts val="600"/>
              </a:spcAft>
            </a:pPr>
            <a:r>
              <a:rPr lang="en-US" sz="2400" kern="1400" dirty="0">
                <a:solidFill>
                  <a:srgbClr val="000000"/>
                </a:solidFill>
              </a:rPr>
              <a:t> </a:t>
            </a:r>
          </a:p>
          <a:p>
            <a:endParaRPr lang="en-US" dirty="0"/>
          </a:p>
        </p:txBody>
      </p:sp>
    </p:spTree>
    <p:extLst>
      <p:ext uri="{BB962C8B-B14F-4D97-AF65-F5344CB8AC3E}">
        <p14:creationId xmlns:p14="http://schemas.microsoft.com/office/powerpoint/2010/main" val="157665668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86800" cy="5310300"/>
          </a:xfrm>
          <a:prstGeom prst="rect">
            <a:avLst/>
          </a:prstGeom>
          <a:noFill/>
        </p:spPr>
        <p:txBody>
          <a:bodyPr wrap="square" rtlCol="0">
            <a:spAutoFit/>
          </a:bodyPr>
          <a:lstStyle/>
          <a:p>
            <a:pPr>
              <a:lnSpc>
                <a:spcPct val="119000"/>
              </a:lnSpc>
              <a:spcAft>
                <a:spcPts val="600"/>
              </a:spcAft>
            </a:pPr>
            <a:r>
              <a:rPr lang="en-US" sz="3600" kern="1400" dirty="0">
                <a:solidFill>
                  <a:srgbClr val="000000"/>
                </a:solidFill>
                <a:latin typeface="Times New Roman"/>
              </a:rPr>
              <a:t>91.  Addition Rules for scientific notation:</a:t>
            </a:r>
            <a:br>
              <a:rPr lang="en-US" sz="3600" kern="1400" dirty="0">
                <a:solidFill>
                  <a:srgbClr val="000000"/>
                </a:solidFill>
                <a:latin typeface="Times New Roman"/>
              </a:rPr>
            </a:br>
            <a:br>
              <a:rPr lang="en-US" sz="3600" kern="1400" dirty="0">
                <a:solidFill>
                  <a:srgbClr val="000000"/>
                </a:solidFill>
                <a:latin typeface="Times New Roman"/>
              </a:rPr>
            </a:br>
            <a:r>
              <a:rPr lang="en-US" sz="2800" kern="1400" dirty="0">
                <a:solidFill>
                  <a:srgbClr val="FF0000"/>
                </a:solidFill>
                <a:latin typeface="Times New Roman"/>
              </a:rPr>
              <a:t>Make sure powers of ten MATCH, then add the coefficients, keep the same power of ten</a:t>
            </a:r>
            <a:r>
              <a:rPr lang="en-US" sz="3600" kern="1400" dirty="0">
                <a:solidFill>
                  <a:srgbClr val="FF0000"/>
                </a:solidFill>
                <a:latin typeface="Times New Roman"/>
              </a:rPr>
              <a:t>. </a:t>
            </a:r>
            <a:r>
              <a:rPr lang="en-US" sz="1000" kern="1400" dirty="0">
                <a:solidFill>
                  <a:srgbClr val="FF0000"/>
                </a:solidFill>
                <a:latin typeface="Times New Roman"/>
              </a:rPr>
              <a:t> </a:t>
            </a:r>
            <a:r>
              <a:rPr lang="en-US" sz="3600" kern="1400" dirty="0">
                <a:solidFill>
                  <a:srgbClr val="FF0000"/>
                </a:solidFill>
                <a:latin typeface="Times New Roman"/>
              </a:rPr>
              <a:t> </a:t>
            </a:r>
            <a:endParaRPr lang="en-US" sz="2400" kern="1400" dirty="0">
              <a:solidFill>
                <a:srgbClr val="000000"/>
              </a:solidFill>
            </a:endParaRPr>
          </a:p>
          <a:p>
            <a:pPr>
              <a:lnSpc>
                <a:spcPct val="119000"/>
              </a:lnSpc>
              <a:spcAft>
                <a:spcPts val="600"/>
              </a:spcAft>
            </a:pPr>
            <a:br>
              <a:rPr lang="en-US" sz="900" kern="1400" dirty="0">
                <a:solidFill>
                  <a:srgbClr val="000000"/>
                </a:solidFill>
                <a:latin typeface="Times New Roman" panose="02020603050405020304" pitchFamily="18" charset="0"/>
                <a:cs typeface="Times New Roman" panose="02020603050405020304" pitchFamily="18" charset="0"/>
              </a:rPr>
            </a:br>
            <a:r>
              <a:rPr lang="en-US" sz="2800" kern="1400" dirty="0">
                <a:solidFill>
                  <a:srgbClr val="000000"/>
                </a:solidFill>
                <a:latin typeface="Times New Roman" panose="02020603050405020304" pitchFamily="18" charset="0"/>
                <a:cs typeface="Times New Roman" panose="02020603050405020304" pitchFamily="18" charset="0"/>
              </a:rPr>
              <a:t>92.  </a:t>
            </a:r>
            <a:r>
              <a:rPr lang="en-US" sz="2800" dirty="0">
                <a:solidFill>
                  <a:srgbClr val="000000"/>
                </a:solidFill>
                <a:latin typeface="Times New Roman" panose="02020603050405020304" pitchFamily="18" charset="0"/>
                <a:cs typeface="Times New Roman" panose="02020603050405020304" pitchFamily="18" charset="0"/>
              </a:rPr>
              <a:t>      6.5 x 10</a:t>
            </a:r>
            <a:r>
              <a:rPr lang="en-US" sz="2800" baseline="30000" dirty="0">
                <a:solidFill>
                  <a:srgbClr val="000000"/>
                </a:solidFill>
                <a:latin typeface="Times New Roman" panose="02020603050405020304" pitchFamily="18" charset="0"/>
                <a:cs typeface="Times New Roman" panose="02020603050405020304" pitchFamily="18" charset="0"/>
              </a:rPr>
              <a:t>7                      </a:t>
            </a:r>
            <a:r>
              <a:rPr lang="en-US" sz="2800" dirty="0">
                <a:solidFill>
                  <a:srgbClr val="0000FF"/>
                </a:solidFill>
                <a:latin typeface="Times New Roman" panose="02020603050405020304" pitchFamily="18" charset="0"/>
                <a:cs typeface="Times New Roman" panose="02020603050405020304" pitchFamily="18" charset="0"/>
              </a:rPr>
              <a:t>93.      6.2 x 10</a:t>
            </a:r>
            <a:r>
              <a:rPr lang="en-US" sz="2800" baseline="30000" dirty="0">
                <a:solidFill>
                  <a:srgbClr val="0000FF"/>
                </a:solidFill>
                <a:latin typeface="Times New Roman" panose="02020603050405020304" pitchFamily="18" charset="0"/>
                <a:cs typeface="Times New Roman" panose="02020603050405020304" pitchFamily="18" charset="0"/>
              </a:rPr>
              <a:t>8</a:t>
            </a:r>
            <a:endParaRPr lang="en-US" sz="2800" kern="1400" dirty="0">
              <a:solidFill>
                <a:srgbClr val="0000FF"/>
              </a:solidFill>
              <a:latin typeface="Times New Roman" panose="02020603050405020304" pitchFamily="18" charset="0"/>
              <a:cs typeface="Times New Roman" panose="02020603050405020304" pitchFamily="18" charset="0"/>
            </a:endParaRPr>
          </a:p>
          <a:p>
            <a:pPr>
              <a:lnSpc>
                <a:spcPct val="119000"/>
              </a:lnSpc>
              <a:spcAft>
                <a:spcPts val="600"/>
              </a:spcAft>
            </a:pPr>
            <a:r>
              <a:rPr lang="en-US" sz="2800" dirty="0">
                <a:solidFill>
                  <a:srgbClr val="000000"/>
                </a:solidFill>
                <a:latin typeface="Times New Roman" panose="02020603050405020304" pitchFamily="18" charset="0"/>
                <a:cs typeface="Times New Roman" panose="02020603050405020304" pitchFamily="18" charset="0"/>
              </a:rPr>
              <a:t>         </a:t>
            </a:r>
            <a:r>
              <a:rPr lang="en-US" sz="2800" u="sng" dirty="0">
                <a:solidFill>
                  <a:srgbClr val="000000"/>
                </a:solidFill>
                <a:latin typeface="Times New Roman" panose="02020603050405020304" pitchFamily="18" charset="0"/>
                <a:cs typeface="Times New Roman" panose="02020603050405020304" pitchFamily="18" charset="0"/>
              </a:rPr>
              <a:t>+ 2.2 x 10</a:t>
            </a:r>
            <a:r>
              <a:rPr lang="en-US" sz="2800" u="sng" baseline="30000" dirty="0">
                <a:solidFill>
                  <a:srgbClr val="000000"/>
                </a:solidFill>
                <a:latin typeface="Times New Roman" panose="02020603050405020304" pitchFamily="18" charset="0"/>
                <a:cs typeface="Times New Roman" panose="02020603050405020304" pitchFamily="18" charset="0"/>
              </a:rPr>
              <a:t>7</a:t>
            </a:r>
            <a:r>
              <a:rPr lang="en-US" sz="2800" baseline="30000" dirty="0">
                <a:solidFill>
                  <a:srgbClr val="000000"/>
                </a:solidFill>
                <a:latin typeface="Times New Roman" panose="02020603050405020304" pitchFamily="18" charset="0"/>
                <a:cs typeface="Times New Roman" panose="02020603050405020304" pitchFamily="18" charset="0"/>
              </a:rPr>
              <a:t>                                    </a:t>
            </a:r>
            <a:r>
              <a:rPr lang="en-US" sz="2800" u="sng" dirty="0">
                <a:solidFill>
                  <a:srgbClr val="0000FF"/>
                </a:solidFill>
                <a:latin typeface="Times New Roman" panose="02020603050405020304" pitchFamily="18" charset="0"/>
                <a:cs typeface="Times New Roman" panose="02020603050405020304" pitchFamily="18" charset="0"/>
              </a:rPr>
              <a:t>+ 1.5 x 10</a:t>
            </a:r>
            <a:r>
              <a:rPr lang="en-US" sz="2800" u="sng" baseline="30000" dirty="0">
                <a:solidFill>
                  <a:srgbClr val="0000FF"/>
                </a:solidFill>
                <a:latin typeface="Times New Roman" panose="02020603050405020304" pitchFamily="18" charset="0"/>
                <a:cs typeface="Times New Roman" panose="02020603050405020304" pitchFamily="18" charset="0"/>
              </a:rPr>
              <a:t>6</a:t>
            </a:r>
            <a:br>
              <a:rPr lang="en-US" sz="2800" u="sng" baseline="30000" dirty="0">
                <a:solidFill>
                  <a:srgbClr val="0000FF"/>
                </a:solidFill>
                <a:latin typeface="Times New Roman" panose="02020603050405020304" pitchFamily="18" charset="0"/>
                <a:cs typeface="Times New Roman" panose="02020603050405020304" pitchFamily="18" charset="0"/>
              </a:rPr>
            </a:br>
            <a:endParaRPr lang="en-US" sz="2800" kern="1400" dirty="0">
              <a:solidFill>
                <a:srgbClr val="0000FF"/>
              </a:solidFill>
              <a:latin typeface="Times New Roman" panose="02020603050405020304" pitchFamily="18" charset="0"/>
              <a:cs typeface="Times New Roman" panose="02020603050405020304" pitchFamily="18" charset="0"/>
            </a:endParaRPr>
          </a:p>
          <a:p>
            <a:pPr>
              <a:lnSpc>
                <a:spcPct val="119000"/>
              </a:lnSpc>
              <a:spcAft>
                <a:spcPts val="600"/>
              </a:spcAft>
            </a:pPr>
            <a:r>
              <a:rPr lang="en-US" sz="2400" kern="1400" dirty="0">
                <a:solidFill>
                  <a:srgbClr val="000000"/>
                </a:solidFill>
              </a:rPr>
              <a:t> </a:t>
            </a:r>
          </a:p>
          <a:p>
            <a:endParaRPr lang="en-US" dirty="0"/>
          </a:p>
        </p:txBody>
      </p:sp>
      <p:sp>
        <p:nvSpPr>
          <p:cNvPr id="3" name="TextBox 2"/>
          <p:cNvSpPr txBox="1"/>
          <p:nvPr/>
        </p:nvSpPr>
        <p:spPr>
          <a:xfrm>
            <a:off x="609600" y="4191000"/>
            <a:ext cx="2362200" cy="646331"/>
          </a:xfrm>
          <a:prstGeom prst="rect">
            <a:avLst/>
          </a:prstGeom>
          <a:noFill/>
        </p:spPr>
        <p:txBody>
          <a:bodyPr wrap="square" rtlCol="0">
            <a:spAutoFit/>
          </a:bodyPr>
          <a:lstStyle/>
          <a:p>
            <a:r>
              <a:rPr lang="en-US" sz="3600" dirty="0">
                <a:solidFill>
                  <a:srgbClr val="FF0000"/>
                </a:solidFill>
              </a:rPr>
              <a:t>    8.7 x 10</a:t>
            </a:r>
            <a:r>
              <a:rPr lang="en-US" sz="3600" baseline="30000" dirty="0">
                <a:solidFill>
                  <a:srgbClr val="FF0000"/>
                </a:solidFill>
              </a:rPr>
              <a:t>7</a:t>
            </a:r>
          </a:p>
        </p:txBody>
      </p:sp>
      <p:sp>
        <p:nvSpPr>
          <p:cNvPr id="4" name="TextBox 3"/>
          <p:cNvSpPr txBox="1"/>
          <p:nvPr/>
        </p:nvSpPr>
        <p:spPr>
          <a:xfrm>
            <a:off x="6629400" y="3048000"/>
            <a:ext cx="2362200" cy="1073820"/>
          </a:xfrm>
          <a:prstGeom prst="rect">
            <a:avLst/>
          </a:prstGeom>
          <a:noFill/>
        </p:spPr>
        <p:txBody>
          <a:bodyPr wrap="square" rtlCol="0">
            <a:spAutoFit/>
          </a:bodyPr>
          <a:lstStyle/>
          <a:p>
            <a:pPr lvl="0">
              <a:lnSpc>
                <a:spcPct val="119000"/>
              </a:lnSpc>
              <a:spcAft>
                <a:spcPts val="600"/>
              </a:spcAft>
            </a:pPr>
            <a:r>
              <a:rPr lang="en-US" sz="2800" dirty="0">
                <a:solidFill>
                  <a:srgbClr val="0000FF"/>
                </a:solidFill>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6.2 x 10</a:t>
            </a:r>
            <a:r>
              <a:rPr lang="en-US" sz="2800" baseline="30000" dirty="0">
                <a:solidFill>
                  <a:srgbClr val="FF0000"/>
                </a:solidFill>
                <a:latin typeface="Times New Roman" panose="02020603050405020304" pitchFamily="18" charset="0"/>
                <a:cs typeface="Times New Roman" panose="02020603050405020304" pitchFamily="18" charset="0"/>
              </a:rPr>
              <a:t>8</a:t>
            </a:r>
            <a:br>
              <a:rPr lang="en-US" sz="2800" baseline="300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+ 0.015 x 10</a:t>
            </a:r>
            <a:r>
              <a:rPr lang="en-US" sz="2800" baseline="30000" dirty="0">
                <a:solidFill>
                  <a:srgbClr val="FF0000"/>
                </a:solidFill>
                <a:latin typeface="Times New Roman" panose="02020603050405020304" pitchFamily="18" charset="0"/>
                <a:cs typeface="Times New Roman" panose="02020603050405020304" pitchFamily="18" charset="0"/>
              </a:rPr>
              <a:t>8</a:t>
            </a:r>
            <a:endParaRPr lang="en-US" sz="2800" kern="1400" baseline="30000" dirty="0">
              <a:solidFill>
                <a:srgbClr val="FF0000"/>
              </a:solidFill>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a:off x="6781800" y="4038600"/>
            <a:ext cx="2057400"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781800" y="4191000"/>
            <a:ext cx="2362200" cy="2123658"/>
          </a:xfrm>
          <a:prstGeom prst="rect">
            <a:avLst/>
          </a:prstGeom>
          <a:noFill/>
        </p:spPr>
        <p:txBody>
          <a:bodyPr wrap="square" rtlCol="0">
            <a:spAutoFit/>
          </a:bodyPr>
          <a:lstStyle/>
          <a:p>
            <a:r>
              <a:rPr lang="en-US" sz="3600" dirty="0">
                <a:solidFill>
                  <a:srgbClr val="FF0000"/>
                </a:solidFill>
              </a:rPr>
              <a:t>6.215 x 10</a:t>
            </a:r>
            <a:r>
              <a:rPr lang="en-US" sz="3600" baseline="30000" dirty="0">
                <a:solidFill>
                  <a:srgbClr val="FF0000"/>
                </a:solidFill>
              </a:rPr>
              <a:t>8</a:t>
            </a:r>
          </a:p>
          <a:p>
            <a:endParaRPr lang="en-US" sz="3600" baseline="30000" dirty="0">
              <a:solidFill>
                <a:srgbClr val="FF0000"/>
              </a:solidFill>
            </a:endParaRPr>
          </a:p>
          <a:p>
            <a:r>
              <a:rPr lang="en-US" sz="3600" dirty="0">
                <a:solidFill>
                  <a:srgbClr val="FF0000"/>
                </a:solidFill>
              </a:rPr>
              <a:t>With 2 SF</a:t>
            </a:r>
          </a:p>
          <a:p>
            <a:r>
              <a:rPr lang="en-US" sz="3600" dirty="0">
                <a:solidFill>
                  <a:srgbClr val="FF0000"/>
                </a:solidFill>
              </a:rPr>
              <a:t>6.2 x 10</a:t>
            </a:r>
            <a:r>
              <a:rPr lang="en-US" sz="3600" baseline="30000" dirty="0">
                <a:solidFill>
                  <a:srgbClr val="FF0000"/>
                </a:solidFill>
              </a:rPr>
              <a:t>8</a:t>
            </a:r>
          </a:p>
        </p:txBody>
      </p:sp>
      <p:sp>
        <p:nvSpPr>
          <p:cNvPr id="8" name="TextBox 7"/>
          <p:cNvSpPr txBox="1"/>
          <p:nvPr/>
        </p:nvSpPr>
        <p:spPr>
          <a:xfrm>
            <a:off x="1676400" y="5791200"/>
            <a:ext cx="3505200" cy="646331"/>
          </a:xfrm>
          <a:prstGeom prst="rect">
            <a:avLst/>
          </a:prstGeom>
          <a:noFill/>
        </p:spPr>
        <p:txBody>
          <a:bodyPr wrap="square" rtlCol="0">
            <a:spAutoFit/>
          </a:bodyPr>
          <a:lstStyle/>
          <a:p>
            <a:r>
              <a:rPr lang="en-US" b="1" dirty="0">
                <a:solidFill>
                  <a:srgbClr val="FF0000"/>
                </a:solidFill>
              </a:rPr>
              <a:t>What is REALLY weird about this answer?  Who can say it out loud?</a:t>
            </a:r>
          </a:p>
        </p:txBody>
      </p:sp>
      <p:cxnSp>
        <p:nvCxnSpPr>
          <p:cNvPr id="10" name="Straight Arrow Connector 9"/>
          <p:cNvCxnSpPr/>
          <p:nvPr/>
        </p:nvCxnSpPr>
        <p:spPr>
          <a:xfrm>
            <a:off x="5181600" y="5943600"/>
            <a:ext cx="14478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44918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4131387"/>
          </a:xfrm>
          <a:prstGeom prst="rect">
            <a:avLst/>
          </a:prstGeom>
          <a:noFill/>
        </p:spPr>
        <p:txBody>
          <a:bodyPr wrap="square" rtlCol="0">
            <a:spAutoFit/>
          </a:bodyPr>
          <a:lstStyle/>
          <a:p>
            <a:pPr>
              <a:lnSpc>
                <a:spcPct val="119000"/>
              </a:lnSpc>
              <a:spcAft>
                <a:spcPts val="600"/>
              </a:spcAft>
            </a:pPr>
            <a:r>
              <a:rPr lang="en-US" sz="2400" kern="1400" dirty="0">
                <a:solidFill>
                  <a:srgbClr val="000000"/>
                </a:solidFill>
                <a:latin typeface="Times New Roman"/>
              </a:rPr>
              <a:t>94.  </a:t>
            </a:r>
            <a:r>
              <a:rPr lang="en-US" sz="2400" dirty="0">
                <a:solidFill>
                  <a:srgbClr val="000000"/>
                </a:solidFill>
                <a:latin typeface="Times New Roman"/>
              </a:rPr>
              <a:t>Subtraction Rules for scientific notation: </a:t>
            </a:r>
            <a:br>
              <a:rPr lang="en-US" sz="2400" dirty="0">
                <a:solidFill>
                  <a:srgbClr val="000000"/>
                </a:solidFill>
                <a:latin typeface="Times New Roman"/>
              </a:rPr>
            </a:br>
            <a:br>
              <a:rPr lang="en-US" sz="2400" dirty="0">
                <a:solidFill>
                  <a:srgbClr val="000000"/>
                </a:solidFill>
                <a:latin typeface="Times New Roman"/>
              </a:rPr>
            </a:br>
            <a:r>
              <a:rPr lang="en-US" sz="2400" dirty="0">
                <a:solidFill>
                  <a:srgbClr val="000000"/>
                </a:solidFill>
                <a:latin typeface="Times New Roman"/>
              </a:rPr>
              <a:t>___________________________________________________</a:t>
            </a:r>
            <a:br>
              <a:rPr lang="en-US" sz="2400" dirty="0">
                <a:solidFill>
                  <a:srgbClr val="000000"/>
                </a:solidFill>
                <a:latin typeface="Times New Roman"/>
              </a:rPr>
            </a:br>
            <a:br>
              <a:rPr lang="en-US" sz="2400" dirty="0">
                <a:solidFill>
                  <a:srgbClr val="000000"/>
                </a:solidFill>
                <a:latin typeface="Times New Roman"/>
              </a:rPr>
            </a:br>
            <a:br>
              <a:rPr lang="en-US" sz="2400" dirty="0">
                <a:solidFill>
                  <a:srgbClr val="000000"/>
                </a:solidFill>
                <a:latin typeface="Times New Roman"/>
              </a:rPr>
            </a:br>
            <a:r>
              <a:rPr lang="en-US" sz="2400" dirty="0">
                <a:solidFill>
                  <a:srgbClr val="000000"/>
                </a:solidFill>
                <a:latin typeface="Times New Roman"/>
              </a:rPr>
              <a:t>95.         8.5 x 10</a:t>
            </a:r>
            <a:r>
              <a:rPr lang="en-US" sz="2400" baseline="30000" dirty="0">
                <a:solidFill>
                  <a:srgbClr val="000000"/>
                </a:solidFill>
                <a:latin typeface="Times New Roman"/>
              </a:rPr>
              <a:t>3                                    </a:t>
            </a:r>
            <a:r>
              <a:rPr lang="en-US" sz="2400" dirty="0">
                <a:solidFill>
                  <a:srgbClr val="FF0000"/>
                </a:solidFill>
                <a:latin typeface="Times New Roman"/>
              </a:rPr>
              <a:t>96.         7.1 x 10</a:t>
            </a:r>
            <a:r>
              <a:rPr lang="en-US" sz="2400" baseline="30000" dirty="0">
                <a:solidFill>
                  <a:srgbClr val="FF0000"/>
                </a:solidFill>
                <a:latin typeface="Times New Roman"/>
              </a:rPr>
              <a:t>5</a:t>
            </a:r>
            <a:endParaRPr lang="en-US" sz="2400" kern="1400" dirty="0">
              <a:solidFill>
                <a:srgbClr val="FF0000"/>
              </a:solidFill>
            </a:endParaRPr>
          </a:p>
          <a:p>
            <a:pPr>
              <a:lnSpc>
                <a:spcPct val="119000"/>
              </a:lnSpc>
              <a:spcAft>
                <a:spcPts val="600"/>
              </a:spcAft>
            </a:pPr>
            <a:r>
              <a:rPr lang="en-US" sz="2400" dirty="0">
                <a:solidFill>
                  <a:srgbClr val="000000"/>
                </a:solidFill>
                <a:latin typeface="Times New Roman"/>
              </a:rPr>
              <a:t>            </a:t>
            </a:r>
            <a:r>
              <a:rPr lang="en-US" sz="2400" u="sng" dirty="0">
                <a:solidFill>
                  <a:srgbClr val="000000"/>
                </a:solidFill>
                <a:latin typeface="Times New Roman"/>
              </a:rPr>
              <a:t>- 2.4 x 10</a:t>
            </a:r>
            <a:r>
              <a:rPr lang="en-US" sz="2400" u="sng" baseline="30000" dirty="0">
                <a:solidFill>
                  <a:srgbClr val="000000"/>
                </a:solidFill>
                <a:latin typeface="Times New Roman"/>
              </a:rPr>
              <a:t>3</a:t>
            </a:r>
            <a:r>
              <a:rPr lang="en-US" sz="2400" baseline="30000" dirty="0">
                <a:solidFill>
                  <a:srgbClr val="000000"/>
                </a:solidFill>
                <a:latin typeface="Times New Roman"/>
              </a:rPr>
              <a:t>                                                  </a:t>
            </a:r>
            <a:r>
              <a:rPr lang="en-US" sz="2400" u="sng" dirty="0">
                <a:solidFill>
                  <a:srgbClr val="FF0000"/>
                </a:solidFill>
                <a:latin typeface="Times New Roman"/>
              </a:rPr>
              <a:t>-   1.6 x 10</a:t>
            </a:r>
            <a:r>
              <a:rPr lang="en-US" sz="2400" u="sng" baseline="30000" dirty="0">
                <a:solidFill>
                  <a:srgbClr val="FF0000"/>
                </a:solidFill>
                <a:latin typeface="Times New Roman"/>
              </a:rPr>
              <a:t>4</a:t>
            </a:r>
            <a:br>
              <a:rPr lang="en-US" sz="2400" u="sng" baseline="30000" dirty="0">
                <a:solidFill>
                  <a:srgbClr val="000000"/>
                </a:solidFill>
                <a:latin typeface="Times New Roman"/>
              </a:rPr>
            </a:br>
            <a:endParaRPr lang="en-US" sz="2400" kern="1400" dirty="0">
              <a:solidFill>
                <a:srgbClr val="000000"/>
              </a:solidFill>
            </a:endParaRPr>
          </a:p>
          <a:p>
            <a:endParaRPr lang="en-US" sz="2400" dirty="0"/>
          </a:p>
        </p:txBody>
      </p:sp>
    </p:spTree>
    <p:extLst>
      <p:ext uri="{BB962C8B-B14F-4D97-AF65-F5344CB8AC3E}">
        <p14:creationId xmlns:p14="http://schemas.microsoft.com/office/powerpoint/2010/main" val="400187052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4131387"/>
          </a:xfrm>
          <a:prstGeom prst="rect">
            <a:avLst/>
          </a:prstGeom>
          <a:noFill/>
        </p:spPr>
        <p:txBody>
          <a:bodyPr wrap="square" rtlCol="0">
            <a:spAutoFit/>
          </a:bodyPr>
          <a:lstStyle/>
          <a:p>
            <a:pPr>
              <a:lnSpc>
                <a:spcPct val="119000"/>
              </a:lnSpc>
              <a:spcAft>
                <a:spcPts val="600"/>
              </a:spcAft>
            </a:pPr>
            <a:r>
              <a:rPr lang="en-US" sz="2400" kern="1400" dirty="0">
                <a:solidFill>
                  <a:srgbClr val="000000"/>
                </a:solidFill>
                <a:latin typeface="Times New Roman"/>
              </a:rPr>
              <a:t>94.  </a:t>
            </a:r>
            <a:r>
              <a:rPr lang="en-US" sz="2400" dirty="0">
                <a:solidFill>
                  <a:srgbClr val="000000"/>
                </a:solidFill>
                <a:latin typeface="Times New Roman"/>
              </a:rPr>
              <a:t>Subtraction Rules for scientific notation: </a:t>
            </a:r>
            <a:br>
              <a:rPr lang="en-US" sz="2400" dirty="0">
                <a:solidFill>
                  <a:srgbClr val="000000"/>
                </a:solidFill>
                <a:latin typeface="Times New Roman"/>
              </a:rPr>
            </a:br>
            <a:br>
              <a:rPr lang="en-US" sz="2400" dirty="0">
                <a:solidFill>
                  <a:srgbClr val="000000"/>
                </a:solidFill>
                <a:latin typeface="Times New Roman"/>
              </a:rPr>
            </a:br>
            <a:r>
              <a:rPr lang="en-US" sz="2400" kern="1400" dirty="0">
                <a:solidFill>
                  <a:srgbClr val="FF0000"/>
                </a:solidFill>
                <a:latin typeface="Times New Roman"/>
              </a:rPr>
              <a:t>Make sure powers of ten MATCH, then subtract the coefficients,</a:t>
            </a:r>
            <a:br>
              <a:rPr lang="en-US" sz="2400" kern="1400" dirty="0">
                <a:solidFill>
                  <a:srgbClr val="FF0000"/>
                </a:solidFill>
                <a:latin typeface="Times New Roman"/>
              </a:rPr>
            </a:br>
            <a:r>
              <a:rPr lang="en-US" sz="2400" kern="1400" dirty="0">
                <a:solidFill>
                  <a:srgbClr val="FF0000"/>
                </a:solidFill>
                <a:latin typeface="Times New Roman"/>
              </a:rPr>
              <a:t>keep the same power of ten.</a:t>
            </a:r>
            <a:br>
              <a:rPr lang="en-US" sz="2400" dirty="0">
                <a:solidFill>
                  <a:srgbClr val="000000"/>
                </a:solidFill>
                <a:latin typeface="Times New Roman"/>
              </a:rPr>
            </a:br>
            <a:br>
              <a:rPr lang="en-US" sz="2400" dirty="0">
                <a:solidFill>
                  <a:srgbClr val="000000"/>
                </a:solidFill>
                <a:latin typeface="Times New Roman"/>
              </a:rPr>
            </a:br>
            <a:r>
              <a:rPr lang="en-US" sz="2400" dirty="0">
                <a:solidFill>
                  <a:srgbClr val="000000"/>
                </a:solidFill>
                <a:latin typeface="Times New Roman"/>
              </a:rPr>
              <a:t>95.         8.5 x 10</a:t>
            </a:r>
            <a:r>
              <a:rPr lang="en-US" sz="2400" baseline="30000" dirty="0">
                <a:solidFill>
                  <a:srgbClr val="000000"/>
                </a:solidFill>
                <a:latin typeface="Times New Roman"/>
              </a:rPr>
              <a:t>3                                    </a:t>
            </a:r>
            <a:r>
              <a:rPr lang="en-US" sz="2400" dirty="0">
                <a:solidFill>
                  <a:srgbClr val="FF0000"/>
                </a:solidFill>
                <a:latin typeface="Times New Roman"/>
              </a:rPr>
              <a:t>96.         7.1 x 10</a:t>
            </a:r>
            <a:r>
              <a:rPr lang="en-US" sz="2400" baseline="30000" dirty="0">
                <a:solidFill>
                  <a:srgbClr val="FF0000"/>
                </a:solidFill>
                <a:latin typeface="Times New Roman"/>
              </a:rPr>
              <a:t>5</a:t>
            </a:r>
            <a:endParaRPr lang="en-US" sz="2400" kern="1400" dirty="0">
              <a:solidFill>
                <a:srgbClr val="FF0000"/>
              </a:solidFill>
            </a:endParaRPr>
          </a:p>
          <a:p>
            <a:pPr>
              <a:lnSpc>
                <a:spcPct val="119000"/>
              </a:lnSpc>
              <a:spcAft>
                <a:spcPts val="600"/>
              </a:spcAft>
            </a:pPr>
            <a:r>
              <a:rPr lang="en-US" sz="2400" dirty="0">
                <a:solidFill>
                  <a:srgbClr val="000000"/>
                </a:solidFill>
                <a:latin typeface="Times New Roman"/>
              </a:rPr>
              <a:t>            </a:t>
            </a:r>
            <a:r>
              <a:rPr lang="en-US" sz="2400" u="sng" dirty="0">
                <a:solidFill>
                  <a:srgbClr val="000000"/>
                </a:solidFill>
                <a:latin typeface="Times New Roman"/>
              </a:rPr>
              <a:t>- 2.4 x 10</a:t>
            </a:r>
            <a:r>
              <a:rPr lang="en-US" sz="2400" u="sng" baseline="30000" dirty="0">
                <a:solidFill>
                  <a:srgbClr val="000000"/>
                </a:solidFill>
                <a:latin typeface="Times New Roman"/>
              </a:rPr>
              <a:t>3</a:t>
            </a:r>
            <a:r>
              <a:rPr lang="en-US" sz="2400" baseline="30000" dirty="0">
                <a:solidFill>
                  <a:srgbClr val="000000"/>
                </a:solidFill>
                <a:latin typeface="Times New Roman"/>
              </a:rPr>
              <a:t>                                                  </a:t>
            </a:r>
            <a:r>
              <a:rPr lang="en-US" sz="2400" u="sng" dirty="0">
                <a:solidFill>
                  <a:srgbClr val="FF0000"/>
                </a:solidFill>
                <a:latin typeface="Times New Roman"/>
              </a:rPr>
              <a:t>-   1.6 x 10</a:t>
            </a:r>
            <a:r>
              <a:rPr lang="en-US" sz="2400" u="sng" baseline="30000" dirty="0">
                <a:solidFill>
                  <a:srgbClr val="FF0000"/>
                </a:solidFill>
                <a:latin typeface="Times New Roman"/>
              </a:rPr>
              <a:t>4</a:t>
            </a:r>
            <a:br>
              <a:rPr lang="en-US" sz="2400" u="sng" baseline="30000" dirty="0">
                <a:solidFill>
                  <a:srgbClr val="000000"/>
                </a:solidFill>
                <a:latin typeface="Times New Roman"/>
              </a:rPr>
            </a:br>
            <a:endParaRPr lang="en-US" sz="2400" kern="1400" dirty="0">
              <a:solidFill>
                <a:srgbClr val="000000"/>
              </a:solidFill>
            </a:endParaRPr>
          </a:p>
          <a:p>
            <a:endParaRPr lang="en-US" sz="2400" dirty="0"/>
          </a:p>
        </p:txBody>
      </p:sp>
      <p:sp>
        <p:nvSpPr>
          <p:cNvPr id="3" name="TextBox 2"/>
          <p:cNvSpPr txBox="1"/>
          <p:nvPr/>
        </p:nvSpPr>
        <p:spPr>
          <a:xfrm>
            <a:off x="381000" y="3429000"/>
            <a:ext cx="2362200" cy="646331"/>
          </a:xfrm>
          <a:prstGeom prst="rect">
            <a:avLst/>
          </a:prstGeom>
          <a:noFill/>
        </p:spPr>
        <p:txBody>
          <a:bodyPr wrap="square" rtlCol="0">
            <a:spAutoFit/>
          </a:bodyPr>
          <a:lstStyle/>
          <a:p>
            <a:r>
              <a:rPr lang="en-US" sz="3600" dirty="0">
                <a:solidFill>
                  <a:srgbClr val="FF0000"/>
                </a:solidFill>
              </a:rPr>
              <a:t>    6.1 x 10</a:t>
            </a:r>
            <a:r>
              <a:rPr lang="en-US" sz="3600" baseline="30000" dirty="0">
                <a:solidFill>
                  <a:srgbClr val="FF0000"/>
                </a:solidFill>
              </a:rPr>
              <a:t>3</a:t>
            </a:r>
          </a:p>
        </p:txBody>
      </p:sp>
      <p:sp>
        <p:nvSpPr>
          <p:cNvPr id="4" name="TextBox 3"/>
          <p:cNvSpPr txBox="1"/>
          <p:nvPr/>
        </p:nvSpPr>
        <p:spPr>
          <a:xfrm>
            <a:off x="6781800" y="2362200"/>
            <a:ext cx="2016617" cy="830997"/>
          </a:xfrm>
          <a:prstGeom prst="rect">
            <a:avLst/>
          </a:prstGeom>
          <a:noFill/>
        </p:spPr>
        <p:txBody>
          <a:bodyPr wrap="square" rtlCol="0">
            <a:spAutoFit/>
          </a:bodyPr>
          <a:lstStyle/>
          <a:p>
            <a:r>
              <a:rPr lang="en-US" sz="2400" dirty="0">
                <a:solidFill>
                  <a:srgbClr val="0000FF"/>
                </a:solidFill>
                <a:latin typeface="Times New Roman"/>
              </a:rPr>
              <a:t>     7.1 x 10</a:t>
            </a:r>
            <a:r>
              <a:rPr lang="en-US" sz="2400" baseline="30000" dirty="0">
                <a:solidFill>
                  <a:srgbClr val="0000FF"/>
                </a:solidFill>
                <a:latin typeface="Times New Roman"/>
              </a:rPr>
              <a:t>5</a:t>
            </a:r>
            <a:br>
              <a:rPr lang="en-US" sz="2400" baseline="30000" dirty="0">
                <a:solidFill>
                  <a:srgbClr val="0000FF"/>
                </a:solidFill>
                <a:latin typeface="Times New Roman"/>
              </a:rPr>
            </a:br>
            <a:r>
              <a:rPr lang="en-US" sz="2400" dirty="0">
                <a:solidFill>
                  <a:srgbClr val="0000FF"/>
                </a:solidFill>
                <a:latin typeface="Times New Roman"/>
              </a:rPr>
              <a:t>- 0.16 x 10</a:t>
            </a:r>
            <a:r>
              <a:rPr lang="en-US" sz="2400" baseline="30000" dirty="0">
                <a:solidFill>
                  <a:srgbClr val="0000FF"/>
                </a:solidFill>
                <a:latin typeface="Times New Roman"/>
              </a:rPr>
              <a:t>5</a:t>
            </a:r>
            <a:endParaRPr lang="en-US" sz="2400" dirty="0">
              <a:solidFill>
                <a:srgbClr val="0000FF"/>
              </a:solidFill>
            </a:endParaRPr>
          </a:p>
        </p:txBody>
      </p:sp>
      <p:sp>
        <p:nvSpPr>
          <p:cNvPr id="5" name="TextBox 4"/>
          <p:cNvSpPr txBox="1"/>
          <p:nvPr/>
        </p:nvSpPr>
        <p:spPr>
          <a:xfrm>
            <a:off x="6553200" y="3279114"/>
            <a:ext cx="2514600" cy="2677656"/>
          </a:xfrm>
          <a:prstGeom prst="rect">
            <a:avLst/>
          </a:prstGeom>
          <a:noFill/>
        </p:spPr>
        <p:txBody>
          <a:bodyPr wrap="square" rtlCol="0">
            <a:spAutoFit/>
          </a:bodyPr>
          <a:lstStyle/>
          <a:p>
            <a:r>
              <a:rPr lang="en-US" sz="3600" dirty="0">
                <a:solidFill>
                  <a:srgbClr val="0000FF"/>
                </a:solidFill>
              </a:rPr>
              <a:t>   6.94 x 10</a:t>
            </a:r>
            <a:r>
              <a:rPr lang="en-US" sz="3600" baseline="30000" dirty="0">
                <a:solidFill>
                  <a:srgbClr val="0000FF"/>
                </a:solidFill>
              </a:rPr>
              <a:t>5</a:t>
            </a:r>
          </a:p>
          <a:p>
            <a:endParaRPr lang="en-US" sz="3600" dirty="0">
              <a:solidFill>
                <a:srgbClr val="FF3300"/>
              </a:solidFill>
            </a:endParaRPr>
          </a:p>
          <a:p>
            <a:r>
              <a:rPr lang="en-US" sz="3200" dirty="0">
                <a:solidFill>
                  <a:srgbClr val="FF3300"/>
                </a:solidFill>
              </a:rPr>
              <a:t>Round to 2 SF</a:t>
            </a:r>
          </a:p>
          <a:p>
            <a:r>
              <a:rPr lang="en-US" sz="3200" dirty="0">
                <a:solidFill>
                  <a:srgbClr val="FF3300"/>
                </a:solidFill>
              </a:rPr>
              <a:t>So it’s really 6.9 x 10</a:t>
            </a:r>
            <a:r>
              <a:rPr lang="en-US" sz="3200" baseline="30000" dirty="0">
                <a:solidFill>
                  <a:srgbClr val="FF3300"/>
                </a:solidFill>
              </a:rPr>
              <a:t>5</a:t>
            </a:r>
          </a:p>
        </p:txBody>
      </p:sp>
      <p:cxnSp>
        <p:nvCxnSpPr>
          <p:cNvPr id="7" name="Straight Connector 6"/>
          <p:cNvCxnSpPr/>
          <p:nvPr/>
        </p:nvCxnSpPr>
        <p:spPr>
          <a:xfrm>
            <a:off x="6781800" y="3193197"/>
            <a:ext cx="1752600" cy="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522477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2281202"/>
          </a:xfrm>
          <a:prstGeom prst="rect">
            <a:avLst/>
          </a:prstGeom>
          <a:noFill/>
        </p:spPr>
        <p:txBody>
          <a:bodyPr wrap="square" rtlCol="0">
            <a:spAutoFit/>
          </a:bodyPr>
          <a:lstStyle/>
          <a:p>
            <a:pPr>
              <a:lnSpc>
                <a:spcPct val="119000"/>
              </a:lnSpc>
              <a:spcAft>
                <a:spcPts val="600"/>
              </a:spcAft>
            </a:pPr>
            <a:r>
              <a:rPr lang="en-US" sz="3200" dirty="0">
                <a:solidFill>
                  <a:srgbClr val="000000"/>
                </a:solidFill>
                <a:latin typeface="Times New Roman"/>
              </a:rPr>
              <a:t>97.    8.72 x 10</a:t>
            </a:r>
            <a:r>
              <a:rPr lang="en-US" sz="3200" baseline="30000" dirty="0">
                <a:solidFill>
                  <a:srgbClr val="000000"/>
                </a:solidFill>
                <a:latin typeface="Times New Roman"/>
              </a:rPr>
              <a:t>11                </a:t>
            </a:r>
            <a:r>
              <a:rPr lang="en-US" sz="3200" dirty="0">
                <a:solidFill>
                  <a:srgbClr val="FF3300"/>
                </a:solidFill>
                <a:latin typeface="Times New Roman"/>
              </a:rPr>
              <a:t>98.  4.65 x 10</a:t>
            </a:r>
            <a:r>
              <a:rPr lang="en-US" sz="3200" baseline="30000" dirty="0">
                <a:solidFill>
                  <a:srgbClr val="FF3300"/>
                </a:solidFill>
                <a:latin typeface="Times New Roman"/>
              </a:rPr>
              <a:t>14</a:t>
            </a:r>
            <a:endParaRPr lang="en-US" sz="3200" kern="1400" dirty="0">
              <a:solidFill>
                <a:srgbClr val="FF3300"/>
              </a:solidFill>
            </a:endParaRPr>
          </a:p>
          <a:p>
            <a:pPr>
              <a:lnSpc>
                <a:spcPct val="119000"/>
              </a:lnSpc>
              <a:spcAft>
                <a:spcPts val="600"/>
              </a:spcAft>
            </a:pPr>
            <a:r>
              <a:rPr lang="en-US" sz="3200" dirty="0">
                <a:solidFill>
                  <a:srgbClr val="000000"/>
                </a:solidFill>
                <a:latin typeface="Times New Roman"/>
              </a:rPr>
              <a:t>      </a:t>
            </a:r>
            <a:r>
              <a:rPr lang="en-US" sz="3200" u="sng" dirty="0">
                <a:solidFill>
                  <a:srgbClr val="000000"/>
                </a:solidFill>
                <a:latin typeface="Times New Roman"/>
              </a:rPr>
              <a:t>+ 1.72 x 10</a:t>
            </a:r>
            <a:r>
              <a:rPr lang="en-US" sz="3200" u="sng" baseline="30000" dirty="0">
                <a:solidFill>
                  <a:srgbClr val="000000"/>
                </a:solidFill>
                <a:latin typeface="Times New Roman"/>
              </a:rPr>
              <a:t>10</a:t>
            </a:r>
            <a:r>
              <a:rPr lang="en-US" sz="3200" baseline="30000" dirty="0">
                <a:solidFill>
                  <a:srgbClr val="000000"/>
                </a:solidFill>
                <a:latin typeface="Times New Roman"/>
              </a:rPr>
              <a:t>                       </a:t>
            </a:r>
            <a:r>
              <a:rPr lang="en-US" sz="3200" u="sng" dirty="0">
                <a:solidFill>
                  <a:srgbClr val="FF3300"/>
                </a:solidFill>
                <a:latin typeface="Times New Roman"/>
              </a:rPr>
              <a:t>- 2.25 x 10</a:t>
            </a:r>
            <a:r>
              <a:rPr lang="en-US" sz="3200" u="sng" baseline="30000" dirty="0">
                <a:solidFill>
                  <a:srgbClr val="FF3300"/>
                </a:solidFill>
                <a:latin typeface="Times New Roman"/>
              </a:rPr>
              <a:t>15</a:t>
            </a:r>
            <a:br>
              <a:rPr lang="en-US" sz="3200" u="sng" baseline="30000" dirty="0">
                <a:solidFill>
                  <a:srgbClr val="FF3300"/>
                </a:solidFill>
                <a:latin typeface="Times New Roman"/>
              </a:rPr>
            </a:br>
            <a:endParaRPr lang="en-US" sz="3200" kern="1400" dirty="0">
              <a:solidFill>
                <a:srgbClr val="FF3300"/>
              </a:solidFill>
            </a:endParaRPr>
          </a:p>
          <a:p>
            <a:endParaRPr lang="en-US" dirty="0"/>
          </a:p>
        </p:txBody>
      </p:sp>
    </p:spTree>
    <p:extLst>
      <p:ext uri="{BB962C8B-B14F-4D97-AF65-F5344CB8AC3E}">
        <p14:creationId xmlns:p14="http://schemas.microsoft.com/office/powerpoint/2010/main" val="1727229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75542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14.  There are 16 different kinds of chemical reactions that you</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will learn this year.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This type is called </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SYNTHESIS</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SYNTHESIS means combining </a:t>
            </a:r>
            <a:br>
              <a:rPr lang="en-US" sz="3200" dirty="0">
                <a:solidFill>
                  <a:srgbClr val="00206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TWO or more ______________________ into the </a:t>
            </a:r>
            <a:br>
              <a:rPr lang="en-US" sz="3200" dirty="0">
                <a:solidFill>
                  <a:srgbClr val="00206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_____________________________</a:t>
            </a:r>
          </a:p>
          <a:p>
            <a:endParaRPr lang="en-US" sz="2800" dirty="0">
              <a:solidFill>
                <a:srgbClr val="002060"/>
              </a:solidFill>
            </a:endParaRPr>
          </a:p>
        </p:txBody>
      </p:sp>
    </p:spTree>
    <p:extLst>
      <p:ext uri="{BB962C8B-B14F-4D97-AF65-F5344CB8AC3E}">
        <p14:creationId xmlns:p14="http://schemas.microsoft.com/office/powerpoint/2010/main" val="293979739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738" y="229673"/>
            <a:ext cx="8763000" cy="5595955"/>
          </a:xfrm>
          <a:prstGeom prst="rect">
            <a:avLst/>
          </a:prstGeom>
          <a:noFill/>
        </p:spPr>
        <p:txBody>
          <a:bodyPr wrap="square" rtlCol="0">
            <a:spAutoFit/>
          </a:bodyPr>
          <a:lstStyle/>
          <a:p>
            <a:pPr>
              <a:lnSpc>
                <a:spcPct val="119000"/>
              </a:lnSpc>
              <a:spcAft>
                <a:spcPts val="600"/>
              </a:spcAft>
            </a:pPr>
            <a:r>
              <a:rPr lang="en-US" sz="3200" dirty="0">
                <a:solidFill>
                  <a:srgbClr val="000000"/>
                </a:solidFill>
                <a:latin typeface="Times New Roman"/>
              </a:rPr>
              <a:t>97.    8.72 x 10</a:t>
            </a:r>
            <a:r>
              <a:rPr lang="en-US" sz="3200" baseline="30000" dirty="0">
                <a:solidFill>
                  <a:srgbClr val="000000"/>
                </a:solidFill>
                <a:latin typeface="Times New Roman"/>
              </a:rPr>
              <a:t>11                               </a:t>
            </a:r>
            <a:r>
              <a:rPr lang="en-US" sz="3200" dirty="0">
                <a:solidFill>
                  <a:srgbClr val="FF3300"/>
                </a:solidFill>
                <a:latin typeface="Times New Roman"/>
              </a:rPr>
              <a:t>98.  4.65 x 10</a:t>
            </a:r>
            <a:r>
              <a:rPr lang="en-US" sz="3200" baseline="30000" dirty="0">
                <a:solidFill>
                  <a:srgbClr val="FF3300"/>
                </a:solidFill>
                <a:latin typeface="Times New Roman"/>
              </a:rPr>
              <a:t>14</a:t>
            </a:r>
            <a:endParaRPr lang="en-US" sz="3200" kern="1400" dirty="0">
              <a:solidFill>
                <a:srgbClr val="FF3300"/>
              </a:solidFill>
            </a:endParaRPr>
          </a:p>
          <a:p>
            <a:pPr>
              <a:lnSpc>
                <a:spcPct val="119000"/>
              </a:lnSpc>
              <a:spcAft>
                <a:spcPts val="600"/>
              </a:spcAft>
            </a:pPr>
            <a:r>
              <a:rPr lang="en-US" sz="3200" dirty="0">
                <a:solidFill>
                  <a:srgbClr val="000000"/>
                </a:solidFill>
                <a:latin typeface="Times New Roman"/>
              </a:rPr>
              <a:t>      </a:t>
            </a:r>
            <a:r>
              <a:rPr lang="en-US" sz="3200" u="sng" dirty="0">
                <a:solidFill>
                  <a:srgbClr val="000000"/>
                </a:solidFill>
                <a:latin typeface="Times New Roman"/>
              </a:rPr>
              <a:t>+ 1.72 x 10</a:t>
            </a:r>
            <a:r>
              <a:rPr lang="en-US" sz="3200" u="sng" baseline="30000" dirty="0">
                <a:solidFill>
                  <a:srgbClr val="000000"/>
                </a:solidFill>
                <a:latin typeface="Times New Roman"/>
              </a:rPr>
              <a:t>10</a:t>
            </a:r>
            <a:r>
              <a:rPr lang="en-US" sz="3200" baseline="30000" dirty="0">
                <a:solidFill>
                  <a:srgbClr val="000000"/>
                </a:solidFill>
                <a:latin typeface="Times New Roman"/>
              </a:rPr>
              <a:t>                                      </a:t>
            </a:r>
            <a:r>
              <a:rPr lang="en-US" sz="3200" u="sng" dirty="0">
                <a:solidFill>
                  <a:srgbClr val="FF3300"/>
                </a:solidFill>
                <a:latin typeface="Times New Roman"/>
              </a:rPr>
              <a:t>- 2.25 x 10</a:t>
            </a:r>
            <a:r>
              <a:rPr lang="en-US" sz="3200" u="sng" baseline="30000" dirty="0">
                <a:solidFill>
                  <a:srgbClr val="FF3300"/>
                </a:solidFill>
                <a:latin typeface="Times New Roman"/>
              </a:rPr>
              <a:t>15</a:t>
            </a:r>
          </a:p>
          <a:p>
            <a:pPr>
              <a:lnSpc>
                <a:spcPct val="119000"/>
              </a:lnSpc>
              <a:spcAft>
                <a:spcPts val="600"/>
              </a:spcAft>
            </a:pPr>
            <a:endParaRPr lang="en-US" sz="3200" u="sng" baseline="30000" dirty="0">
              <a:solidFill>
                <a:srgbClr val="FF3300"/>
              </a:solidFill>
              <a:latin typeface="Times New Roman"/>
            </a:endParaRPr>
          </a:p>
          <a:p>
            <a:pPr>
              <a:lnSpc>
                <a:spcPct val="119000"/>
              </a:lnSpc>
              <a:spcAft>
                <a:spcPts val="600"/>
              </a:spcAft>
            </a:pPr>
            <a:endParaRPr lang="en-US" sz="3200" u="sng" baseline="30000" dirty="0">
              <a:solidFill>
                <a:srgbClr val="FF3300"/>
              </a:solidFill>
              <a:latin typeface="Times New Roman"/>
            </a:endParaRPr>
          </a:p>
          <a:p>
            <a:pPr>
              <a:lnSpc>
                <a:spcPct val="119000"/>
              </a:lnSpc>
              <a:spcAft>
                <a:spcPts val="600"/>
              </a:spcAft>
            </a:pPr>
            <a:r>
              <a:rPr lang="en-US" sz="3200" dirty="0">
                <a:solidFill>
                  <a:srgbClr val="000000"/>
                </a:solidFill>
                <a:latin typeface="Times New Roman"/>
              </a:rPr>
              <a:t>97.    8.72 x 10</a:t>
            </a:r>
            <a:r>
              <a:rPr lang="en-US" sz="3200" baseline="30000" dirty="0">
                <a:solidFill>
                  <a:srgbClr val="000000"/>
                </a:solidFill>
                <a:latin typeface="Times New Roman"/>
              </a:rPr>
              <a:t>11                                </a:t>
            </a:r>
            <a:r>
              <a:rPr lang="en-US" sz="3200" dirty="0">
                <a:solidFill>
                  <a:srgbClr val="FF3300"/>
                </a:solidFill>
                <a:latin typeface="Times New Roman"/>
              </a:rPr>
              <a:t>98.  0.465 x 10</a:t>
            </a:r>
            <a:r>
              <a:rPr lang="en-US" sz="3200" baseline="30000" dirty="0">
                <a:solidFill>
                  <a:srgbClr val="FF3300"/>
                </a:solidFill>
                <a:latin typeface="Times New Roman"/>
              </a:rPr>
              <a:t>15</a:t>
            </a:r>
            <a:endParaRPr lang="en-US" sz="3200" kern="1400" dirty="0">
              <a:solidFill>
                <a:srgbClr val="FF3300"/>
              </a:solidFill>
            </a:endParaRPr>
          </a:p>
          <a:p>
            <a:pPr>
              <a:lnSpc>
                <a:spcPct val="119000"/>
              </a:lnSpc>
              <a:spcAft>
                <a:spcPts val="600"/>
              </a:spcAft>
            </a:pPr>
            <a:r>
              <a:rPr lang="en-US" sz="3200" dirty="0">
                <a:solidFill>
                  <a:srgbClr val="000000"/>
                </a:solidFill>
                <a:latin typeface="Times New Roman"/>
              </a:rPr>
              <a:t>     </a:t>
            </a:r>
            <a:r>
              <a:rPr lang="en-US" sz="3200" u="sng" dirty="0">
                <a:solidFill>
                  <a:srgbClr val="000000"/>
                </a:solidFill>
                <a:latin typeface="Times New Roman"/>
              </a:rPr>
              <a:t>+ 0.172 x 10</a:t>
            </a:r>
            <a:r>
              <a:rPr lang="en-US" sz="3200" u="sng" baseline="30000" dirty="0">
                <a:solidFill>
                  <a:srgbClr val="000000"/>
                </a:solidFill>
                <a:latin typeface="Times New Roman"/>
              </a:rPr>
              <a:t>11</a:t>
            </a:r>
            <a:r>
              <a:rPr lang="en-US" sz="3200" baseline="30000" dirty="0">
                <a:solidFill>
                  <a:srgbClr val="000000"/>
                </a:solidFill>
                <a:latin typeface="Times New Roman"/>
              </a:rPr>
              <a:t>                                        </a:t>
            </a:r>
            <a:r>
              <a:rPr lang="en-US" sz="3200" u="sng" dirty="0">
                <a:solidFill>
                  <a:srgbClr val="FF3300"/>
                </a:solidFill>
                <a:latin typeface="Times New Roman"/>
              </a:rPr>
              <a:t>- 2.25 x 10</a:t>
            </a:r>
            <a:r>
              <a:rPr lang="en-US" sz="3200" u="sng" baseline="30000" dirty="0">
                <a:solidFill>
                  <a:srgbClr val="FF3300"/>
                </a:solidFill>
                <a:latin typeface="Times New Roman"/>
              </a:rPr>
              <a:t>15</a:t>
            </a:r>
            <a:br>
              <a:rPr lang="en-US" sz="3200" u="sng" baseline="30000" dirty="0">
                <a:solidFill>
                  <a:srgbClr val="FF3300"/>
                </a:solidFill>
                <a:latin typeface="Times New Roman"/>
              </a:rPr>
            </a:br>
            <a:endParaRPr lang="en-US" sz="3200" kern="1400" dirty="0">
              <a:solidFill>
                <a:srgbClr val="FF3300"/>
              </a:solidFill>
            </a:endParaRPr>
          </a:p>
          <a:p>
            <a:pPr>
              <a:lnSpc>
                <a:spcPct val="119000"/>
              </a:lnSpc>
              <a:spcAft>
                <a:spcPts val="600"/>
              </a:spcAft>
            </a:pPr>
            <a:br>
              <a:rPr lang="en-US" sz="3200" u="sng" baseline="30000" dirty="0">
                <a:solidFill>
                  <a:srgbClr val="FF3300"/>
                </a:solidFill>
                <a:latin typeface="Times New Roman"/>
              </a:rPr>
            </a:br>
            <a:endParaRPr lang="en-US" sz="3200" kern="1400" dirty="0">
              <a:solidFill>
                <a:srgbClr val="FF3300"/>
              </a:solidFill>
            </a:endParaRPr>
          </a:p>
          <a:p>
            <a:endParaRPr lang="en-US" dirty="0"/>
          </a:p>
        </p:txBody>
      </p:sp>
      <p:sp>
        <p:nvSpPr>
          <p:cNvPr id="3" name="TextBox 2"/>
          <p:cNvSpPr txBox="1"/>
          <p:nvPr/>
        </p:nvSpPr>
        <p:spPr>
          <a:xfrm>
            <a:off x="609600" y="3810000"/>
            <a:ext cx="3200400" cy="2677656"/>
          </a:xfrm>
          <a:prstGeom prst="rect">
            <a:avLst/>
          </a:prstGeom>
          <a:noFill/>
        </p:spPr>
        <p:txBody>
          <a:bodyPr wrap="square" rtlCol="0">
            <a:spAutoFit/>
          </a:bodyPr>
          <a:lstStyle/>
          <a:p>
            <a:r>
              <a:rPr lang="en-US" sz="3600" dirty="0">
                <a:solidFill>
                  <a:srgbClr val="0000FF"/>
                </a:solidFill>
              </a:rPr>
              <a:t>8.892 x 10</a:t>
            </a:r>
            <a:r>
              <a:rPr lang="en-US" sz="3600" baseline="30000" dirty="0">
                <a:solidFill>
                  <a:srgbClr val="0000FF"/>
                </a:solidFill>
              </a:rPr>
              <a:t>11</a:t>
            </a:r>
          </a:p>
          <a:p>
            <a:endParaRPr lang="en-US" sz="3600" baseline="30000" dirty="0">
              <a:solidFill>
                <a:srgbClr val="0000FF"/>
              </a:solidFill>
            </a:endParaRPr>
          </a:p>
          <a:p>
            <a:r>
              <a:rPr lang="en-US" sz="3600" dirty="0">
                <a:solidFill>
                  <a:srgbClr val="0000FF"/>
                </a:solidFill>
              </a:rPr>
              <a:t>Which becomes</a:t>
            </a:r>
            <a:br>
              <a:rPr lang="en-US" sz="3600" dirty="0">
                <a:solidFill>
                  <a:srgbClr val="0000FF"/>
                </a:solidFill>
              </a:rPr>
            </a:br>
            <a:r>
              <a:rPr lang="en-US" sz="3600" dirty="0">
                <a:solidFill>
                  <a:srgbClr val="0000FF"/>
                </a:solidFill>
              </a:rPr>
              <a:t>8.89 x 10</a:t>
            </a:r>
            <a:r>
              <a:rPr lang="en-US" sz="3600" baseline="30000" dirty="0">
                <a:solidFill>
                  <a:srgbClr val="0000FF"/>
                </a:solidFill>
              </a:rPr>
              <a:t>11</a:t>
            </a:r>
            <a:r>
              <a:rPr lang="en-US" sz="3600" dirty="0">
                <a:solidFill>
                  <a:srgbClr val="0000FF"/>
                </a:solidFill>
              </a:rPr>
              <a:t> with 3 SF</a:t>
            </a:r>
          </a:p>
        </p:txBody>
      </p:sp>
      <p:sp>
        <p:nvSpPr>
          <p:cNvPr id="4" name="TextBox 3"/>
          <p:cNvSpPr txBox="1"/>
          <p:nvPr/>
        </p:nvSpPr>
        <p:spPr>
          <a:xfrm>
            <a:off x="5257800" y="3792828"/>
            <a:ext cx="3200400" cy="2677656"/>
          </a:xfrm>
          <a:prstGeom prst="rect">
            <a:avLst/>
          </a:prstGeom>
          <a:noFill/>
        </p:spPr>
        <p:txBody>
          <a:bodyPr wrap="square" rtlCol="0">
            <a:spAutoFit/>
          </a:bodyPr>
          <a:lstStyle/>
          <a:p>
            <a:r>
              <a:rPr lang="en-US" sz="3600" dirty="0">
                <a:solidFill>
                  <a:srgbClr val="0000FF"/>
                </a:solidFill>
              </a:rPr>
              <a:t>-2.034 x 10</a:t>
            </a:r>
            <a:r>
              <a:rPr lang="en-US" sz="3600" baseline="30000" dirty="0">
                <a:solidFill>
                  <a:srgbClr val="0000FF"/>
                </a:solidFill>
              </a:rPr>
              <a:t>15</a:t>
            </a:r>
          </a:p>
          <a:p>
            <a:endParaRPr lang="en-US" sz="3600" baseline="30000" dirty="0">
              <a:solidFill>
                <a:srgbClr val="0000FF"/>
              </a:solidFill>
            </a:endParaRPr>
          </a:p>
          <a:p>
            <a:r>
              <a:rPr lang="en-US" sz="3600" dirty="0">
                <a:solidFill>
                  <a:srgbClr val="0000FF"/>
                </a:solidFill>
              </a:rPr>
              <a:t>Which becomes</a:t>
            </a:r>
            <a:br>
              <a:rPr lang="en-US" sz="3600" dirty="0">
                <a:solidFill>
                  <a:srgbClr val="0000FF"/>
                </a:solidFill>
              </a:rPr>
            </a:br>
            <a:r>
              <a:rPr lang="en-US" sz="3600" dirty="0">
                <a:solidFill>
                  <a:srgbClr val="0000FF"/>
                </a:solidFill>
              </a:rPr>
              <a:t>-2.03 x 10</a:t>
            </a:r>
            <a:r>
              <a:rPr lang="en-US" sz="3600" baseline="30000" dirty="0">
                <a:solidFill>
                  <a:srgbClr val="0000FF"/>
                </a:solidFill>
              </a:rPr>
              <a:t>13</a:t>
            </a:r>
            <a:r>
              <a:rPr lang="en-US" sz="3600" dirty="0">
                <a:solidFill>
                  <a:srgbClr val="0000FF"/>
                </a:solidFill>
              </a:rPr>
              <a:t> with 3 SF</a:t>
            </a:r>
          </a:p>
        </p:txBody>
      </p:sp>
    </p:spTree>
    <p:extLst>
      <p:ext uri="{BB962C8B-B14F-4D97-AF65-F5344CB8AC3E}">
        <p14:creationId xmlns:p14="http://schemas.microsoft.com/office/powerpoint/2010/main" val="267871771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99.            6.02 x 10</a:t>
            </a:r>
            <a:r>
              <a:rPr lang="en-US" sz="2400" baseline="30000" dirty="0">
                <a:latin typeface="Times New Roman" panose="02020603050405020304" pitchFamily="18" charset="0"/>
                <a:cs typeface="Times New Roman" panose="02020603050405020304" pitchFamily="18" charset="0"/>
              </a:rPr>
              <a:t>23 </a:t>
            </a:r>
            <a:br>
              <a:rPr lang="en-US" sz="2400" baseline="300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x 1.50 x 10</a:t>
            </a:r>
            <a:r>
              <a:rPr lang="en-US" sz="2400" u="sng" baseline="30000" dirty="0">
                <a:latin typeface="Times New Roman" panose="02020603050405020304" pitchFamily="18" charset="0"/>
                <a:cs typeface="Times New Roman" panose="02020603050405020304" pitchFamily="18" charset="0"/>
              </a:rPr>
              <a:t>2</a:t>
            </a:r>
            <a:br>
              <a:rPr lang="en-US" sz="2400" u="sng" baseline="300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57200" y="4114800"/>
            <a:ext cx="7848600" cy="738664"/>
          </a:xfrm>
          <a:prstGeom prst="rect">
            <a:avLst/>
          </a:prstGeom>
          <a:noFill/>
        </p:spPr>
        <p:txBody>
          <a:bodyPr wrap="square" rtlCol="0">
            <a:spAutoFit/>
          </a:bodyPr>
          <a:lstStyle/>
          <a:p>
            <a:pPr lvl="0"/>
            <a:r>
              <a:rPr lang="en-US" sz="2400" dirty="0">
                <a:solidFill>
                  <a:prstClr val="black"/>
                </a:solidFill>
                <a:latin typeface="Times New Roman" panose="02020603050405020304" pitchFamily="18" charset="0"/>
                <a:cs typeface="Times New Roman" panose="02020603050405020304" pitchFamily="18" charset="0"/>
              </a:rPr>
              <a:t>100.  (9.05 x 10</a:t>
            </a:r>
            <a:r>
              <a:rPr lang="en-US" sz="2400" baseline="30000" dirty="0">
                <a:solidFill>
                  <a:prstClr val="black"/>
                </a:solidFill>
                <a:latin typeface="Times New Roman" panose="02020603050405020304" pitchFamily="18" charset="0"/>
                <a:cs typeface="Times New Roman" panose="02020603050405020304" pitchFamily="18" charset="0"/>
              </a:rPr>
              <a:t>19</a:t>
            </a:r>
            <a:r>
              <a:rPr lang="en-US" sz="2400" dirty="0">
                <a:solidFill>
                  <a:prstClr val="black"/>
                </a:solidFill>
                <a:latin typeface="Times New Roman" panose="02020603050405020304" pitchFamily="18" charset="0"/>
                <a:cs typeface="Times New Roman" panose="02020603050405020304" pitchFamily="18" charset="0"/>
              </a:rPr>
              <a:t>) ÷ (3.2 x 10</a:t>
            </a:r>
            <a:r>
              <a:rPr lang="en-US" sz="2400" baseline="30000" dirty="0">
                <a:solidFill>
                  <a:prstClr val="black"/>
                </a:solidFill>
                <a:latin typeface="Times New Roman" panose="02020603050405020304" pitchFamily="18" charset="0"/>
                <a:cs typeface="Times New Roman" panose="02020603050405020304" pitchFamily="18" charset="0"/>
              </a:rPr>
              <a:t>16</a:t>
            </a:r>
            <a:r>
              <a:rPr lang="en-US" sz="2400" dirty="0">
                <a:solidFill>
                  <a:prstClr val="black"/>
                </a:solidFill>
                <a:latin typeface="Times New Roman" panose="02020603050405020304" pitchFamily="18" charset="0"/>
                <a:cs typeface="Times New Roman" panose="02020603050405020304" pitchFamily="18" charset="0"/>
              </a:rPr>
              <a:t> ) =</a:t>
            </a:r>
          </a:p>
          <a:p>
            <a:endParaRPr lang="en-US" dirty="0"/>
          </a:p>
        </p:txBody>
      </p:sp>
    </p:spTree>
    <p:extLst>
      <p:ext uri="{BB962C8B-B14F-4D97-AF65-F5344CB8AC3E}">
        <p14:creationId xmlns:p14="http://schemas.microsoft.com/office/powerpoint/2010/main" val="183143074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99.            6.02 x 10</a:t>
            </a:r>
            <a:r>
              <a:rPr lang="en-US" sz="2400" baseline="30000" dirty="0">
                <a:latin typeface="Times New Roman" panose="02020603050405020304" pitchFamily="18" charset="0"/>
                <a:cs typeface="Times New Roman" panose="02020603050405020304" pitchFamily="18" charset="0"/>
              </a:rPr>
              <a:t>23 </a:t>
            </a:r>
            <a:br>
              <a:rPr lang="en-US" sz="2400" baseline="300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x 1.50 x 10</a:t>
            </a:r>
            <a:r>
              <a:rPr lang="en-US" sz="2400" u="sng" baseline="30000" dirty="0">
                <a:latin typeface="Times New Roman" panose="02020603050405020304" pitchFamily="18" charset="0"/>
                <a:cs typeface="Times New Roman" panose="02020603050405020304" pitchFamily="18" charset="0"/>
              </a:rPr>
              <a:t>2</a:t>
            </a:r>
            <a:br>
              <a:rPr lang="en-US" sz="2400" u="sng" baseline="300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57200" y="4114800"/>
            <a:ext cx="8382000" cy="1969770"/>
          </a:xfrm>
          <a:prstGeom prst="rect">
            <a:avLst/>
          </a:prstGeom>
          <a:noFill/>
        </p:spPr>
        <p:txBody>
          <a:bodyPr wrap="square" rtlCol="0">
            <a:spAutoFit/>
          </a:bodyPr>
          <a:lstStyle/>
          <a:p>
            <a:pPr lvl="0"/>
            <a:r>
              <a:rPr lang="en-US" sz="2400" dirty="0">
                <a:solidFill>
                  <a:prstClr val="black"/>
                </a:solidFill>
                <a:latin typeface="Times New Roman" panose="02020603050405020304" pitchFamily="18" charset="0"/>
                <a:cs typeface="Times New Roman" panose="02020603050405020304" pitchFamily="18" charset="0"/>
              </a:rPr>
              <a:t>100.  (9.05 x 10</a:t>
            </a:r>
            <a:r>
              <a:rPr lang="en-US" sz="2400" baseline="30000" dirty="0">
                <a:solidFill>
                  <a:prstClr val="black"/>
                </a:solidFill>
                <a:latin typeface="Times New Roman" panose="02020603050405020304" pitchFamily="18" charset="0"/>
                <a:cs typeface="Times New Roman" panose="02020603050405020304" pitchFamily="18" charset="0"/>
              </a:rPr>
              <a:t>19</a:t>
            </a:r>
            <a:r>
              <a:rPr lang="en-US" sz="2400" dirty="0">
                <a:solidFill>
                  <a:prstClr val="black"/>
                </a:solidFill>
                <a:latin typeface="Times New Roman" panose="02020603050405020304" pitchFamily="18" charset="0"/>
                <a:cs typeface="Times New Roman" panose="02020603050405020304" pitchFamily="18" charset="0"/>
              </a:rPr>
              <a:t>) ÷ (3.2 x 10</a:t>
            </a:r>
            <a:r>
              <a:rPr lang="en-US" sz="2400" baseline="30000" dirty="0">
                <a:solidFill>
                  <a:prstClr val="black"/>
                </a:solidFill>
                <a:latin typeface="Times New Roman" panose="02020603050405020304" pitchFamily="18" charset="0"/>
                <a:cs typeface="Times New Roman" panose="02020603050405020304" pitchFamily="18" charset="0"/>
              </a:rPr>
              <a:t>16</a:t>
            </a:r>
            <a:r>
              <a:rPr lang="en-US" sz="2400" dirty="0">
                <a:solidFill>
                  <a:prstClr val="black"/>
                </a:solidFill>
                <a:latin typeface="Times New Roman" panose="02020603050405020304" pitchFamily="18" charset="0"/>
                <a:cs typeface="Times New Roman" panose="02020603050405020304" pitchFamily="18" charset="0"/>
              </a:rPr>
              <a:t> ) =  </a:t>
            </a:r>
            <a:r>
              <a:rPr lang="en-US" sz="2800" dirty="0">
                <a:solidFill>
                  <a:srgbClr val="FF0000"/>
                </a:solidFill>
                <a:latin typeface="Times New Roman" panose="02020603050405020304" pitchFamily="18" charset="0"/>
                <a:cs typeface="Times New Roman" panose="02020603050405020304" pitchFamily="18" charset="0"/>
              </a:rPr>
              <a:t>2.828 x 10</a:t>
            </a:r>
            <a:r>
              <a:rPr lang="en-US" sz="2800" baseline="30000" dirty="0">
                <a:solidFill>
                  <a:srgbClr val="FF0000"/>
                </a:solidFill>
                <a:latin typeface="Times New Roman" panose="02020603050405020304" pitchFamily="18" charset="0"/>
                <a:cs typeface="Times New Roman" panose="02020603050405020304" pitchFamily="18" charset="0"/>
              </a:rPr>
              <a:t>3</a:t>
            </a:r>
            <a:br>
              <a:rPr lang="en-US" sz="2800"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 </a:t>
            </a:r>
            <a:br>
              <a:rPr lang="en-US" sz="2800" dirty="0">
                <a:solidFill>
                  <a:srgbClr val="FF0000"/>
                </a:solidFill>
                <a:latin typeface="Times New Roman" panose="02020603050405020304" pitchFamily="18" charset="0"/>
                <a:cs typeface="Times New Roman" panose="02020603050405020304" pitchFamily="18" charset="0"/>
              </a:rPr>
            </a:b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 2.8 x 10</a:t>
            </a:r>
            <a:r>
              <a:rPr lang="en-US" sz="2800" baseline="30000" dirty="0">
                <a:solidFill>
                  <a:srgbClr val="FF0000"/>
                </a:solidFill>
                <a:latin typeface="Times New Roman" panose="02020603050405020304" pitchFamily="18" charset="0"/>
                <a:cs typeface="Times New Roman" panose="02020603050405020304" pitchFamily="18" charset="0"/>
              </a:rPr>
              <a:t>3</a:t>
            </a:r>
            <a:r>
              <a:rPr lang="en-US" sz="2800" dirty="0">
                <a:solidFill>
                  <a:srgbClr val="FF0000"/>
                </a:solidFill>
                <a:latin typeface="Times New Roman" panose="02020603050405020304" pitchFamily="18" charset="0"/>
                <a:cs typeface="Times New Roman" panose="02020603050405020304" pitchFamily="18" charset="0"/>
              </a:rPr>
              <a:t>   with 2 SF</a:t>
            </a:r>
          </a:p>
          <a:p>
            <a:endParaRPr lang="en-US" sz="2000" dirty="0">
              <a:solidFill>
                <a:srgbClr val="FF0000"/>
              </a:solidFill>
            </a:endParaRPr>
          </a:p>
        </p:txBody>
      </p:sp>
      <p:sp>
        <p:nvSpPr>
          <p:cNvPr id="4" name="TextBox 3"/>
          <p:cNvSpPr txBox="1"/>
          <p:nvPr/>
        </p:nvSpPr>
        <p:spPr>
          <a:xfrm>
            <a:off x="1066800" y="1274296"/>
            <a:ext cx="3689931" cy="646331"/>
          </a:xfrm>
          <a:prstGeom prst="rect">
            <a:avLst/>
          </a:prstGeom>
          <a:noFill/>
        </p:spPr>
        <p:txBody>
          <a:bodyPr wrap="square" rtlCol="0">
            <a:spAutoFit/>
          </a:bodyPr>
          <a:lstStyle/>
          <a:p>
            <a:r>
              <a:rPr lang="en-US" sz="3600" dirty="0">
                <a:solidFill>
                  <a:srgbClr val="FF0000"/>
                </a:solidFill>
              </a:rPr>
              <a:t>9.03 x 10 </a:t>
            </a:r>
            <a:r>
              <a:rPr lang="en-US" sz="3600" baseline="30000" dirty="0">
                <a:solidFill>
                  <a:srgbClr val="FF0000"/>
                </a:solidFill>
              </a:rPr>
              <a:t>25</a:t>
            </a:r>
          </a:p>
        </p:txBody>
      </p:sp>
    </p:spTree>
    <p:extLst>
      <p:ext uri="{BB962C8B-B14F-4D97-AF65-F5344CB8AC3E}">
        <p14:creationId xmlns:p14="http://schemas.microsoft.com/office/powerpoint/2010/main" val="169635665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101.  Convert 2450 mL into gallons.  Show all units (3 SF)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(1.06 </a:t>
            </a:r>
            <a:r>
              <a:rPr lang="en-US" sz="2400" dirty="0" err="1">
                <a:latin typeface="Times New Roman" panose="02020603050405020304" pitchFamily="18" charset="0"/>
                <a:cs typeface="Times New Roman" panose="02020603050405020304" pitchFamily="18" charset="0"/>
              </a:rPr>
              <a:t>Qt</a:t>
            </a:r>
            <a:r>
              <a:rPr lang="en-US" sz="2400" dirty="0">
                <a:latin typeface="Times New Roman" panose="02020603050405020304" pitchFamily="18" charset="0"/>
                <a:cs typeface="Times New Roman" panose="02020603050405020304" pitchFamily="18" charset="0"/>
              </a:rPr>
              <a:t> = 1 L)</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22796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101</a:t>
            </a:r>
            <a:r>
              <a:rPr lang="en-US" sz="2400">
                <a:latin typeface="Times New Roman" panose="02020603050405020304" pitchFamily="18" charset="0"/>
                <a:cs typeface="Times New Roman" panose="02020603050405020304" pitchFamily="18" charset="0"/>
              </a:rPr>
              <a:t>.  Convert </a:t>
            </a:r>
            <a:r>
              <a:rPr lang="en-US" sz="2400" dirty="0">
                <a:latin typeface="Times New Roman" panose="02020603050405020304" pitchFamily="18" charset="0"/>
                <a:cs typeface="Times New Roman" panose="02020603050405020304" pitchFamily="18" charset="0"/>
              </a:rPr>
              <a:t>2450 mL into gallons.  Show all units (3 SF)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(1.06 </a:t>
            </a:r>
            <a:r>
              <a:rPr lang="en-US" sz="2400" dirty="0" err="1">
                <a:latin typeface="Times New Roman" panose="02020603050405020304" pitchFamily="18" charset="0"/>
                <a:cs typeface="Times New Roman" panose="02020603050405020304" pitchFamily="18" charset="0"/>
              </a:rPr>
              <a:t>Qt</a:t>
            </a:r>
            <a:r>
              <a:rPr lang="en-US" sz="2400" dirty="0">
                <a:latin typeface="Times New Roman" panose="02020603050405020304" pitchFamily="18" charset="0"/>
                <a:cs typeface="Times New Roman" panose="02020603050405020304" pitchFamily="18" charset="0"/>
              </a:rPr>
              <a:t> = 1 L)</a:t>
            </a:r>
          </a:p>
          <a:p>
            <a:endParaRPr lang="en-US"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56504" y="2020429"/>
            <a:ext cx="1676400" cy="954107"/>
          </a:xfrm>
          <a:prstGeom prst="rect">
            <a:avLst/>
          </a:prstGeom>
          <a:noFill/>
        </p:spPr>
        <p:txBody>
          <a:bodyPr wrap="square" rtlCol="0">
            <a:spAutoFit/>
          </a:bodyPr>
          <a:lstStyle/>
          <a:p>
            <a:pPr algn="ctr"/>
            <a:r>
              <a:rPr lang="en-US" sz="2800" u="sng" dirty="0">
                <a:solidFill>
                  <a:srgbClr val="FF0000"/>
                </a:solidFill>
                <a:latin typeface="Tahoma" pitchFamily="34" charset="0"/>
                <a:cs typeface="Tahoma" pitchFamily="34" charset="0"/>
              </a:rPr>
              <a:t>2450 mL</a:t>
            </a:r>
            <a:br>
              <a:rPr lang="en-US" sz="2800" u="sng" dirty="0">
                <a:solidFill>
                  <a:srgbClr val="FF0000"/>
                </a:solidFill>
                <a:latin typeface="Tahoma" pitchFamily="34" charset="0"/>
                <a:cs typeface="Tahoma" pitchFamily="34" charset="0"/>
              </a:rPr>
            </a:br>
            <a:r>
              <a:rPr lang="en-US" sz="2800" dirty="0">
                <a:solidFill>
                  <a:srgbClr val="FF0000"/>
                </a:solidFill>
                <a:latin typeface="Tahoma" pitchFamily="34" charset="0"/>
                <a:cs typeface="Tahoma" pitchFamily="34" charset="0"/>
              </a:rPr>
              <a:t>1</a:t>
            </a:r>
          </a:p>
        </p:txBody>
      </p:sp>
      <p:sp>
        <p:nvSpPr>
          <p:cNvPr id="4" name="TextBox 3"/>
          <p:cNvSpPr txBox="1"/>
          <p:nvPr/>
        </p:nvSpPr>
        <p:spPr>
          <a:xfrm>
            <a:off x="1894267" y="2205094"/>
            <a:ext cx="685800" cy="584775"/>
          </a:xfrm>
          <a:prstGeom prst="rect">
            <a:avLst/>
          </a:prstGeom>
          <a:noFill/>
        </p:spPr>
        <p:txBody>
          <a:bodyPr wrap="square" rtlCol="0">
            <a:spAutoFit/>
          </a:bodyPr>
          <a:lstStyle/>
          <a:p>
            <a:r>
              <a:rPr lang="en-US" sz="3200" dirty="0">
                <a:solidFill>
                  <a:srgbClr val="FF0000"/>
                </a:solidFill>
                <a:latin typeface="Tahoma" pitchFamily="34" charset="0"/>
                <a:cs typeface="Tahoma" pitchFamily="34" charset="0"/>
              </a:rPr>
              <a:t>X</a:t>
            </a:r>
          </a:p>
        </p:txBody>
      </p:sp>
      <p:sp>
        <p:nvSpPr>
          <p:cNvPr id="5" name="TextBox 4"/>
          <p:cNvSpPr txBox="1"/>
          <p:nvPr/>
        </p:nvSpPr>
        <p:spPr>
          <a:xfrm>
            <a:off x="2266144" y="2020429"/>
            <a:ext cx="1571760" cy="954107"/>
          </a:xfrm>
          <a:prstGeom prst="rect">
            <a:avLst/>
          </a:prstGeom>
          <a:noFill/>
        </p:spPr>
        <p:txBody>
          <a:bodyPr wrap="square" rtlCol="0">
            <a:spAutoFit/>
          </a:bodyPr>
          <a:lstStyle/>
          <a:p>
            <a:pPr algn="ctr"/>
            <a:r>
              <a:rPr lang="en-US" sz="2800" u="sng" dirty="0">
                <a:solidFill>
                  <a:srgbClr val="FF0000"/>
                </a:solidFill>
                <a:latin typeface="Tahoma" pitchFamily="34" charset="0"/>
                <a:cs typeface="Tahoma" pitchFamily="34" charset="0"/>
              </a:rPr>
              <a:t>1 Liter</a:t>
            </a:r>
            <a:br>
              <a:rPr lang="en-US" sz="2800" u="sng" dirty="0">
                <a:solidFill>
                  <a:srgbClr val="FF0000"/>
                </a:solidFill>
                <a:latin typeface="Tahoma" pitchFamily="34" charset="0"/>
                <a:cs typeface="Tahoma" pitchFamily="34" charset="0"/>
              </a:rPr>
            </a:br>
            <a:r>
              <a:rPr lang="en-US" sz="2800" dirty="0">
                <a:solidFill>
                  <a:srgbClr val="FF0000"/>
                </a:solidFill>
                <a:latin typeface="Tahoma" pitchFamily="34" charset="0"/>
                <a:cs typeface="Tahoma" pitchFamily="34" charset="0"/>
              </a:rPr>
              <a:t>1000 mL</a:t>
            </a:r>
          </a:p>
        </p:txBody>
      </p:sp>
      <p:sp>
        <p:nvSpPr>
          <p:cNvPr id="6" name="TextBox 5"/>
          <p:cNvSpPr txBox="1"/>
          <p:nvPr/>
        </p:nvSpPr>
        <p:spPr>
          <a:xfrm>
            <a:off x="3750972" y="2205093"/>
            <a:ext cx="533400" cy="584775"/>
          </a:xfrm>
          <a:prstGeom prst="rect">
            <a:avLst/>
          </a:prstGeom>
          <a:noFill/>
        </p:spPr>
        <p:txBody>
          <a:bodyPr wrap="square" rtlCol="0">
            <a:spAutoFit/>
          </a:bodyPr>
          <a:lstStyle/>
          <a:p>
            <a:r>
              <a:rPr lang="en-US" sz="3200" dirty="0">
                <a:solidFill>
                  <a:srgbClr val="FF0000"/>
                </a:solidFill>
                <a:latin typeface="Tahoma" pitchFamily="34" charset="0"/>
                <a:cs typeface="Tahoma" pitchFamily="34" charset="0"/>
              </a:rPr>
              <a:t>X</a:t>
            </a:r>
          </a:p>
        </p:txBody>
      </p:sp>
      <p:sp>
        <p:nvSpPr>
          <p:cNvPr id="7" name="TextBox 6"/>
          <p:cNvSpPr txBox="1"/>
          <p:nvPr/>
        </p:nvSpPr>
        <p:spPr>
          <a:xfrm>
            <a:off x="4142704" y="2020425"/>
            <a:ext cx="1752600" cy="954107"/>
          </a:xfrm>
          <a:prstGeom prst="rect">
            <a:avLst/>
          </a:prstGeom>
          <a:noFill/>
        </p:spPr>
        <p:txBody>
          <a:bodyPr wrap="square" rtlCol="0">
            <a:spAutoFit/>
          </a:bodyPr>
          <a:lstStyle/>
          <a:p>
            <a:pPr algn="ctr"/>
            <a:r>
              <a:rPr lang="en-US" sz="2800" u="sng" dirty="0">
                <a:solidFill>
                  <a:srgbClr val="FF0000"/>
                </a:solidFill>
                <a:latin typeface="Tahoma" pitchFamily="34" charset="0"/>
                <a:cs typeface="Tahoma" pitchFamily="34" charset="0"/>
              </a:rPr>
              <a:t>1.06 Qt</a:t>
            </a:r>
            <a:br>
              <a:rPr lang="en-US" sz="2800" u="sng" dirty="0">
                <a:solidFill>
                  <a:srgbClr val="FF0000"/>
                </a:solidFill>
                <a:latin typeface="Tahoma" pitchFamily="34" charset="0"/>
                <a:cs typeface="Tahoma" pitchFamily="34" charset="0"/>
              </a:rPr>
            </a:br>
            <a:r>
              <a:rPr lang="en-US" sz="2800" dirty="0">
                <a:solidFill>
                  <a:srgbClr val="FF0000"/>
                </a:solidFill>
                <a:latin typeface="Tahoma" pitchFamily="34" charset="0"/>
                <a:cs typeface="Tahoma" pitchFamily="34" charset="0"/>
              </a:rPr>
              <a:t>1 Liter</a:t>
            </a:r>
          </a:p>
        </p:txBody>
      </p:sp>
      <p:sp>
        <p:nvSpPr>
          <p:cNvPr id="8" name="TextBox 7"/>
          <p:cNvSpPr txBox="1"/>
          <p:nvPr/>
        </p:nvSpPr>
        <p:spPr>
          <a:xfrm>
            <a:off x="5742904" y="2205090"/>
            <a:ext cx="685800" cy="584775"/>
          </a:xfrm>
          <a:prstGeom prst="rect">
            <a:avLst/>
          </a:prstGeom>
          <a:noFill/>
        </p:spPr>
        <p:txBody>
          <a:bodyPr wrap="square" rtlCol="0">
            <a:spAutoFit/>
          </a:bodyPr>
          <a:lstStyle/>
          <a:p>
            <a:r>
              <a:rPr lang="en-US" sz="3200" dirty="0">
                <a:solidFill>
                  <a:srgbClr val="FF0000"/>
                </a:solidFill>
                <a:latin typeface="Tahoma" pitchFamily="34" charset="0"/>
                <a:cs typeface="Tahoma" pitchFamily="34" charset="0"/>
              </a:rPr>
              <a:t>X</a:t>
            </a:r>
          </a:p>
        </p:txBody>
      </p:sp>
      <p:sp>
        <p:nvSpPr>
          <p:cNvPr id="9" name="TextBox 8"/>
          <p:cNvSpPr txBox="1"/>
          <p:nvPr/>
        </p:nvSpPr>
        <p:spPr>
          <a:xfrm>
            <a:off x="6116391" y="2030088"/>
            <a:ext cx="1524000" cy="954107"/>
          </a:xfrm>
          <a:prstGeom prst="rect">
            <a:avLst/>
          </a:prstGeom>
          <a:noFill/>
        </p:spPr>
        <p:txBody>
          <a:bodyPr wrap="square" rtlCol="0">
            <a:spAutoFit/>
          </a:bodyPr>
          <a:lstStyle/>
          <a:p>
            <a:pPr algn="ctr"/>
            <a:r>
              <a:rPr lang="en-US" sz="2800" u="sng" dirty="0">
                <a:solidFill>
                  <a:srgbClr val="FF0000"/>
                </a:solidFill>
                <a:latin typeface="Tahoma" pitchFamily="34" charset="0"/>
                <a:cs typeface="Tahoma" pitchFamily="34" charset="0"/>
              </a:rPr>
              <a:t>1 gallon</a:t>
            </a:r>
            <a:br>
              <a:rPr lang="en-US" sz="2800" u="sng" dirty="0">
                <a:solidFill>
                  <a:srgbClr val="FF0000"/>
                </a:solidFill>
                <a:latin typeface="Tahoma" pitchFamily="34" charset="0"/>
                <a:cs typeface="Tahoma" pitchFamily="34" charset="0"/>
              </a:rPr>
            </a:br>
            <a:r>
              <a:rPr lang="en-US" sz="2800" dirty="0">
                <a:solidFill>
                  <a:srgbClr val="FF0000"/>
                </a:solidFill>
                <a:latin typeface="Tahoma" pitchFamily="34" charset="0"/>
                <a:cs typeface="Tahoma" pitchFamily="34" charset="0"/>
              </a:rPr>
              <a:t>4 Qt</a:t>
            </a:r>
          </a:p>
        </p:txBody>
      </p:sp>
      <p:sp>
        <p:nvSpPr>
          <p:cNvPr id="10" name="TextBox 9"/>
          <p:cNvSpPr txBox="1"/>
          <p:nvPr/>
        </p:nvSpPr>
        <p:spPr>
          <a:xfrm>
            <a:off x="7640391" y="2067639"/>
            <a:ext cx="533400" cy="584775"/>
          </a:xfrm>
          <a:prstGeom prst="rect">
            <a:avLst/>
          </a:prstGeom>
          <a:noFill/>
        </p:spPr>
        <p:txBody>
          <a:bodyPr wrap="square" rtlCol="0">
            <a:spAutoFit/>
          </a:bodyPr>
          <a:lstStyle/>
          <a:p>
            <a:r>
              <a:rPr lang="en-US" sz="3200" dirty="0">
                <a:solidFill>
                  <a:srgbClr val="FF0000"/>
                </a:solidFill>
                <a:latin typeface="Tahoma" pitchFamily="34" charset="0"/>
                <a:cs typeface="Tahoma" pitchFamily="34" charset="0"/>
              </a:rPr>
              <a:t>=</a:t>
            </a:r>
          </a:p>
        </p:txBody>
      </p:sp>
      <p:cxnSp>
        <p:nvCxnSpPr>
          <p:cNvPr id="11" name="Straight Connector 10"/>
          <p:cNvCxnSpPr/>
          <p:nvPr/>
        </p:nvCxnSpPr>
        <p:spPr>
          <a:xfrm flipH="1">
            <a:off x="1247104" y="2067639"/>
            <a:ext cx="647163" cy="429838"/>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flipH="1">
            <a:off x="3121516" y="2525844"/>
            <a:ext cx="647163" cy="429838"/>
          </a:xfrm>
          <a:prstGeom prst="line">
            <a:avLst/>
          </a:prstGeo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2848376" y="1990171"/>
            <a:ext cx="647163" cy="429838"/>
          </a:xfrm>
          <a:prstGeom prst="line">
            <a:avLst/>
          </a:prstGeom>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4828504" y="2512770"/>
            <a:ext cx="647163" cy="429838"/>
          </a:xfrm>
          <a:prstGeom prst="line">
            <a:avLst/>
          </a:prstGeom>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6733504" y="2554357"/>
            <a:ext cx="647163" cy="429838"/>
          </a:xfrm>
          <a:prstGeom prst="line">
            <a:avLst/>
          </a:prstGeo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H="1">
            <a:off x="5152085" y="2020425"/>
            <a:ext cx="647163" cy="429838"/>
          </a:xfrm>
          <a:prstGeom prst="line">
            <a:avLst/>
          </a:prstGeom>
          <a:ln/>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401390" y="3895171"/>
            <a:ext cx="8361609" cy="1938992"/>
          </a:xfrm>
          <a:prstGeom prst="rect">
            <a:avLst/>
          </a:prstGeom>
          <a:noFill/>
        </p:spPr>
        <p:txBody>
          <a:bodyPr wrap="square" rtlCol="0">
            <a:spAutoFit/>
          </a:bodyPr>
          <a:lstStyle/>
          <a:p>
            <a:r>
              <a:rPr lang="en-US" sz="4000" dirty="0">
                <a:solidFill>
                  <a:prstClr val="black"/>
                </a:solidFill>
              </a:rPr>
              <a:t>= 2597/4000 = 0.64925 gallons </a:t>
            </a:r>
          </a:p>
          <a:p>
            <a:endParaRPr lang="en-US" sz="4000" dirty="0">
              <a:solidFill>
                <a:prstClr val="black"/>
              </a:solidFill>
            </a:endParaRPr>
          </a:p>
          <a:p>
            <a:r>
              <a:rPr lang="en-US" sz="4000" dirty="0">
                <a:solidFill>
                  <a:prstClr val="black"/>
                </a:solidFill>
              </a:rPr>
              <a:t>= 0.649 gallons with 3 SF</a:t>
            </a:r>
          </a:p>
        </p:txBody>
      </p:sp>
    </p:spTree>
    <p:extLst>
      <p:ext uri="{BB962C8B-B14F-4D97-AF65-F5344CB8AC3E}">
        <p14:creationId xmlns:p14="http://schemas.microsoft.com/office/powerpoint/2010/main" val="335372933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984885"/>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102.   How many millimeters are in 1000. yards?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Put answer into scientific notation.</a:t>
            </a:r>
          </a:p>
          <a:p>
            <a:endParaRPr lang="en-US" dirty="0"/>
          </a:p>
        </p:txBody>
      </p:sp>
    </p:spTree>
    <p:extLst>
      <p:ext uri="{BB962C8B-B14F-4D97-AF65-F5344CB8AC3E}">
        <p14:creationId xmlns:p14="http://schemas.microsoft.com/office/powerpoint/2010/main" val="16284059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984885"/>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102.   How many millimeters are in 1000. yards?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Put answer into scientific notation.</a:t>
            </a:r>
          </a:p>
          <a:p>
            <a:endParaRPr lang="en-US" dirty="0"/>
          </a:p>
        </p:txBody>
      </p:sp>
      <p:sp>
        <p:nvSpPr>
          <p:cNvPr id="3" name="TextBox 2"/>
          <p:cNvSpPr txBox="1"/>
          <p:nvPr/>
        </p:nvSpPr>
        <p:spPr>
          <a:xfrm>
            <a:off x="465248" y="2168138"/>
            <a:ext cx="1676400" cy="954107"/>
          </a:xfrm>
          <a:prstGeom prst="rect">
            <a:avLst/>
          </a:prstGeom>
          <a:noFill/>
        </p:spPr>
        <p:txBody>
          <a:bodyPr wrap="square" rtlCol="0">
            <a:spAutoFit/>
          </a:bodyPr>
          <a:lstStyle/>
          <a:p>
            <a:pPr algn="ctr"/>
            <a:r>
              <a:rPr lang="en-US" sz="2800" u="sng" dirty="0">
                <a:solidFill>
                  <a:srgbClr val="FF0000"/>
                </a:solidFill>
                <a:latin typeface="Tahoma" pitchFamily="34" charset="0"/>
                <a:cs typeface="Tahoma" pitchFamily="34" charset="0"/>
              </a:rPr>
              <a:t>1000. yd</a:t>
            </a:r>
            <a:br>
              <a:rPr lang="en-US" sz="2800" u="sng" dirty="0">
                <a:solidFill>
                  <a:srgbClr val="FF0000"/>
                </a:solidFill>
                <a:latin typeface="Tahoma" pitchFamily="34" charset="0"/>
                <a:cs typeface="Tahoma" pitchFamily="34" charset="0"/>
              </a:rPr>
            </a:br>
            <a:r>
              <a:rPr lang="en-US" sz="2800" dirty="0">
                <a:solidFill>
                  <a:srgbClr val="FF0000"/>
                </a:solidFill>
                <a:latin typeface="Tahoma" pitchFamily="34" charset="0"/>
                <a:cs typeface="Tahoma" pitchFamily="34" charset="0"/>
              </a:rPr>
              <a:t>1</a:t>
            </a:r>
          </a:p>
        </p:txBody>
      </p:sp>
      <p:sp>
        <p:nvSpPr>
          <p:cNvPr id="4" name="TextBox 3"/>
          <p:cNvSpPr txBox="1"/>
          <p:nvPr/>
        </p:nvSpPr>
        <p:spPr>
          <a:xfrm>
            <a:off x="2103011" y="2352803"/>
            <a:ext cx="685800" cy="584775"/>
          </a:xfrm>
          <a:prstGeom prst="rect">
            <a:avLst/>
          </a:prstGeom>
          <a:noFill/>
        </p:spPr>
        <p:txBody>
          <a:bodyPr wrap="square" rtlCol="0">
            <a:spAutoFit/>
          </a:bodyPr>
          <a:lstStyle/>
          <a:p>
            <a:r>
              <a:rPr lang="en-US" sz="3200" dirty="0">
                <a:solidFill>
                  <a:srgbClr val="FF0000"/>
                </a:solidFill>
                <a:latin typeface="Tahoma" pitchFamily="34" charset="0"/>
                <a:cs typeface="Tahoma" pitchFamily="34" charset="0"/>
              </a:rPr>
              <a:t>X</a:t>
            </a:r>
          </a:p>
        </p:txBody>
      </p:sp>
      <p:sp>
        <p:nvSpPr>
          <p:cNvPr id="5" name="TextBox 4"/>
          <p:cNvSpPr txBox="1"/>
          <p:nvPr/>
        </p:nvSpPr>
        <p:spPr>
          <a:xfrm>
            <a:off x="2474888" y="2168138"/>
            <a:ext cx="1571760" cy="954107"/>
          </a:xfrm>
          <a:prstGeom prst="rect">
            <a:avLst/>
          </a:prstGeom>
          <a:noFill/>
        </p:spPr>
        <p:txBody>
          <a:bodyPr wrap="square" rtlCol="0">
            <a:spAutoFit/>
          </a:bodyPr>
          <a:lstStyle/>
          <a:p>
            <a:pPr algn="ctr"/>
            <a:r>
              <a:rPr lang="en-US" sz="2800" u="sng" dirty="0">
                <a:solidFill>
                  <a:srgbClr val="FF0000"/>
                </a:solidFill>
                <a:latin typeface="Tahoma" pitchFamily="34" charset="0"/>
                <a:cs typeface="Tahoma" pitchFamily="34" charset="0"/>
              </a:rPr>
              <a:t>36 inch</a:t>
            </a:r>
            <a:br>
              <a:rPr lang="en-US" sz="2800" u="sng" dirty="0">
                <a:solidFill>
                  <a:srgbClr val="FF0000"/>
                </a:solidFill>
                <a:latin typeface="Tahoma" pitchFamily="34" charset="0"/>
                <a:cs typeface="Tahoma" pitchFamily="34" charset="0"/>
              </a:rPr>
            </a:br>
            <a:r>
              <a:rPr lang="en-US" sz="2800" dirty="0">
                <a:solidFill>
                  <a:srgbClr val="FF0000"/>
                </a:solidFill>
                <a:latin typeface="Tahoma" pitchFamily="34" charset="0"/>
                <a:cs typeface="Tahoma" pitchFamily="34" charset="0"/>
              </a:rPr>
              <a:t>1 yd</a:t>
            </a:r>
          </a:p>
        </p:txBody>
      </p:sp>
      <p:sp>
        <p:nvSpPr>
          <p:cNvPr id="6" name="TextBox 5"/>
          <p:cNvSpPr txBox="1"/>
          <p:nvPr/>
        </p:nvSpPr>
        <p:spPr>
          <a:xfrm>
            <a:off x="3959716" y="2352802"/>
            <a:ext cx="533400" cy="584775"/>
          </a:xfrm>
          <a:prstGeom prst="rect">
            <a:avLst/>
          </a:prstGeom>
          <a:noFill/>
        </p:spPr>
        <p:txBody>
          <a:bodyPr wrap="square" rtlCol="0">
            <a:spAutoFit/>
          </a:bodyPr>
          <a:lstStyle/>
          <a:p>
            <a:r>
              <a:rPr lang="en-US" sz="3200" dirty="0">
                <a:solidFill>
                  <a:srgbClr val="FF0000"/>
                </a:solidFill>
                <a:latin typeface="Tahoma" pitchFamily="34" charset="0"/>
                <a:cs typeface="Tahoma" pitchFamily="34" charset="0"/>
              </a:rPr>
              <a:t>X</a:t>
            </a:r>
          </a:p>
        </p:txBody>
      </p:sp>
      <p:sp>
        <p:nvSpPr>
          <p:cNvPr id="7" name="TextBox 6"/>
          <p:cNvSpPr txBox="1"/>
          <p:nvPr/>
        </p:nvSpPr>
        <p:spPr>
          <a:xfrm>
            <a:off x="4351448" y="2168134"/>
            <a:ext cx="1752600" cy="954107"/>
          </a:xfrm>
          <a:prstGeom prst="rect">
            <a:avLst/>
          </a:prstGeom>
          <a:noFill/>
        </p:spPr>
        <p:txBody>
          <a:bodyPr wrap="square" rtlCol="0">
            <a:spAutoFit/>
          </a:bodyPr>
          <a:lstStyle/>
          <a:p>
            <a:pPr algn="ctr"/>
            <a:r>
              <a:rPr lang="en-US" sz="2800" u="sng" dirty="0">
                <a:solidFill>
                  <a:srgbClr val="FF0000"/>
                </a:solidFill>
                <a:latin typeface="Tahoma" pitchFamily="34" charset="0"/>
                <a:cs typeface="Tahoma" pitchFamily="34" charset="0"/>
              </a:rPr>
              <a:t>2.54 cm</a:t>
            </a:r>
            <a:br>
              <a:rPr lang="en-US" sz="2800" u="sng" dirty="0">
                <a:solidFill>
                  <a:srgbClr val="FF0000"/>
                </a:solidFill>
                <a:latin typeface="Tahoma" pitchFamily="34" charset="0"/>
                <a:cs typeface="Tahoma" pitchFamily="34" charset="0"/>
              </a:rPr>
            </a:br>
            <a:r>
              <a:rPr lang="en-US" sz="2800" dirty="0">
                <a:solidFill>
                  <a:srgbClr val="FF0000"/>
                </a:solidFill>
                <a:latin typeface="Tahoma" pitchFamily="34" charset="0"/>
                <a:cs typeface="Tahoma" pitchFamily="34" charset="0"/>
              </a:rPr>
              <a:t>1 inch</a:t>
            </a:r>
          </a:p>
        </p:txBody>
      </p:sp>
      <p:sp>
        <p:nvSpPr>
          <p:cNvPr id="8" name="TextBox 7"/>
          <p:cNvSpPr txBox="1"/>
          <p:nvPr/>
        </p:nvSpPr>
        <p:spPr>
          <a:xfrm>
            <a:off x="5951648" y="2352799"/>
            <a:ext cx="685800" cy="584775"/>
          </a:xfrm>
          <a:prstGeom prst="rect">
            <a:avLst/>
          </a:prstGeom>
          <a:noFill/>
        </p:spPr>
        <p:txBody>
          <a:bodyPr wrap="square" rtlCol="0">
            <a:spAutoFit/>
          </a:bodyPr>
          <a:lstStyle/>
          <a:p>
            <a:r>
              <a:rPr lang="en-US" sz="3200" dirty="0">
                <a:solidFill>
                  <a:srgbClr val="FF0000"/>
                </a:solidFill>
                <a:latin typeface="Tahoma" pitchFamily="34" charset="0"/>
                <a:cs typeface="Tahoma" pitchFamily="34" charset="0"/>
              </a:rPr>
              <a:t>X</a:t>
            </a:r>
          </a:p>
        </p:txBody>
      </p:sp>
      <p:sp>
        <p:nvSpPr>
          <p:cNvPr id="9" name="TextBox 8"/>
          <p:cNvSpPr txBox="1"/>
          <p:nvPr/>
        </p:nvSpPr>
        <p:spPr>
          <a:xfrm>
            <a:off x="6325135" y="2177797"/>
            <a:ext cx="1524000" cy="954107"/>
          </a:xfrm>
          <a:prstGeom prst="rect">
            <a:avLst/>
          </a:prstGeom>
          <a:noFill/>
        </p:spPr>
        <p:txBody>
          <a:bodyPr wrap="square" rtlCol="0">
            <a:spAutoFit/>
          </a:bodyPr>
          <a:lstStyle/>
          <a:p>
            <a:pPr algn="ctr"/>
            <a:r>
              <a:rPr lang="en-US" sz="2800" u="sng" dirty="0">
                <a:solidFill>
                  <a:srgbClr val="FF0000"/>
                </a:solidFill>
                <a:latin typeface="Tahoma" pitchFamily="34" charset="0"/>
                <a:cs typeface="Tahoma" pitchFamily="34" charset="0"/>
              </a:rPr>
              <a:t>10 mm</a:t>
            </a:r>
            <a:br>
              <a:rPr lang="en-US" sz="2800" u="sng" dirty="0">
                <a:solidFill>
                  <a:srgbClr val="FF0000"/>
                </a:solidFill>
                <a:latin typeface="Tahoma" pitchFamily="34" charset="0"/>
                <a:cs typeface="Tahoma" pitchFamily="34" charset="0"/>
              </a:rPr>
            </a:br>
            <a:r>
              <a:rPr lang="en-US" sz="2800" dirty="0">
                <a:solidFill>
                  <a:srgbClr val="FF0000"/>
                </a:solidFill>
                <a:latin typeface="Tahoma" pitchFamily="34" charset="0"/>
                <a:cs typeface="Tahoma" pitchFamily="34" charset="0"/>
              </a:rPr>
              <a:t>1 cm</a:t>
            </a:r>
          </a:p>
        </p:txBody>
      </p:sp>
      <p:sp>
        <p:nvSpPr>
          <p:cNvPr id="10" name="TextBox 9"/>
          <p:cNvSpPr txBox="1"/>
          <p:nvPr/>
        </p:nvSpPr>
        <p:spPr>
          <a:xfrm>
            <a:off x="7849135" y="2215348"/>
            <a:ext cx="533400" cy="584775"/>
          </a:xfrm>
          <a:prstGeom prst="rect">
            <a:avLst/>
          </a:prstGeom>
          <a:noFill/>
        </p:spPr>
        <p:txBody>
          <a:bodyPr wrap="square" rtlCol="0">
            <a:spAutoFit/>
          </a:bodyPr>
          <a:lstStyle/>
          <a:p>
            <a:r>
              <a:rPr lang="en-US" sz="3200" dirty="0">
                <a:solidFill>
                  <a:srgbClr val="FF0000"/>
                </a:solidFill>
                <a:latin typeface="Tahoma" pitchFamily="34" charset="0"/>
                <a:cs typeface="Tahoma" pitchFamily="34" charset="0"/>
              </a:rPr>
              <a:t>=</a:t>
            </a:r>
          </a:p>
        </p:txBody>
      </p:sp>
      <p:cxnSp>
        <p:nvCxnSpPr>
          <p:cNvPr id="11" name="Straight Connector 10"/>
          <p:cNvCxnSpPr/>
          <p:nvPr/>
        </p:nvCxnSpPr>
        <p:spPr>
          <a:xfrm flipH="1">
            <a:off x="1455848" y="2215348"/>
            <a:ext cx="647163" cy="429838"/>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flipH="1">
            <a:off x="3330260" y="2673553"/>
            <a:ext cx="647163" cy="429838"/>
          </a:xfrm>
          <a:prstGeom prst="line">
            <a:avLst/>
          </a:prstGeo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3057120" y="2137880"/>
            <a:ext cx="647163" cy="429838"/>
          </a:xfrm>
          <a:prstGeom prst="line">
            <a:avLst/>
          </a:prstGeom>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5037248" y="2660479"/>
            <a:ext cx="647163" cy="429838"/>
          </a:xfrm>
          <a:prstGeom prst="line">
            <a:avLst/>
          </a:prstGeom>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6942248" y="2702066"/>
            <a:ext cx="647163" cy="429838"/>
          </a:xfrm>
          <a:prstGeom prst="line">
            <a:avLst/>
          </a:prstGeo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H="1">
            <a:off x="5360829" y="2168134"/>
            <a:ext cx="647163" cy="429838"/>
          </a:xfrm>
          <a:prstGeom prst="line">
            <a:avLst/>
          </a:prstGeom>
          <a:ln/>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579548" y="3962400"/>
            <a:ext cx="7543800" cy="1446550"/>
          </a:xfrm>
          <a:prstGeom prst="rect">
            <a:avLst/>
          </a:prstGeom>
          <a:noFill/>
        </p:spPr>
        <p:txBody>
          <a:bodyPr wrap="square" rtlCol="0">
            <a:spAutoFit/>
          </a:bodyPr>
          <a:lstStyle/>
          <a:p>
            <a:r>
              <a:rPr lang="en-US" sz="4400" dirty="0">
                <a:solidFill>
                  <a:prstClr val="black"/>
                </a:solidFill>
              </a:rPr>
              <a:t>= 914,400 mm = 9.144 x 10</a:t>
            </a:r>
            <a:r>
              <a:rPr lang="en-US" sz="4400" baseline="30000" dirty="0">
                <a:solidFill>
                  <a:prstClr val="black"/>
                </a:solidFill>
              </a:rPr>
              <a:t>5</a:t>
            </a:r>
            <a:r>
              <a:rPr lang="en-US" sz="4400" dirty="0">
                <a:solidFill>
                  <a:prstClr val="black"/>
                </a:solidFill>
              </a:rPr>
              <a:t> mm</a:t>
            </a:r>
          </a:p>
          <a:p>
            <a:r>
              <a:rPr lang="en-US" sz="4400" dirty="0">
                <a:solidFill>
                  <a:prstClr val="black"/>
                </a:solidFill>
              </a:rPr>
              <a:t>                                     </a:t>
            </a:r>
            <a:r>
              <a:rPr lang="en-US" sz="3200" dirty="0">
                <a:solidFill>
                  <a:srgbClr val="0000CC"/>
                </a:solidFill>
              </a:rPr>
              <a:t>With 4 SF</a:t>
            </a:r>
          </a:p>
        </p:txBody>
      </p:sp>
    </p:spTree>
    <p:extLst>
      <p:ext uri="{BB962C8B-B14F-4D97-AF65-F5344CB8AC3E}">
        <p14:creationId xmlns:p14="http://schemas.microsoft.com/office/powerpoint/2010/main" val="51466640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915400" cy="230832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103.  You have a special moment and discover a hunk of metal in your yard in the dirt.  It’s stamped “pure osmium”  and “100.0 grams” as well.  It looks pretty new and you even believe this is real.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What is the volume of this hunk of metal in cm</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Show a formula and all your work. Use SF.</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790808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915400" cy="230832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103.  You have a special moment and discover a hunk of metal in your yard in the dirt.  It’s stamped “pure osmium”  and “100.0 grams” as well.  It looks pretty new and you even believe this is real.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What is the volume of this hunk of metal in cm</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Show a formula and all your work. Use SF.</a:t>
            </a:r>
          </a:p>
          <a:p>
            <a:endParaRPr lang="en-US"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58085" y="2492276"/>
            <a:ext cx="2209800" cy="830997"/>
          </a:xfrm>
          <a:prstGeom prst="rect">
            <a:avLst/>
          </a:prstGeom>
          <a:noFill/>
        </p:spPr>
        <p:txBody>
          <a:bodyPr wrap="square" rtlCol="0">
            <a:spAutoFit/>
          </a:bodyPr>
          <a:lstStyle/>
          <a:p>
            <a:r>
              <a:rPr lang="en-US" sz="4800" dirty="0">
                <a:solidFill>
                  <a:prstClr val="black"/>
                </a:solidFill>
              </a:rPr>
              <a:t>D =      </a:t>
            </a:r>
          </a:p>
        </p:txBody>
      </p:sp>
      <p:sp>
        <p:nvSpPr>
          <p:cNvPr id="4" name="TextBox 3"/>
          <p:cNvSpPr txBox="1"/>
          <p:nvPr/>
        </p:nvSpPr>
        <p:spPr>
          <a:xfrm>
            <a:off x="1524000" y="2362200"/>
            <a:ext cx="806807" cy="1323439"/>
          </a:xfrm>
          <a:prstGeom prst="rect">
            <a:avLst/>
          </a:prstGeom>
          <a:noFill/>
        </p:spPr>
        <p:txBody>
          <a:bodyPr wrap="square" rtlCol="0">
            <a:spAutoFit/>
          </a:bodyPr>
          <a:lstStyle/>
          <a:p>
            <a:pPr algn="ctr"/>
            <a:r>
              <a:rPr lang="en-US" sz="4000" u="sng" dirty="0">
                <a:solidFill>
                  <a:prstClr val="black"/>
                </a:solidFill>
              </a:rPr>
              <a:t>m</a:t>
            </a:r>
            <a:br>
              <a:rPr lang="en-US" sz="4000" u="sng" dirty="0">
                <a:solidFill>
                  <a:prstClr val="black"/>
                </a:solidFill>
              </a:rPr>
            </a:br>
            <a:r>
              <a:rPr lang="en-US" sz="4000" dirty="0">
                <a:solidFill>
                  <a:prstClr val="black"/>
                </a:solidFill>
              </a:rPr>
              <a:t>V</a:t>
            </a:r>
          </a:p>
        </p:txBody>
      </p:sp>
      <p:sp>
        <p:nvSpPr>
          <p:cNvPr id="5" name="TextBox 4"/>
          <p:cNvSpPr txBox="1"/>
          <p:nvPr/>
        </p:nvSpPr>
        <p:spPr>
          <a:xfrm>
            <a:off x="2514600" y="2907774"/>
            <a:ext cx="237566" cy="369332"/>
          </a:xfrm>
          <a:prstGeom prst="rect">
            <a:avLst/>
          </a:prstGeom>
          <a:noFill/>
        </p:spPr>
        <p:txBody>
          <a:bodyPr wrap="none" rtlCol="0">
            <a:spAutoFit/>
          </a:bodyPr>
          <a:lstStyle/>
          <a:p>
            <a:r>
              <a:rPr lang="en-US" dirty="0">
                <a:solidFill>
                  <a:prstClr val="black"/>
                </a:solidFill>
              </a:rPr>
              <a:t> </a:t>
            </a:r>
          </a:p>
        </p:txBody>
      </p:sp>
      <p:sp>
        <p:nvSpPr>
          <p:cNvPr id="6" name="TextBox 5"/>
          <p:cNvSpPr txBox="1"/>
          <p:nvPr/>
        </p:nvSpPr>
        <p:spPr>
          <a:xfrm>
            <a:off x="2633991" y="3277106"/>
            <a:ext cx="2947115" cy="1200329"/>
          </a:xfrm>
          <a:prstGeom prst="rect">
            <a:avLst/>
          </a:prstGeom>
          <a:noFill/>
        </p:spPr>
        <p:txBody>
          <a:bodyPr wrap="square" rtlCol="0">
            <a:spAutoFit/>
          </a:bodyPr>
          <a:lstStyle/>
          <a:p>
            <a:pPr algn="ctr"/>
            <a:r>
              <a:rPr lang="en-US" sz="3600" u="sng" dirty="0">
                <a:solidFill>
                  <a:srgbClr val="FF0000"/>
                </a:solidFill>
              </a:rPr>
              <a:t>22.587 g/cm</a:t>
            </a:r>
            <a:r>
              <a:rPr lang="en-US" sz="3600" u="sng" baseline="30000" dirty="0">
                <a:solidFill>
                  <a:srgbClr val="FF0000"/>
                </a:solidFill>
              </a:rPr>
              <a:t>3</a:t>
            </a:r>
            <a:br>
              <a:rPr lang="en-US" sz="3600" dirty="0">
                <a:solidFill>
                  <a:srgbClr val="FF0000"/>
                </a:solidFill>
              </a:rPr>
            </a:br>
            <a:r>
              <a:rPr lang="en-US" sz="3600" dirty="0">
                <a:solidFill>
                  <a:srgbClr val="FF0000"/>
                </a:solidFill>
              </a:rPr>
              <a:t>1</a:t>
            </a:r>
          </a:p>
        </p:txBody>
      </p:sp>
      <p:sp>
        <p:nvSpPr>
          <p:cNvPr id="7" name="TextBox 6"/>
          <p:cNvSpPr txBox="1"/>
          <p:nvPr/>
        </p:nvSpPr>
        <p:spPr>
          <a:xfrm>
            <a:off x="5581106" y="3339354"/>
            <a:ext cx="914400" cy="830997"/>
          </a:xfrm>
          <a:prstGeom prst="rect">
            <a:avLst/>
          </a:prstGeom>
          <a:noFill/>
        </p:spPr>
        <p:txBody>
          <a:bodyPr wrap="square" rtlCol="0">
            <a:spAutoFit/>
          </a:bodyPr>
          <a:lstStyle/>
          <a:p>
            <a:r>
              <a:rPr lang="en-US" sz="4800" dirty="0">
                <a:solidFill>
                  <a:srgbClr val="FF0000"/>
                </a:solidFill>
              </a:rPr>
              <a:t>=</a:t>
            </a:r>
          </a:p>
        </p:txBody>
      </p:sp>
      <p:sp>
        <p:nvSpPr>
          <p:cNvPr id="8" name="TextBox 7"/>
          <p:cNvSpPr txBox="1"/>
          <p:nvPr/>
        </p:nvSpPr>
        <p:spPr>
          <a:xfrm>
            <a:off x="5962106" y="3277106"/>
            <a:ext cx="2133600" cy="1200329"/>
          </a:xfrm>
          <a:prstGeom prst="rect">
            <a:avLst/>
          </a:prstGeom>
          <a:noFill/>
        </p:spPr>
        <p:txBody>
          <a:bodyPr wrap="square" rtlCol="0">
            <a:spAutoFit/>
          </a:bodyPr>
          <a:lstStyle/>
          <a:p>
            <a:pPr algn="ctr"/>
            <a:r>
              <a:rPr lang="en-US" sz="3600" u="sng" dirty="0">
                <a:solidFill>
                  <a:srgbClr val="FF0000"/>
                </a:solidFill>
              </a:rPr>
              <a:t>100.0 g</a:t>
            </a:r>
            <a:br>
              <a:rPr lang="en-US" sz="3600" u="sng" dirty="0">
                <a:solidFill>
                  <a:srgbClr val="FF0000"/>
                </a:solidFill>
              </a:rPr>
            </a:br>
            <a:r>
              <a:rPr lang="en-US" sz="3600" dirty="0">
                <a:solidFill>
                  <a:srgbClr val="FF0000"/>
                </a:solidFill>
              </a:rPr>
              <a:t>v</a:t>
            </a:r>
          </a:p>
        </p:txBody>
      </p:sp>
      <p:sp>
        <p:nvSpPr>
          <p:cNvPr id="9" name="TextBox 8"/>
          <p:cNvSpPr txBox="1"/>
          <p:nvPr/>
        </p:nvSpPr>
        <p:spPr>
          <a:xfrm>
            <a:off x="2514600" y="4800600"/>
            <a:ext cx="6496594" cy="1569660"/>
          </a:xfrm>
          <a:prstGeom prst="rect">
            <a:avLst/>
          </a:prstGeom>
          <a:noFill/>
        </p:spPr>
        <p:txBody>
          <a:bodyPr wrap="square" rtlCol="0">
            <a:spAutoFit/>
          </a:bodyPr>
          <a:lstStyle/>
          <a:p>
            <a:r>
              <a:rPr lang="en-US" sz="3200" dirty="0">
                <a:solidFill>
                  <a:srgbClr val="FF0000"/>
                </a:solidFill>
              </a:rPr>
              <a:t>22.587 g/cm</a:t>
            </a:r>
            <a:r>
              <a:rPr lang="en-US" sz="3200" baseline="30000" dirty="0">
                <a:solidFill>
                  <a:srgbClr val="FF0000"/>
                </a:solidFill>
              </a:rPr>
              <a:t>3</a:t>
            </a:r>
            <a:r>
              <a:rPr lang="en-US" sz="3200" dirty="0">
                <a:solidFill>
                  <a:srgbClr val="FF0000"/>
                </a:solidFill>
              </a:rPr>
              <a:t> (v) = 100.0 g</a:t>
            </a:r>
          </a:p>
          <a:p>
            <a:endParaRPr lang="en-US" sz="3200" dirty="0">
              <a:solidFill>
                <a:srgbClr val="FF0000"/>
              </a:solidFill>
            </a:endParaRPr>
          </a:p>
          <a:p>
            <a:r>
              <a:rPr lang="en-US" sz="3200" dirty="0">
                <a:solidFill>
                  <a:srgbClr val="FF0000"/>
                </a:solidFill>
              </a:rPr>
              <a:t>v = 4.42732… </a:t>
            </a:r>
            <a:r>
              <a:rPr lang="en-US" sz="3200" dirty="0">
                <a:solidFill>
                  <a:srgbClr val="0000CC"/>
                </a:solidFill>
              </a:rPr>
              <a:t>= 4.427 cm</a:t>
            </a:r>
            <a:r>
              <a:rPr lang="en-US" sz="3200" baseline="30000" dirty="0">
                <a:solidFill>
                  <a:srgbClr val="0000CC"/>
                </a:solidFill>
              </a:rPr>
              <a:t>3     </a:t>
            </a:r>
            <a:r>
              <a:rPr lang="en-US" sz="3200" dirty="0">
                <a:solidFill>
                  <a:srgbClr val="0000CC"/>
                </a:solidFill>
              </a:rPr>
              <a:t>with 4 SF</a:t>
            </a:r>
          </a:p>
        </p:txBody>
      </p:sp>
    </p:spTree>
    <p:extLst>
      <p:ext uri="{BB962C8B-B14F-4D97-AF65-F5344CB8AC3E}">
        <p14:creationId xmlns:p14="http://schemas.microsoft.com/office/powerpoint/2010/main" val="366781953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686800" cy="5683094"/>
          </a:xfrm>
          <a:prstGeom prst="rect">
            <a:avLst/>
          </a:prstGeom>
          <a:noFill/>
        </p:spPr>
        <p:txBody>
          <a:bodyPr wrap="square" rtlCol="0">
            <a:spAutoFit/>
          </a:bodyPr>
          <a:lstStyle/>
          <a:p>
            <a:pPr>
              <a:lnSpc>
                <a:spcPct val="119000"/>
              </a:lnSpc>
              <a:spcBef>
                <a:spcPts val="1080"/>
              </a:spcBef>
              <a:spcAft>
                <a:spcPts val="600"/>
              </a:spcAft>
            </a:pPr>
            <a:r>
              <a:rPr lang="en-US" sz="3200" dirty="0">
                <a:latin typeface="Times New Roman" panose="02020603050405020304" pitchFamily="18" charset="0"/>
                <a:cs typeface="Times New Roman" panose="02020603050405020304" pitchFamily="18" charset="0"/>
              </a:rPr>
              <a:t>104. </a:t>
            </a:r>
            <a:r>
              <a:rPr lang="en-US" sz="3200" dirty="0">
                <a:solidFill>
                  <a:srgbClr val="000000"/>
                </a:solidFill>
                <a:latin typeface="Times New Roman" panose="02020603050405020304" pitchFamily="18" charset="0"/>
                <a:cs typeface="Times New Roman" panose="02020603050405020304" pitchFamily="18" charset="0"/>
              </a:rPr>
              <a:t>REVIEW: determine how many significant figures are in each of these measurements:</a:t>
            </a:r>
            <a:endParaRPr lang="en-US" sz="3200" kern="1400" dirty="0">
              <a:solidFill>
                <a:srgbClr val="000000"/>
              </a:solidFill>
              <a:latin typeface="Times New Roman" panose="02020603050405020304" pitchFamily="18" charset="0"/>
              <a:cs typeface="Times New Roman" panose="02020603050405020304" pitchFamily="18" charset="0"/>
            </a:endParaRPr>
          </a:p>
          <a:p>
            <a:pPr>
              <a:lnSpc>
                <a:spcPct val="119000"/>
              </a:lnSpc>
              <a:spcBef>
                <a:spcPts val="1440"/>
              </a:spcBef>
              <a:spcAft>
                <a:spcPts val="600"/>
              </a:spcAft>
            </a:pPr>
            <a:r>
              <a:rPr lang="en-US" sz="3200" dirty="0">
                <a:solidFill>
                  <a:srgbClr val="000000"/>
                </a:solidFill>
                <a:latin typeface="Times New Roman" panose="02020603050405020304" pitchFamily="18" charset="0"/>
                <a:cs typeface="Times New Roman" panose="02020603050405020304" pitchFamily="18" charset="0"/>
              </a:rPr>
              <a:t>5,600 grams_____               5.600 kilograms_____</a:t>
            </a:r>
            <a:r>
              <a:rPr lang="en-US" sz="3200" kern="1400" dirty="0">
                <a:solidFill>
                  <a:srgbClr val="000000"/>
                </a:solidFill>
                <a:latin typeface="Times New Roman" panose="02020603050405020304" pitchFamily="18" charset="0"/>
                <a:cs typeface="Times New Roman" panose="02020603050405020304" pitchFamily="18" charset="0"/>
              </a:rPr>
              <a:t>                            </a:t>
            </a:r>
            <a:br>
              <a:rPr lang="en-US" sz="3200" kern="1400" dirty="0">
                <a:solidFill>
                  <a:srgbClr val="000000"/>
                </a:solidFill>
                <a:latin typeface="Times New Roman" panose="02020603050405020304" pitchFamily="18" charset="0"/>
                <a:cs typeface="Times New Roman" panose="02020603050405020304" pitchFamily="18" charset="0"/>
              </a:rPr>
            </a:br>
            <a:br>
              <a:rPr lang="en-US" sz="3200" kern="1400" dirty="0">
                <a:solidFill>
                  <a:srgbClr val="000000"/>
                </a:solidFill>
                <a:latin typeface="Times New Roman" panose="02020603050405020304" pitchFamily="18" charset="0"/>
                <a:cs typeface="Times New Roman" panose="02020603050405020304" pitchFamily="18" charset="0"/>
              </a:rPr>
            </a:br>
            <a:r>
              <a:rPr lang="en-US" sz="3200" dirty="0">
                <a:solidFill>
                  <a:srgbClr val="000000"/>
                </a:solidFill>
                <a:latin typeface="Times New Roman" panose="02020603050405020304" pitchFamily="18" charset="0"/>
                <a:cs typeface="Times New Roman" panose="02020603050405020304" pitchFamily="18" charset="0"/>
              </a:rPr>
              <a:t>4.305 mL_____                    0.678°C_____                   </a:t>
            </a:r>
            <a:r>
              <a:rPr lang="en-US" sz="3200" kern="1400" dirty="0">
                <a:solidFill>
                  <a:srgbClr val="000000"/>
                </a:solidFill>
                <a:latin typeface="Times New Roman" panose="02020603050405020304" pitchFamily="18" charset="0"/>
                <a:cs typeface="Times New Roman" panose="02020603050405020304" pitchFamily="18" charset="0"/>
              </a:rPr>
              <a:t>              </a:t>
            </a:r>
            <a:br>
              <a:rPr lang="en-US" sz="3200" kern="1400" dirty="0">
                <a:solidFill>
                  <a:srgbClr val="000000"/>
                </a:solidFill>
                <a:latin typeface="Times New Roman" panose="02020603050405020304" pitchFamily="18" charset="0"/>
                <a:cs typeface="Times New Roman" panose="02020603050405020304" pitchFamily="18" charset="0"/>
              </a:rPr>
            </a:br>
            <a:br>
              <a:rPr lang="en-US" sz="3200" kern="1400" dirty="0">
                <a:solidFill>
                  <a:srgbClr val="000000"/>
                </a:solidFill>
                <a:latin typeface="Times New Roman" panose="02020603050405020304" pitchFamily="18" charset="0"/>
                <a:cs typeface="Times New Roman" panose="02020603050405020304" pitchFamily="18" charset="0"/>
              </a:rPr>
            </a:br>
            <a:r>
              <a:rPr lang="en-US" sz="3200" dirty="0">
                <a:solidFill>
                  <a:srgbClr val="000000"/>
                </a:solidFill>
                <a:latin typeface="Times New Roman" panose="02020603050405020304" pitchFamily="18" charset="0"/>
                <a:cs typeface="Times New Roman" panose="02020603050405020304" pitchFamily="18" charset="0"/>
              </a:rPr>
              <a:t>0.00065 moles Hg_____          1.400 seconds_____</a:t>
            </a:r>
            <a:endParaRPr lang="en-US" sz="3200" kern="1400" dirty="0">
              <a:solidFill>
                <a:srgbClr val="000000"/>
              </a:solidFill>
              <a:latin typeface="Times New Roman" panose="02020603050405020304" pitchFamily="18" charset="0"/>
              <a:cs typeface="Times New Roman" panose="02020603050405020304" pitchFamily="18" charset="0"/>
            </a:endParaRPr>
          </a:p>
          <a:p>
            <a:pPr>
              <a:lnSpc>
                <a:spcPct val="119000"/>
              </a:lnSpc>
              <a:spcAft>
                <a:spcPts val="600"/>
              </a:spcAft>
            </a:pPr>
            <a:r>
              <a:rPr lang="en-US" sz="3200" kern="1400" dirty="0">
                <a:solidFill>
                  <a:srgbClr val="000000"/>
                </a:solidFill>
                <a:latin typeface="Times New Roman" panose="02020603050405020304" pitchFamily="18" charset="0"/>
                <a:cs typeface="Times New Roman" panose="02020603050405020304" pitchFamily="18" charset="0"/>
              </a:rPr>
              <a:t>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1698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386090"/>
          </a:xfrm>
          <a:prstGeom prst="rect">
            <a:avLst/>
          </a:prstGeom>
          <a:noFill/>
        </p:spPr>
        <p:txBody>
          <a:bodyPr wrap="square" rtlCol="0">
            <a:spAutoFit/>
          </a:bodyPr>
          <a:lstStyle/>
          <a:p>
            <a:pPr algn="ctr"/>
            <a:r>
              <a:rPr lang="en-US" sz="4800" dirty="0">
                <a:solidFill>
                  <a:schemeClr val="tx1">
                    <a:lumMod val="95000"/>
                    <a:lumOff val="5000"/>
                  </a:schemeClr>
                </a:solidFill>
                <a:latin typeface="Times New Roman" panose="02020603050405020304" pitchFamily="18" charset="0"/>
                <a:cs typeface="Times New Roman" panose="02020603050405020304" pitchFamily="18" charset="0"/>
              </a:rPr>
              <a:t>14. SYNTHESIS means combining </a:t>
            </a:r>
            <a:br>
              <a:rPr lang="en-US" sz="48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4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800" dirty="0">
                <a:solidFill>
                  <a:schemeClr val="tx1">
                    <a:lumMod val="95000"/>
                    <a:lumOff val="5000"/>
                  </a:schemeClr>
                </a:solidFill>
                <a:latin typeface="Times New Roman" panose="02020603050405020304" pitchFamily="18" charset="0"/>
                <a:cs typeface="Times New Roman" panose="02020603050405020304" pitchFamily="18" charset="0"/>
              </a:rPr>
              <a:t>TWO or more </a:t>
            </a:r>
            <a:r>
              <a:rPr lang="en-US" sz="4800" u="sng" dirty="0">
                <a:solidFill>
                  <a:srgbClr val="FF3300"/>
                </a:solidFill>
                <a:latin typeface="Times New Roman" panose="02020603050405020304" pitchFamily="18" charset="0"/>
                <a:cs typeface="Times New Roman" panose="02020603050405020304" pitchFamily="18" charset="0"/>
              </a:rPr>
              <a:t>REACTANTS</a:t>
            </a:r>
            <a:r>
              <a:rPr lang="en-US" sz="4800" dirty="0">
                <a:solidFill>
                  <a:schemeClr val="tx1">
                    <a:lumMod val="95000"/>
                    <a:lumOff val="5000"/>
                  </a:schemeClr>
                </a:solidFill>
                <a:latin typeface="Times New Roman" panose="02020603050405020304" pitchFamily="18" charset="0"/>
                <a:cs typeface="Times New Roman" panose="02020603050405020304" pitchFamily="18" charset="0"/>
              </a:rPr>
              <a:t> into </a:t>
            </a:r>
            <a:br>
              <a:rPr lang="en-US" sz="48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4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800" dirty="0">
                <a:solidFill>
                  <a:schemeClr val="tx1">
                    <a:lumMod val="95000"/>
                    <a:lumOff val="5000"/>
                  </a:schemeClr>
                </a:solidFill>
                <a:latin typeface="Times New Roman" panose="02020603050405020304" pitchFamily="18" charset="0"/>
                <a:cs typeface="Times New Roman" panose="02020603050405020304" pitchFamily="18" charset="0"/>
              </a:rPr>
              <a:t>           one </a:t>
            </a:r>
            <a:r>
              <a:rPr lang="en-US" sz="4800" u="sng" dirty="0">
                <a:solidFill>
                  <a:srgbClr val="FF3300"/>
                </a:solidFill>
                <a:latin typeface="Times New Roman" panose="02020603050405020304" pitchFamily="18" charset="0"/>
                <a:cs typeface="Times New Roman" panose="02020603050405020304" pitchFamily="18" charset="0"/>
              </a:rPr>
              <a:t>PRODUCT</a:t>
            </a:r>
            <a:r>
              <a:rPr lang="en-US" sz="4800" dirty="0">
                <a:solidFill>
                  <a:schemeClr val="tx1">
                    <a:lumMod val="95000"/>
                    <a:lumOff val="5000"/>
                  </a:schemeClr>
                </a:solidFill>
                <a:latin typeface="Times New Roman" panose="02020603050405020304" pitchFamily="18" charset="0"/>
                <a:cs typeface="Times New Roman" panose="02020603050405020304" pitchFamily="18" charset="0"/>
              </a:rPr>
              <a:t>.</a:t>
            </a:r>
            <a:br>
              <a:rPr lang="en-US" sz="48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4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(sometimes more than one product too)</a:t>
            </a:r>
          </a:p>
          <a:p>
            <a:endParaRPr lang="en-US" sz="2800" dirty="0">
              <a:solidFill>
                <a:srgbClr val="002060"/>
              </a:solidFill>
            </a:endParaRPr>
          </a:p>
        </p:txBody>
      </p:sp>
    </p:spTree>
    <p:extLst>
      <p:ext uri="{BB962C8B-B14F-4D97-AF65-F5344CB8AC3E}">
        <p14:creationId xmlns:p14="http://schemas.microsoft.com/office/powerpoint/2010/main" val="251805413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686800" cy="5683094"/>
          </a:xfrm>
          <a:prstGeom prst="rect">
            <a:avLst/>
          </a:prstGeom>
          <a:noFill/>
        </p:spPr>
        <p:txBody>
          <a:bodyPr wrap="square" rtlCol="0">
            <a:spAutoFit/>
          </a:bodyPr>
          <a:lstStyle/>
          <a:p>
            <a:pPr>
              <a:lnSpc>
                <a:spcPct val="119000"/>
              </a:lnSpc>
              <a:spcBef>
                <a:spcPts val="1080"/>
              </a:spcBef>
              <a:spcAft>
                <a:spcPts val="600"/>
              </a:spcAft>
            </a:pPr>
            <a:r>
              <a:rPr lang="en-US" sz="3200" dirty="0">
                <a:latin typeface="Times New Roman" panose="02020603050405020304" pitchFamily="18" charset="0"/>
                <a:cs typeface="Times New Roman" panose="02020603050405020304" pitchFamily="18" charset="0"/>
              </a:rPr>
              <a:t>104. </a:t>
            </a:r>
            <a:r>
              <a:rPr lang="en-US" sz="3200" dirty="0">
                <a:solidFill>
                  <a:srgbClr val="000000"/>
                </a:solidFill>
                <a:latin typeface="Times New Roman" panose="02020603050405020304" pitchFamily="18" charset="0"/>
                <a:cs typeface="Times New Roman" panose="02020603050405020304" pitchFamily="18" charset="0"/>
              </a:rPr>
              <a:t>REVIEW: determine how many significant figures are in each of these measurements:</a:t>
            </a:r>
            <a:endParaRPr lang="en-US" sz="3200" kern="1400" dirty="0">
              <a:solidFill>
                <a:srgbClr val="000000"/>
              </a:solidFill>
              <a:latin typeface="Times New Roman" panose="02020603050405020304" pitchFamily="18" charset="0"/>
              <a:cs typeface="Times New Roman" panose="02020603050405020304" pitchFamily="18" charset="0"/>
            </a:endParaRPr>
          </a:p>
          <a:p>
            <a:pPr>
              <a:lnSpc>
                <a:spcPct val="119000"/>
              </a:lnSpc>
              <a:spcBef>
                <a:spcPts val="1440"/>
              </a:spcBef>
              <a:spcAft>
                <a:spcPts val="600"/>
              </a:spcAft>
            </a:pPr>
            <a:r>
              <a:rPr lang="en-US" sz="3200" dirty="0">
                <a:solidFill>
                  <a:srgbClr val="000000"/>
                </a:solidFill>
                <a:latin typeface="Times New Roman" panose="02020603050405020304" pitchFamily="18" charset="0"/>
                <a:cs typeface="Times New Roman" panose="02020603050405020304" pitchFamily="18" charset="0"/>
              </a:rPr>
              <a:t>5,600 grams</a:t>
            </a:r>
            <a:r>
              <a:rPr lang="en-US" sz="3200" dirty="0">
                <a:solidFill>
                  <a:srgbClr val="FF0000"/>
                </a:solidFill>
                <a:latin typeface="Times New Roman" panose="02020603050405020304" pitchFamily="18" charset="0"/>
                <a:cs typeface="Times New Roman" panose="02020603050405020304" pitchFamily="18" charset="0"/>
              </a:rPr>
              <a:t> 2 SF</a:t>
            </a:r>
            <a:r>
              <a:rPr lang="en-US" sz="3200" dirty="0">
                <a:solidFill>
                  <a:srgbClr val="000000"/>
                </a:solidFill>
                <a:latin typeface="Times New Roman" panose="02020603050405020304" pitchFamily="18" charset="0"/>
                <a:cs typeface="Times New Roman" panose="02020603050405020304" pitchFamily="18" charset="0"/>
              </a:rPr>
              <a:t>               5.600 kilograms</a:t>
            </a:r>
            <a:r>
              <a:rPr lang="en-US" sz="3200" dirty="0">
                <a:solidFill>
                  <a:srgbClr val="FF0000"/>
                </a:solidFill>
                <a:latin typeface="Times New Roman" panose="02020603050405020304" pitchFamily="18" charset="0"/>
                <a:cs typeface="Times New Roman" panose="02020603050405020304" pitchFamily="18" charset="0"/>
              </a:rPr>
              <a:t> 4 SF</a:t>
            </a:r>
            <a:r>
              <a:rPr lang="en-US" sz="3200" kern="1400" dirty="0">
                <a:solidFill>
                  <a:srgbClr val="000000"/>
                </a:solidFill>
                <a:latin typeface="Times New Roman" panose="02020603050405020304" pitchFamily="18" charset="0"/>
                <a:cs typeface="Times New Roman" panose="02020603050405020304" pitchFamily="18" charset="0"/>
              </a:rPr>
              <a:t>                            </a:t>
            </a:r>
            <a:br>
              <a:rPr lang="en-US" sz="3200" kern="1400" dirty="0">
                <a:solidFill>
                  <a:srgbClr val="000000"/>
                </a:solidFill>
                <a:latin typeface="Times New Roman" panose="02020603050405020304" pitchFamily="18" charset="0"/>
                <a:cs typeface="Times New Roman" panose="02020603050405020304" pitchFamily="18" charset="0"/>
              </a:rPr>
            </a:br>
            <a:br>
              <a:rPr lang="en-US" sz="3200" kern="1400" dirty="0">
                <a:solidFill>
                  <a:srgbClr val="000000"/>
                </a:solidFill>
                <a:latin typeface="Times New Roman" panose="02020603050405020304" pitchFamily="18" charset="0"/>
                <a:cs typeface="Times New Roman" panose="02020603050405020304" pitchFamily="18" charset="0"/>
              </a:rPr>
            </a:br>
            <a:r>
              <a:rPr lang="en-US" sz="3200" dirty="0">
                <a:solidFill>
                  <a:srgbClr val="000000"/>
                </a:solidFill>
                <a:latin typeface="Times New Roman" panose="02020603050405020304" pitchFamily="18" charset="0"/>
                <a:cs typeface="Times New Roman" panose="02020603050405020304" pitchFamily="18" charset="0"/>
              </a:rPr>
              <a:t>4.305 mL</a:t>
            </a:r>
            <a:r>
              <a:rPr lang="en-US" sz="3200" dirty="0">
                <a:solidFill>
                  <a:srgbClr val="FF0000"/>
                </a:solidFill>
                <a:latin typeface="Times New Roman" panose="02020603050405020304" pitchFamily="18" charset="0"/>
                <a:cs typeface="Times New Roman" panose="02020603050405020304" pitchFamily="18" charset="0"/>
              </a:rPr>
              <a:t> 4 SF  </a:t>
            </a:r>
            <a:r>
              <a:rPr lang="en-US" sz="3200" dirty="0">
                <a:solidFill>
                  <a:srgbClr val="000000"/>
                </a:solidFill>
                <a:latin typeface="Times New Roman" panose="02020603050405020304" pitchFamily="18" charset="0"/>
                <a:cs typeface="Times New Roman" panose="02020603050405020304" pitchFamily="18" charset="0"/>
              </a:rPr>
              <a:t>                    0.678°C</a:t>
            </a:r>
            <a:r>
              <a:rPr lang="en-US" sz="3200" dirty="0">
                <a:solidFill>
                  <a:srgbClr val="FF0000"/>
                </a:solidFill>
                <a:latin typeface="Times New Roman" panose="02020603050405020304" pitchFamily="18" charset="0"/>
                <a:cs typeface="Times New Roman" panose="02020603050405020304" pitchFamily="18" charset="0"/>
              </a:rPr>
              <a:t> 3 SF</a:t>
            </a:r>
            <a:r>
              <a:rPr lang="en-US" sz="3200" dirty="0">
                <a:solidFill>
                  <a:srgbClr val="000000"/>
                </a:solidFill>
                <a:latin typeface="Times New Roman" panose="02020603050405020304" pitchFamily="18" charset="0"/>
                <a:cs typeface="Times New Roman" panose="02020603050405020304" pitchFamily="18" charset="0"/>
              </a:rPr>
              <a:t>                   </a:t>
            </a:r>
            <a:r>
              <a:rPr lang="en-US" sz="3200" kern="1400" dirty="0">
                <a:solidFill>
                  <a:srgbClr val="000000"/>
                </a:solidFill>
                <a:latin typeface="Times New Roman" panose="02020603050405020304" pitchFamily="18" charset="0"/>
                <a:cs typeface="Times New Roman" panose="02020603050405020304" pitchFamily="18" charset="0"/>
              </a:rPr>
              <a:t>              </a:t>
            </a:r>
            <a:br>
              <a:rPr lang="en-US" sz="3200" kern="1400" dirty="0">
                <a:solidFill>
                  <a:srgbClr val="000000"/>
                </a:solidFill>
                <a:latin typeface="Times New Roman" panose="02020603050405020304" pitchFamily="18" charset="0"/>
                <a:cs typeface="Times New Roman" panose="02020603050405020304" pitchFamily="18" charset="0"/>
              </a:rPr>
            </a:br>
            <a:br>
              <a:rPr lang="en-US" sz="3200" kern="1400" dirty="0">
                <a:solidFill>
                  <a:srgbClr val="000000"/>
                </a:solidFill>
                <a:latin typeface="Times New Roman" panose="02020603050405020304" pitchFamily="18" charset="0"/>
                <a:cs typeface="Times New Roman" panose="02020603050405020304" pitchFamily="18" charset="0"/>
              </a:rPr>
            </a:br>
            <a:r>
              <a:rPr lang="en-US" sz="3200" dirty="0">
                <a:solidFill>
                  <a:srgbClr val="000000"/>
                </a:solidFill>
                <a:latin typeface="Times New Roman" panose="02020603050405020304" pitchFamily="18" charset="0"/>
                <a:cs typeface="Times New Roman" panose="02020603050405020304" pitchFamily="18" charset="0"/>
              </a:rPr>
              <a:t>0.00065 moles Hg </a:t>
            </a:r>
            <a:r>
              <a:rPr lang="en-US" sz="3200" dirty="0">
                <a:solidFill>
                  <a:srgbClr val="FF0000"/>
                </a:solidFill>
                <a:latin typeface="Times New Roman" panose="02020603050405020304" pitchFamily="18" charset="0"/>
                <a:cs typeface="Times New Roman" panose="02020603050405020304" pitchFamily="18" charset="0"/>
              </a:rPr>
              <a:t>2 SF</a:t>
            </a:r>
            <a:r>
              <a:rPr lang="en-US" sz="3200" dirty="0">
                <a:solidFill>
                  <a:srgbClr val="000000"/>
                </a:solidFill>
                <a:latin typeface="Times New Roman" panose="02020603050405020304" pitchFamily="18" charset="0"/>
                <a:cs typeface="Times New Roman" panose="02020603050405020304" pitchFamily="18" charset="0"/>
              </a:rPr>
              <a:t>          1.400 seconds</a:t>
            </a:r>
            <a:r>
              <a:rPr lang="en-US" sz="3200" dirty="0">
                <a:solidFill>
                  <a:srgbClr val="FF0000"/>
                </a:solidFill>
                <a:latin typeface="Times New Roman" panose="02020603050405020304" pitchFamily="18" charset="0"/>
                <a:cs typeface="Times New Roman" panose="02020603050405020304" pitchFamily="18" charset="0"/>
              </a:rPr>
              <a:t> 4 SF</a:t>
            </a:r>
            <a:endParaRPr lang="en-US" sz="3200" kern="1400" dirty="0">
              <a:solidFill>
                <a:srgbClr val="FF0000"/>
              </a:solidFill>
              <a:latin typeface="Times New Roman" panose="02020603050405020304" pitchFamily="18" charset="0"/>
              <a:cs typeface="Times New Roman" panose="02020603050405020304" pitchFamily="18" charset="0"/>
            </a:endParaRPr>
          </a:p>
          <a:p>
            <a:pPr>
              <a:lnSpc>
                <a:spcPct val="119000"/>
              </a:lnSpc>
              <a:spcAft>
                <a:spcPts val="600"/>
              </a:spcAft>
            </a:pPr>
            <a:r>
              <a:rPr lang="en-US" sz="3200" kern="1400" dirty="0">
                <a:solidFill>
                  <a:srgbClr val="000000"/>
                </a:solidFill>
                <a:latin typeface="Times New Roman" panose="02020603050405020304" pitchFamily="18" charset="0"/>
                <a:cs typeface="Times New Roman" panose="02020603050405020304" pitchFamily="18" charset="0"/>
              </a:rPr>
              <a:t>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96879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610600" cy="581697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105. Calculate the quotient: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4.569 g  divided by 2.0 cm</a:t>
            </a:r>
            <a:r>
              <a:rPr lang="en-US" sz="2400" baseline="30000" dirty="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 = ______________________</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106.  In each set of temperatures, decide which is the coldest, which is the hottest.</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SET A:  10 K or 10 C or 10 F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SET B:  280 K or 32°F or 6.0°C</a:t>
            </a:r>
          </a:p>
          <a:p>
            <a:r>
              <a:rPr lang="en-US" dirty="0"/>
              <a:t> </a:t>
            </a:r>
          </a:p>
          <a:p>
            <a:endParaRPr lang="en-US" dirty="0"/>
          </a:p>
        </p:txBody>
      </p:sp>
    </p:spTree>
    <p:extLst>
      <p:ext uri="{BB962C8B-B14F-4D97-AF65-F5344CB8AC3E}">
        <p14:creationId xmlns:p14="http://schemas.microsoft.com/office/powerpoint/2010/main" val="24952491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610600" cy="544764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105. Calculate the quotient: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4.569 g  divided by 2.0 cm</a:t>
            </a:r>
            <a:r>
              <a:rPr lang="en-US" sz="2400" baseline="30000" dirty="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 =  </a:t>
            </a:r>
            <a:r>
              <a:rPr lang="en-US" sz="2400" dirty="0">
                <a:solidFill>
                  <a:srgbClr val="FF0000"/>
                </a:solidFill>
                <a:latin typeface="Times New Roman" panose="02020603050405020304" pitchFamily="18" charset="0"/>
                <a:cs typeface="Times New Roman" panose="02020603050405020304" pitchFamily="18" charset="0"/>
              </a:rPr>
              <a:t>2.3 g/cm</a:t>
            </a:r>
            <a:r>
              <a:rPr lang="en-US" sz="2400" baseline="30000" dirty="0">
                <a:solidFill>
                  <a:srgbClr val="FF0000"/>
                </a:solidFill>
                <a:latin typeface="Times New Roman" panose="02020603050405020304" pitchFamily="18" charset="0"/>
                <a:cs typeface="Times New Roman" panose="02020603050405020304" pitchFamily="18" charset="0"/>
              </a:rPr>
              <a:t>3</a:t>
            </a:r>
            <a:r>
              <a:rPr lang="en-US" sz="2400" dirty="0">
                <a:solidFill>
                  <a:srgbClr val="FF0000"/>
                </a:solidFill>
                <a:latin typeface="Times New Roman" panose="02020603050405020304" pitchFamily="18" charset="0"/>
                <a:cs typeface="Times New Roman" panose="02020603050405020304" pitchFamily="18" charset="0"/>
              </a:rPr>
              <a:t>   2 SF</a:t>
            </a:r>
            <a:br>
              <a:rPr lang="en-US" sz="2400" dirty="0">
                <a:solidFill>
                  <a:srgbClr val="FF0000"/>
                </a:solidFill>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106.  In each set of temperatures, decide which is the coldest, which is the hottest.</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SET A:  </a:t>
            </a:r>
            <a:r>
              <a:rPr lang="en-US" sz="2400" dirty="0">
                <a:solidFill>
                  <a:srgbClr val="0000FF"/>
                </a:solidFill>
                <a:latin typeface="Times New Roman" panose="02020603050405020304" pitchFamily="18" charset="0"/>
                <a:cs typeface="Times New Roman" panose="02020603050405020304" pitchFamily="18" charset="0"/>
              </a:rPr>
              <a:t>10 K COLDEST   </a:t>
            </a:r>
            <a:r>
              <a:rPr lang="en-US" sz="2400" dirty="0">
                <a:solidFill>
                  <a:srgbClr val="FF0000"/>
                </a:solidFill>
                <a:latin typeface="Times New Roman" panose="02020603050405020304" pitchFamily="18" charset="0"/>
                <a:cs typeface="Times New Roman" panose="02020603050405020304" pitchFamily="18" charset="0"/>
              </a:rPr>
              <a:t>10 C HOTTEST   </a:t>
            </a:r>
            <a:r>
              <a:rPr lang="en-US" sz="2400" dirty="0">
                <a:latin typeface="Times New Roman" panose="02020603050405020304" pitchFamily="18" charset="0"/>
                <a:cs typeface="Times New Roman" panose="02020603050405020304" pitchFamily="18" charset="0"/>
              </a:rPr>
              <a:t>or 10 F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SET B:  </a:t>
            </a:r>
            <a:r>
              <a:rPr lang="en-US" sz="2400" dirty="0">
                <a:solidFill>
                  <a:srgbClr val="FF0000"/>
                </a:solidFill>
                <a:latin typeface="Times New Roman" panose="02020603050405020304" pitchFamily="18" charset="0"/>
                <a:cs typeface="Times New Roman" panose="02020603050405020304" pitchFamily="18" charset="0"/>
              </a:rPr>
              <a:t>280 K HOTTEST </a:t>
            </a:r>
            <a:r>
              <a:rPr lang="en-US" sz="2400" dirty="0">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32°F COLDEST  </a:t>
            </a:r>
            <a:r>
              <a:rPr lang="en-US" sz="2400" dirty="0">
                <a:latin typeface="Times New Roman" panose="02020603050405020304" pitchFamily="18" charset="0"/>
                <a:cs typeface="Times New Roman" panose="02020603050405020304" pitchFamily="18" charset="0"/>
              </a:rPr>
              <a:t>or 6.0°C</a:t>
            </a:r>
          </a:p>
          <a:p>
            <a:r>
              <a:rPr lang="en-US" dirty="0"/>
              <a:t> </a:t>
            </a:r>
          </a:p>
          <a:p>
            <a:endParaRPr lang="en-US" dirty="0"/>
          </a:p>
        </p:txBody>
      </p:sp>
    </p:spTree>
    <p:extLst>
      <p:ext uri="{BB962C8B-B14F-4D97-AF65-F5344CB8AC3E}">
        <p14:creationId xmlns:p14="http://schemas.microsoft.com/office/powerpoint/2010/main" val="256538018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86800"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107. Convert 125 grams into kilograms</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002843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86800"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107. Convert 125 grams into kilograms</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a:t>
            </a:r>
          </a:p>
        </p:txBody>
      </p:sp>
      <p:sp>
        <p:nvSpPr>
          <p:cNvPr id="3" name="Text Box 3"/>
          <p:cNvSpPr txBox="1">
            <a:spLocks noChangeArrowheads="1"/>
          </p:cNvSpPr>
          <p:nvPr/>
        </p:nvSpPr>
        <p:spPr bwMode="auto">
          <a:xfrm>
            <a:off x="609600" y="2057400"/>
            <a:ext cx="152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n-US" altLang="en-US" sz="2400" u="sng">
                <a:solidFill>
                  <a:srgbClr val="FF3300"/>
                </a:solidFill>
              </a:rPr>
              <a:t>125 g</a:t>
            </a:r>
            <a:br>
              <a:rPr lang="en-US" altLang="en-US" sz="2400" u="sng">
                <a:solidFill>
                  <a:srgbClr val="FF3300"/>
                </a:solidFill>
              </a:rPr>
            </a:br>
            <a:r>
              <a:rPr lang="en-US" altLang="en-US" sz="2400">
                <a:solidFill>
                  <a:srgbClr val="FF3300"/>
                </a:solidFill>
              </a:rPr>
              <a:t>1</a:t>
            </a:r>
          </a:p>
        </p:txBody>
      </p:sp>
      <p:sp>
        <p:nvSpPr>
          <p:cNvPr id="4" name="Text Box 4"/>
          <p:cNvSpPr txBox="1">
            <a:spLocks noChangeArrowheads="1"/>
          </p:cNvSpPr>
          <p:nvPr/>
        </p:nvSpPr>
        <p:spPr bwMode="auto">
          <a:xfrm>
            <a:off x="1905000" y="21336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n-US" altLang="en-US" sz="2400">
                <a:solidFill>
                  <a:srgbClr val="FF3300"/>
                </a:solidFill>
              </a:rPr>
              <a:t>x</a:t>
            </a:r>
          </a:p>
        </p:txBody>
      </p:sp>
      <p:sp>
        <p:nvSpPr>
          <p:cNvPr id="5" name="Rectangle 6"/>
          <p:cNvSpPr>
            <a:spLocks noChangeArrowheads="1"/>
          </p:cNvSpPr>
          <p:nvPr/>
        </p:nvSpPr>
        <p:spPr bwMode="auto">
          <a:xfrm>
            <a:off x="2286000" y="2057400"/>
            <a:ext cx="1117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n-US" altLang="en-US" sz="2400" u="sng">
                <a:solidFill>
                  <a:srgbClr val="FF3300"/>
                </a:solidFill>
              </a:rPr>
              <a:t>1  kg</a:t>
            </a:r>
            <a:br>
              <a:rPr lang="en-US" altLang="en-US" sz="2400" u="sng">
                <a:solidFill>
                  <a:srgbClr val="FF3300"/>
                </a:solidFill>
              </a:rPr>
            </a:br>
            <a:r>
              <a:rPr lang="en-US" altLang="en-US" sz="2400">
                <a:solidFill>
                  <a:srgbClr val="FF3300"/>
                </a:solidFill>
              </a:rPr>
              <a:t>1000 g</a:t>
            </a:r>
          </a:p>
        </p:txBody>
      </p:sp>
      <p:sp>
        <p:nvSpPr>
          <p:cNvPr id="6" name="Rectangle 8"/>
          <p:cNvSpPr>
            <a:spLocks noChangeArrowheads="1"/>
          </p:cNvSpPr>
          <p:nvPr/>
        </p:nvSpPr>
        <p:spPr bwMode="auto">
          <a:xfrm>
            <a:off x="3657600" y="2209800"/>
            <a:ext cx="36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400">
                <a:solidFill>
                  <a:srgbClr val="FF3300"/>
                </a:solidFill>
              </a:rPr>
              <a:t>=</a:t>
            </a:r>
          </a:p>
        </p:txBody>
      </p:sp>
      <p:sp>
        <p:nvSpPr>
          <p:cNvPr id="7" name="Text Box 9"/>
          <p:cNvSpPr txBox="1">
            <a:spLocks noChangeArrowheads="1"/>
          </p:cNvSpPr>
          <p:nvPr/>
        </p:nvSpPr>
        <p:spPr bwMode="auto">
          <a:xfrm>
            <a:off x="4038600" y="22098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n-US" altLang="en-US" sz="2800">
                <a:solidFill>
                  <a:srgbClr val="FF3300"/>
                </a:solidFill>
              </a:rPr>
              <a:t>0.125 kg with 3 SF</a:t>
            </a:r>
          </a:p>
        </p:txBody>
      </p:sp>
    </p:spTree>
    <p:extLst>
      <p:ext uri="{BB962C8B-B14F-4D97-AF65-F5344CB8AC3E}">
        <p14:creationId xmlns:p14="http://schemas.microsoft.com/office/powerpoint/2010/main" val="161620001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10600" cy="861774"/>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108. Convert 34.75 liters into mL</a:t>
            </a:r>
          </a:p>
          <a:p>
            <a:endParaRPr lang="en-US" dirty="0"/>
          </a:p>
        </p:txBody>
      </p:sp>
    </p:spTree>
    <p:extLst>
      <p:ext uri="{BB962C8B-B14F-4D97-AF65-F5344CB8AC3E}">
        <p14:creationId xmlns:p14="http://schemas.microsoft.com/office/powerpoint/2010/main" val="190290115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10600" cy="861774"/>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108. Convert 34.75 liters into mL</a:t>
            </a:r>
          </a:p>
          <a:p>
            <a:endParaRPr lang="en-US" dirty="0"/>
          </a:p>
        </p:txBody>
      </p:sp>
      <p:sp>
        <p:nvSpPr>
          <p:cNvPr id="3" name="Rectangle 11"/>
          <p:cNvSpPr>
            <a:spLocks noChangeArrowheads="1"/>
          </p:cNvSpPr>
          <p:nvPr/>
        </p:nvSpPr>
        <p:spPr bwMode="auto">
          <a:xfrm>
            <a:off x="427038" y="1828800"/>
            <a:ext cx="12017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2400" u="sng">
                <a:solidFill>
                  <a:srgbClr val="000099"/>
                </a:solidFill>
              </a:rPr>
              <a:t>34.75 L</a:t>
            </a:r>
            <a:br>
              <a:rPr lang="en-US" altLang="en-US" sz="2400" u="sng">
                <a:solidFill>
                  <a:srgbClr val="000099"/>
                </a:solidFill>
              </a:rPr>
            </a:br>
            <a:r>
              <a:rPr lang="en-US" altLang="en-US" sz="2400">
                <a:solidFill>
                  <a:srgbClr val="000099"/>
                </a:solidFill>
              </a:rPr>
              <a:t>1</a:t>
            </a:r>
          </a:p>
        </p:txBody>
      </p:sp>
      <p:sp>
        <p:nvSpPr>
          <p:cNvPr id="4" name="Rectangle 13"/>
          <p:cNvSpPr>
            <a:spLocks noChangeArrowheads="1"/>
          </p:cNvSpPr>
          <p:nvPr/>
        </p:nvSpPr>
        <p:spPr bwMode="auto">
          <a:xfrm>
            <a:off x="1616075" y="19050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400">
                <a:solidFill>
                  <a:srgbClr val="000099"/>
                </a:solidFill>
              </a:rPr>
              <a:t>x</a:t>
            </a:r>
          </a:p>
        </p:txBody>
      </p:sp>
      <p:sp>
        <p:nvSpPr>
          <p:cNvPr id="5" name="Rectangle 15"/>
          <p:cNvSpPr>
            <a:spLocks noChangeArrowheads="1"/>
          </p:cNvSpPr>
          <p:nvPr/>
        </p:nvSpPr>
        <p:spPr bwMode="auto">
          <a:xfrm>
            <a:off x="1920875" y="1828800"/>
            <a:ext cx="1371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2400" u="sng">
                <a:solidFill>
                  <a:srgbClr val="000099"/>
                </a:solidFill>
              </a:rPr>
              <a:t>1000 mL</a:t>
            </a:r>
            <a:br>
              <a:rPr lang="en-US" altLang="en-US" sz="2400" u="sng">
                <a:solidFill>
                  <a:srgbClr val="000099"/>
                </a:solidFill>
              </a:rPr>
            </a:br>
            <a:r>
              <a:rPr lang="en-US" altLang="en-US" sz="2400">
                <a:solidFill>
                  <a:srgbClr val="000099"/>
                </a:solidFill>
              </a:rPr>
              <a:t>1 L</a:t>
            </a:r>
          </a:p>
        </p:txBody>
      </p:sp>
      <p:sp>
        <p:nvSpPr>
          <p:cNvPr id="6" name="Rectangle 17"/>
          <p:cNvSpPr>
            <a:spLocks noChangeArrowheads="1"/>
          </p:cNvSpPr>
          <p:nvPr/>
        </p:nvSpPr>
        <p:spPr bwMode="auto">
          <a:xfrm>
            <a:off x="3444875" y="1981200"/>
            <a:ext cx="36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400">
                <a:solidFill>
                  <a:srgbClr val="000099"/>
                </a:solidFill>
              </a:rPr>
              <a:t>=</a:t>
            </a:r>
          </a:p>
        </p:txBody>
      </p:sp>
      <p:sp>
        <p:nvSpPr>
          <p:cNvPr id="7" name="Text Box 18"/>
          <p:cNvSpPr txBox="1">
            <a:spLocks noChangeArrowheads="1"/>
          </p:cNvSpPr>
          <p:nvPr/>
        </p:nvSpPr>
        <p:spPr bwMode="auto">
          <a:xfrm>
            <a:off x="3962400" y="1920081"/>
            <a:ext cx="411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n-US" altLang="en-US" sz="3200" dirty="0">
                <a:solidFill>
                  <a:srgbClr val="000099"/>
                </a:solidFill>
              </a:rPr>
              <a:t>34,750 mL with 4 SF</a:t>
            </a:r>
          </a:p>
        </p:txBody>
      </p:sp>
    </p:spTree>
    <p:extLst>
      <p:ext uri="{BB962C8B-B14F-4D97-AF65-F5344CB8AC3E}">
        <p14:creationId xmlns:p14="http://schemas.microsoft.com/office/powerpoint/2010/main" val="50534779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610600"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109.   You measure some pure niobium metal to have a</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density of 8.00 g/cm</a:t>
            </a:r>
            <a:r>
              <a:rPr lang="en-US" sz="2800" baseline="30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What is your percent error?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(hint, write the formula first)</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57786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610600"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109.   You measure some pure niobium metal to have a</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density of 8.00 g/cm</a:t>
            </a:r>
            <a:r>
              <a:rPr lang="en-US" sz="2800" baseline="30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What is your percent error?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(hint, write the formula first)</a:t>
            </a:r>
          </a:p>
          <a:p>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914400" y="1636488"/>
            <a:ext cx="2209800" cy="707886"/>
          </a:xfrm>
          <a:prstGeom prst="rect">
            <a:avLst/>
          </a:prstGeom>
          <a:noFill/>
        </p:spPr>
        <p:txBody>
          <a:bodyPr wrap="square" rtlCol="0">
            <a:spAutoFit/>
          </a:bodyPr>
          <a:lstStyle/>
          <a:p>
            <a:r>
              <a:rPr lang="en-US" sz="4000" dirty="0">
                <a:solidFill>
                  <a:srgbClr val="FF0000"/>
                </a:solidFill>
              </a:rPr>
              <a:t>%E = </a:t>
            </a:r>
          </a:p>
        </p:txBody>
      </p:sp>
      <p:sp>
        <p:nvSpPr>
          <p:cNvPr id="4" name="TextBox 3"/>
          <p:cNvSpPr txBox="1"/>
          <p:nvPr/>
        </p:nvSpPr>
        <p:spPr>
          <a:xfrm>
            <a:off x="4191000" y="1639133"/>
            <a:ext cx="3200400" cy="707886"/>
          </a:xfrm>
          <a:prstGeom prst="rect">
            <a:avLst/>
          </a:prstGeom>
          <a:noFill/>
        </p:spPr>
        <p:txBody>
          <a:bodyPr wrap="square" rtlCol="0">
            <a:spAutoFit/>
          </a:bodyPr>
          <a:lstStyle/>
          <a:p>
            <a:r>
              <a:rPr lang="en-US" sz="4000" dirty="0">
                <a:solidFill>
                  <a:srgbClr val="FF0000"/>
                </a:solidFill>
              </a:rPr>
              <a:t>X 100% </a:t>
            </a:r>
          </a:p>
        </p:txBody>
      </p:sp>
      <p:sp>
        <p:nvSpPr>
          <p:cNvPr id="5" name="TextBox 4"/>
          <p:cNvSpPr txBox="1"/>
          <p:nvPr/>
        </p:nvSpPr>
        <p:spPr>
          <a:xfrm>
            <a:off x="704850" y="2937603"/>
            <a:ext cx="2590800" cy="369332"/>
          </a:xfrm>
          <a:prstGeom prst="rect">
            <a:avLst/>
          </a:prstGeom>
          <a:noFill/>
        </p:spPr>
        <p:txBody>
          <a:bodyPr wrap="square" rtlCol="0">
            <a:spAutoFit/>
          </a:bodyPr>
          <a:lstStyle/>
          <a:p>
            <a:endParaRPr lang="en-US" dirty="0">
              <a:solidFill>
                <a:srgbClr val="0000FF"/>
              </a:solidFill>
            </a:endParaRPr>
          </a:p>
        </p:txBody>
      </p:sp>
      <p:sp>
        <p:nvSpPr>
          <p:cNvPr id="6" name="TextBox 5"/>
          <p:cNvSpPr txBox="1"/>
          <p:nvPr/>
        </p:nvSpPr>
        <p:spPr>
          <a:xfrm>
            <a:off x="495300" y="3122269"/>
            <a:ext cx="2209800" cy="707886"/>
          </a:xfrm>
          <a:prstGeom prst="rect">
            <a:avLst/>
          </a:prstGeom>
          <a:noFill/>
        </p:spPr>
        <p:txBody>
          <a:bodyPr wrap="square" rtlCol="0">
            <a:spAutoFit/>
          </a:bodyPr>
          <a:lstStyle/>
          <a:p>
            <a:r>
              <a:rPr lang="en-US" sz="4000" dirty="0">
                <a:solidFill>
                  <a:srgbClr val="0000FF"/>
                </a:solidFill>
              </a:rPr>
              <a:t>%E = </a:t>
            </a:r>
          </a:p>
        </p:txBody>
      </p:sp>
      <p:sp>
        <p:nvSpPr>
          <p:cNvPr id="7" name="TextBox 6"/>
          <p:cNvSpPr txBox="1"/>
          <p:nvPr/>
        </p:nvSpPr>
        <p:spPr>
          <a:xfrm>
            <a:off x="1600200" y="2945219"/>
            <a:ext cx="3200400" cy="1600438"/>
          </a:xfrm>
          <a:prstGeom prst="rect">
            <a:avLst/>
          </a:prstGeom>
          <a:noFill/>
        </p:spPr>
        <p:txBody>
          <a:bodyPr wrap="square" rtlCol="0">
            <a:spAutoFit/>
          </a:bodyPr>
          <a:lstStyle/>
          <a:p>
            <a:pPr algn="ctr"/>
            <a:r>
              <a:rPr lang="en-US" sz="4000" u="sng" dirty="0">
                <a:solidFill>
                  <a:srgbClr val="0000FF"/>
                </a:solidFill>
              </a:rPr>
              <a:t>8.00 – 8.57</a:t>
            </a:r>
            <a:br>
              <a:rPr lang="en-US" sz="4000" u="sng" dirty="0">
                <a:solidFill>
                  <a:srgbClr val="0000FF"/>
                </a:solidFill>
              </a:rPr>
            </a:br>
            <a:r>
              <a:rPr lang="en-US" sz="4000" dirty="0">
                <a:solidFill>
                  <a:srgbClr val="0000FF"/>
                </a:solidFill>
              </a:rPr>
              <a:t>8.57</a:t>
            </a:r>
          </a:p>
          <a:p>
            <a:endParaRPr lang="en-US" dirty="0">
              <a:solidFill>
                <a:srgbClr val="0000FF"/>
              </a:solidFill>
            </a:endParaRPr>
          </a:p>
        </p:txBody>
      </p:sp>
      <p:sp>
        <p:nvSpPr>
          <p:cNvPr id="8" name="TextBox 7"/>
          <p:cNvSpPr txBox="1"/>
          <p:nvPr/>
        </p:nvSpPr>
        <p:spPr>
          <a:xfrm>
            <a:off x="4800600" y="3059876"/>
            <a:ext cx="3200400" cy="707886"/>
          </a:xfrm>
          <a:prstGeom prst="rect">
            <a:avLst/>
          </a:prstGeom>
          <a:noFill/>
        </p:spPr>
        <p:txBody>
          <a:bodyPr wrap="square" rtlCol="0">
            <a:spAutoFit/>
          </a:bodyPr>
          <a:lstStyle/>
          <a:p>
            <a:r>
              <a:rPr lang="en-US" sz="4000" dirty="0">
                <a:solidFill>
                  <a:srgbClr val="0000FF"/>
                </a:solidFill>
              </a:rPr>
              <a:t>X 100% </a:t>
            </a:r>
          </a:p>
        </p:txBody>
      </p:sp>
      <p:sp>
        <p:nvSpPr>
          <p:cNvPr id="9" name="TextBox 8"/>
          <p:cNvSpPr txBox="1"/>
          <p:nvPr/>
        </p:nvSpPr>
        <p:spPr>
          <a:xfrm>
            <a:off x="562512" y="4343400"/>
            <a:ext cx="7677150" cy="2123658"/>
          </a:xfrm>
          <a:prstGeom prst="rect">
            <a:avLst/>
          </a:prstGeom>
          <a:noFill/>
        </p:spPr>
        <p:txBody>
          <a:bodyPr wrap="square" rtlCol="0">
            <a:spAutoFit/>
          </a:bodyPr>
          <a:lstStyle/>
          <a:p>
            <a:pPr algn="ctr"/>
            <a:r>
              <a:rPr lang="en-US" sz="4400" dirty="0">
                <a:solidFill>
                  <a:srgbClr val="0000FF"/>
                </a:solidFill>
              </a:rPr>
              <a:t>%E = - 6.65%</a:t>
            </a:r>
            <a:br>
              <a:rPr lang="en-US" sz="4400" dirty="0">
                <a:solidFill>
                  <a:srgbClr val="0000FF"/>
                </a:solidFill>
              </a:rPr>
            </a:br>
            <a:r>
              <a:rPr lang="en-US" sz="4400" dirty="0">
                <a:solidFill>
                  <a:srgbClr val="0000FF"/>
                </a:solidFill>
              </a:rPr>
              <a:t>You must have a negative sign, you are “under” the AV</a:t>
            </a:r>
          </a:p>
        </p:txBody>
      </p:sp>
      <p:sp>
        <p:nvSpPr>
          <p:cNvPr id="10" name="TextBox 9"/>
          <p:cNvSpPr txBox="1"/>
          <p:nvPr/>
        </p:nvSpPr>
        <p:spPr>
          <a:xfrm>
            <a:off x="1837117" y="1524000"/>
            <a:ext cx="2381787" cy="1323439"/>
          </a:xfrm>
          <a:prstGeom prst="rect">
            <a:avLst/>
          </a:prstGeom>
          <a:noFill/>
        </p:spPr>
        <p:txBody>
          <a:bodyPr wrap="square" rtlCol="0">
            <a:spAutoFit/>
          </a:bodyPr>
          <a:lstStyle/>
          <a:p>
            <a:pPr algn="ctr"/>
            <a:r>
              <a:rPr lang="en-US" sz="4000" u="sng" dirty="0">
                <a:solidFill>
                  <a:srgbClr val="FF0000"/>
                </a:solidFill>
              </a:rPr>
              <a:t>MV – AV</a:t>
            </a:r>
            <a:br>
              <a:rPr lang="en-US" sz="4000" dirty="0">
                <a:solidFill>
                  <a:srgbClr val="FF0000"/>
                </a:solidFill>
              </a:rPr>
            </a:br>
            <a:r>
              <a:rPr lang="en-US" sz="4000" dirty="0" err="1">
                <a:solidFill>
                  <a:srgbClr val="FF0000"/>
                </a:solidFill>
              </a:rPr>
              <a:t>AV</a:t>
            </a:r>
            <a:endParaRPr lang="en-US" sz="4000" dirty="0">
              <a:solidFill>
                <a:srgbClr val="FF0000"/>
              </a:solidFill>
            </a:endParaRPr>
          </a:p>
        </p:txBody>
      </p:sp>
    </p:spTree>
    <p:extLst>
      <p:ext uri="{BB962C8B-B14F-4D97-AF65-F5344CB8AC3E}">
        <p14:creationId xmlns:p14="http://schemas.microsoft.com/office/powerpoint/2010/main" val="87184966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381642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110. Do what the math says to do:     </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(3.5 x 10</a:t>
            </a:r>
            <a:r>
              <a:rPr lang="en-US" sz="2800" baseline="30000" dirty="0">
                <a:latin typeface="Times New Roman" panose="02020603050405020304" pitchFamily="18" charset="0"/>
                <a:cs typeface="Times New Roman" panose="02020603050405020304" pitchFamily="18" charset="0"/>
              </a:rPr>
              <a:t>6</a:t>
            </a:r>
            <a:r>
              <a:rPr lang="en-US" sz="2800" dirty="0">
                <a:latin typeface="Times New Roman" panose="02020603050405020304" pitchFamily="18" charset="0"/>
                <a:cs typeface="Times New Roman" panose="02020603050405020304" pitchFamily="18" charset="0"/>
              </a:rPr>
              <a:t>) X (2.0 x 10</a:t>
            </a:r>
            <a:r>
              <a:rPr lang="en-US" sz="2800" baseline="30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   </a:t>
            </a:r>
          </a:p>
          <a:p>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(8.0 x 10</a:t>
            </a:r>
            <a:r>
              <a:rPr lang="en-US" sz="2800" baseline="30000" dirty="0">
                <a:latin typeface="Times New Roman" panose="02020603050405020304" pitchFamily="18" charset="0"/>
                <a:cs typeface="Times New Roman" panose="02020603050405020304" pitchFamily="18" charset="0"/>
              </a:rPr>
              <a:t>8</a:t>
            </a:r>
            <a:r>
              <a:rPr lang="en-US" sz="2800" dirty="0">
                <a:latin typeface="Times New Roman" panose="02020603050405020304" pitchFamily="18" charset="0"/>
                <a:cs typeface="Times New Roman" panose="02020603050405020304" pitchFamily="18" charset="0"/>
              </a:rPr>
              <a:t>) ÷ (4.0 x 10</a:t>
            </a:r>
            <a:r>
              <a:rPr lang="en-US" sz="2800" baseline="30000" dirty="0">
                <a:latin typeface="Times New Roman" panose="02020603050405020304" pitchFamily="18" charset="0"/>
                <a:cs typeface="Times New Roman" panose="02020603050405020304" pitchFamily="18" charset="0"/>
              </a:rPr>
              <a:t>12</a:t>
            </a:r>
            <a:r>
              <a:rPr lang="en-US" sz="2800" dirty="0">
                <a:latin typeface="Times New Roman" panose="02020603050405020304" pitchFamily="18" charset="0"/>
                <a:cs typeface="Times New Roman" panose="02020603050405020304" pitchFamily="18" charset="0"/>
              </a:rPr>
              <a:t>) =  </a:t>
            </a:r>
          </a:p>
          <a:p>
            <a:r>
              <a:rPr lang="en-US" sz="28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588720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0175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15. In this reaction there are 2 reactants, who’s names are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___________________ and _________________</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16.  There is only one product, which has a science name of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___________________________________________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but we can call it ________________ too.  </a:t>
            </a:r>
          </a:p>
          <a:p>
            <a:endParaRPr lang="en-US" dirty="0"/>
          </a:p>
        </p:txBody>
      </p:sp>
    </p:spTree>
    <p:extLst>
      <p:ext uri="{BB962C8B-B14F-4D97-AF65-F5344CB8AC3E}">
        <p14:creationId xmlns:p14="http://schemas.microsoft.com/office/powerpoint/2010/main" val="410881975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381642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110. Do what the math says to do:     </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(3.5 x 10</a:t>
            </a:r>
            <a:r>
              <a:rPr lang="en-US" sz="2800" baseline="30000" dirty="0">
                <a:latin typeface="Times New Roman" panose="02020603050405020304" pitchFamily="18" charset="0"/>
                <a:cs typeface="Times New Roman" panose="02020603050405020304" pitchFamily="18" charset="0"/>
              </a:rPr>
              <a:t>6</a:t>
            </a:r>
            <a:r>
              <a:rPr lang="en-US" sz="2800" dirty="0">
                <a:latin typeface="Times New Roman" panose="02020603050405020304" pitchFamily="18" charset="0"/>
                <a:cs typeface="Times New Roman" panose="02020603050405020304" pitchFamily="18" charset="0"/>
              </a:rPr>
              <a:t>) X (2.0 x 10</a:t>
            </a:r>
            <a:r>
              <a:rPr lang="en-US" sz="2800" baseline="30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   </a:t>
            </a:r>
            <a:r>
              <a:rPr lang="en-US" sz="2800" dirty="0">
                <a:solidFill>
                  <a:srgbClr val="FF0000"/>
                </a:solidFill>
                <a:latin typeface="Times New Roman" panose="02020603050405020304" pitchFamily="18" charset="0"/>
                <a:cs typeface="Times New Roman" panose="02020603050405020304" pitchFamily="18" charset="0"/>
              </a:rPr>
              <a:t>7.0 x 10</a:t>
            </a:r>
            <a:r>
              <a:rPr lang="en-US" sz="2800" baseline="30000" dirty="0">
                <a:solidFill>
                  <a:srgbClr val="FF0000"/>
                </a:solidFill>
                <a:latin typeface="Times New Roman" panose="02020603050405020304" pitchFamily="18" charset="0"/>
                <a:cs typeface="Times New Roman" panose="02020603050405020304" pitchFamily="18" charset="0"/>
              </a:rPr>
              <a:t>8</a:t>
            </a:r>
            <a:endParaRPr lang="en-US" sz="2800" baseline="300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(8.0 x 10</a:t>
            </a:r>
            <a:r>
              <a:rPr lang="en-US" sz="2800" baseline="30000" dirty="0">
                <a:latin typeface="Times New Roman" panose="02020603050405020304" pitchFamily="18" charset="0"/>
                <a:cs typeface="Times New Roman" panose="02020603050405020304" pitchFamily="18" charset="0"/>
              </a:rPr>
              <a:t>8</a:t>
            </a:r>
            <a:r>
              <a:rPr lang="en-US" sz="2800" dirty="0">
                <a:latin typeface="Times New Roman" panose="02020603050405020304" pitchFamily="18" charset="0"/>
                <a:cs typeface="Times New Roman" panose="02020603050405020304" pitchFamily="18" charset="0"/>
              </a:rPr>
              <a:t>) ÷ (4.0 x 10</a:t>
            </a:r>
            <a:r>
              <a:rPr lang="en-US" sz="2800" baseline="30000" dirty="0">
                <a:latin typeface="Times New Roman" panose="02020603050405020304" pitchFamily="18" charset="0"/>
                <a:cs typeface="Times New Roman" panose="02020603050405020304" pitchFamily="18" charset="0"/>
              </a:rPr>
              <a:t>12</a:t>
            </a:r>
            <a:r>
              <a:rPr lang="en-US" sz="2800" dirty="0">
                <a:latin typeface="Times New Roman" panose="02020603050405020304" pitchFamily="18" charset="0"/>
                <a:cs typeface="Times New Roman" panose="02020603050405020304" pitchFamily="18" charset="0"/>
              </a:rPr>
              <a:t>) =  </a:t>
            </a:r>
            <a:r>
              <a:rPr lang="en-US" sz="2800" dirty="0">
                <a:solidFill>
                  <a:srgbClr val="FF0000"/>
                </a:solidFill>
                <a:latin typeface="Times New Roman" panose="02020603050405020304" pitchFamily="18" charset="0"/>
                <a:cs typeface="Times New Roman" panose="02020603050405020304" pitchFamily="18" charset="0"/>
              </a:rPr>
              <a:t>2.0 x 10</a:t>
            </a:r>
            <a:r>
              <a:rPr lang="en-US" sz="2800" baseline="30000" dirty="0">
                <a:solidFill>
                  <a:srgbClr val="FF0000"/>
                </a:solidFill>
                <a:latin typeface="Times New Roman" panose="02020603050405020304" pitchFamily="18" charset="0"/>
                <a:cs typeface="Times New Roman" panose="02020603050405020304" pitchFamily="18" charset="0"/>
              </a:rPr>
              <a:t>-4</a:t>
            </a:r>
            <a:endParaRPr lang="en-US" sz="2800" baseline="300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84057745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0"/>
            <a:ext cx="8610600" cy="3046988"/>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(3.3 x 10</a:t>
            </a:r>
            <a:r>
              <a:rPr lang="en-US" sz="3200" baseline="30000" dirty="0">
                <a:latin typeface="Times New Roman" panose="02020603050405020304" pitchFamily="18" charset="0"/>
                <a:cs typeface="Times New Roman" panose="02020603050405020304" pitchFamily="18" charset="0"/>
              </a:rPr>
              <a:t>8</a:t>
            </a:r>
            <a:r>
              <a:rPr lang="en-US" sz="3200" dirty="0">
                <a:latin typeface="Times New Roman" panose="02020603050405020304" pitchFamily="18" charset="0"/>
                <a:cs typeface="Times New Roman" panose="02020603050405020304" pitchFamily="18" charset="0"/>
              </a:rPr>
              <a:t>) + (1.2 x 10</a:t>
            </a:r>
            <a:r>
              <a:rPr lang="en-US" sz="3200" baseline="30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 =  </a:t>
            </a:r>
          </a:p>
          <a:p>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(5.64 x 10</a:t>
            </a:r>
            <a:r>
              <a:rPr lang="en-US" sz="3200" baseline="30000" dirty="0">
                <a:latin typeface="Times New Roman" panose="02020603050405020304" pitchFamily="18" charset="0"/>
                <a:cs typeface="Times New Roman" panose="02020603050405020304" pitchFamily="18" charset="0"/>
              </a:rPr>
              <a:t>5</a:t>
            </a:r>
            <a:r>
              <a:rPr lang="en-US" sz="3200" dirty="0">
                <a:latin typeface="Times New Roman" panose="02020603050405020304" pitchFamily="18" charset="0"/>
                <a:cs typeface="Times New Roman" panose="02020603050405020304" pitchFamily="18" charset="0"/>
              </a:rPr>
              <a:t>) – (2.33 x 10</a:t>
            </a:r>
            <a:r>
              <a:rPr lang="en-US" sz="3200" baseline="30000" dirty="0">
                <a:latin typeface="Times New Roman" panose="02020603050405020304" pitchFamily="18" charset="0"/>
                <a:cs typeface="Times New Roman" panose="02020603050405020304" pitchFamily="18" charset="0"/>
              </a:rPr>
              <a:t>4</a:t>
            </a:r>
            <a:r>
              <a:rPr lang="en-US" sz="3200" dirty="0">
                <a:latin typeface="Times New Roman" panose="02020603050405020304" pitchFamily="18" charset="0"/>
                <a:cs typeface="Times New Roman" panose="02020603050405020304" pitchFamily="18" charset="0"/>
              </a:rPr>
              <a:t>) =  </a:t>
            </a:r>
          </a:p>
          <a:p>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2932031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0"/>
            <a:ext cx="8915400" cy="403187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(3.3 x 10</a:t>
            </a:r>
            <a:r>
              <a:rPr lang="en-US" sz="3200" baseline="30000" dirty="0">
                <a:latin typeface="Times New Roman" panose="02020603050405020304" pitchFamily="18" charset="0"/>
                <a:cs typeface="Times New Roman" panose="02020603050405020304" pitchFamily="18" charset="0"/>
              </a:rPr>
              <a:t>8</a:t>
            </a:r>
            <a:r>
              <a:rPr lang="en-US" sz="3200" dirty="0">
                <a:latin typeface="Times New Roman" panose="02020603050405020304" pitchFamily="18" charset="0"/>
                <a:cs typeface="Times New Roman" panose="02020603050405020304" pitchFamily="18" charset="0"/>
              </a:rPr>
              <a:t>) + (1.2 x 10</a:t>
            </a:r>
            <a:r>
              <a:rPr lang="en-US" sz="3200" baseline="30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(3.3 x 10</a:t>
            </a:r>
            <a:r>
              <a:rPr lang="en-US" sz="3200" baseline="30000" dirty="0">
                <a:solidFill>
                  <a:srgbClr val="FF0000"/>
                </a:solidFill>
                <a:latin typeface="Times New Roman" panose="02020603050405020304" pitchFamily="18" charset="0"/>
                <a:cs typeface="Times New Roman" panose="02020603050405020304" pitchFamily="18" charset="0"/>
              </a:rPr>
              <a:t>8</a:t>
            </a:r>
            <a:r>
              <a:rPr lang="en-US" sz="3200" dirty="0">
                <a:solidFill>
                  <a:srgbClr val="FF0000"/>
                </a:solidFill>
                <a:latin typeface="Times New Roman" panose="02020603050405020304" pitchFamily="18" charset="0"/>
                <a:cs typeface="Times New Roman" panose="02020603050405020304" pitchFamily="18" charset="0"/>
              </a:rPr>
              <a:t>) + (0.12 x 10</a:t>
            </a:r>
            <a:r>
              <a:rPr lang="en-US" sz="3200" baseline="30000" dirty="0">
                <a:solidFill>
                  <a:srgbClr val="FF0000"/>
                </a:solidFill>
                <a:latin typeface="Times New Roman" panose="02020603050405020304" pitchFamily="18" charset="0"/>
                <a:cs typeface="Times New Roman" panose="02020603050405020304" pitchFamily="18" charset="0"/>
              </a:rPr>
              <a:t>8</a:t>
            </a:r>
            <a:r>
              <a:rPr lang="en-US" sz="3200" dirty="0">
                <a:solidFill>
                  <a:srgbClr val="FF0000"/>
                </a:solidFill>
                <a:latin typeface="Times New Roman" panose="02020603050405020304" pitchFamily="18" charset="0"/>
                <a:cs typeface="Times New Roman" panose="02020603050405020304" pitchFamily="18" charset="0"/>
              </a:rPr>
              <a:t>) = 3.42 x 10</a:t>
            </a:r>
            <a:r>
              <a:rPr lang="en-US" sz="3200" baseline="30000" dirty="0">
                <a:solidFill>
                  <a:srgbClr val="FF0000"/>
                </a:solidFill>
                <a:latin typeface="Times New Roman" panose="02020603050405020304" pitchFamily="18" charset="0"/>
                <a:cs typeface="Times New Roman" panose="02020603050405020304" pitchFamily="18" charset="0"/>
              </a:rPr>
              <a:t>8</a:t>
            </a:r>
            <a:r>
              <a:rPr lang="en-US" sz="3200" dirty="0">
                <a:solidFill>
                  <a:srgbClr val="FF0000"/>
                </a:solidFill>
                <a:latin typeface="Times New Roman" panose="02020603050405020304" pitchFamily="18" charset="0"/>
                <a:cs typeface="Times New Roman" panose="02020603050405020304" pitchFamily="18" charset="0"/>
              </a:rPr>
              <a:t>  3.4 x 10</a:t>
            </a:r>
            <a:r>
              <a:rPr lang="en-US" sz="3200" baseline="30000" dirty="0">
                <a:solidFill>
                  <a:srgbClr val="FF0000"/>
                </a:solidFill>
                <a:latin typeface="Times New Roman" panose="02020603050405020304" pitchFamily="18" charset="0"/>
                <a:cs typeface="Times New Roman" panose="02020603050405020304" pitchFamily="18" charset="0"/>
              </a:rPr>
              <a:t>8</a:t>
            </a:r>
            <a:r>
              <a:rPr lang="en-US" sz="3200" dirty="0">
                <a:solidFill>
                  <a:srgbClr val="FF0000"/>
                </a:solidFill>
                <a:latin typeface="Times New Roman" panose="02020603050405020304" pitchFamily="18" charset="0"/>
                <a:cs typeface="Times New Roman" panose="02020603050405020304" pitchFamily="18" charset="0"/>
              </a:rPr>
              <a:t> 2 SF</a:t>
            </a:r>
          </a:p>
          <a:p>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(5.64 x 10</a:t>
            </a:r>
            <a:r>
              <a:rPr lang="en-US" sz="3200" baseline="30000" dirty="0">
                <a:latin typeface="Times New Roman" panose="02020603050405020304" pitchFamily="18" charset="0"/>
                <a:cs typeface="Times New Roman" panose="02020603050405020304" pitchFamily="18" charset="0"/>
              </a:rPr>
              <a:t>5</a:t>
            </a:r>
            <a:r>
              <a:rPr lang="en-US" sz="3200" dirty="0">
                <a:latin typeface="Times New Roman" panose="02020603050405020304" pitchFamily="18" charset="0"/>
                <a:cs typeface="Times New Roman" panose="02020603050405020304" pitchFamily="18" charset="0"/>
              </a:rPr>
              <a:t>) – (2.33 x 10</a:t>
            </a:r>
            <a:r>
              <a:rPr lang="en-US" sz="3200" baseline="30000" dirty="0">
                <a:latin typeface="Times New Roman" panose="02020603050405020304" pitchFamily="18" charset="0"/>
                <a:cs typeface="Times New Roman" panose="02020603050405020304" pitchFamily="18" charset="0"/>
              </a:rPr>
              <a:t>4</a:t>
            </a:r>
            <a:r>
              <a:rPr lang="en-US" sz="3200" dirty="0">
                <a:latin typeface="Times New Roman" panose="02020603050405020304" pitchFamily="18" charset="0"/>
                <a:cs typeface="Times New Roman" panose="02020603050405020304" pitchFamily="18" charset="0"/>
              </a:rPr>
              <a:t>) =  </a:t>
            </a:r>
            <a:br>
              <a:rPr lang="en-US" sz="3200" dirty="0">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(5.64 x 10</a:t>
            </a:r>
            <a:r>
              <a:rPr lang="en-US" sz="3200" baseline="30000" dirty="0">
                <a:solidFill>
                  <a:srgbClr val="FF0000"/>
                </a:solidFill>
                <a:latin typeface="Times New Roman" panose="02020603050405020304" pitchFamily="18" charset="0"/>
                <a:cs typeface="Times New Roman" panose="02020603050405020304" pitchFamily="18" charset="0"/>
              </a:rPr>
              <a:t>5</a:t>
            </a:r>
            <a:r>
              <a:rPr lang="en-US" sz="3200" dirty="0">
                <a:solidFill>
                  <a:srgbClr val="FF0000"/>
                </a:solidFill>
                <a:latin typeface="Times New Roman" panose="02020603050405020304" pitchFamily="18" charset="0"/>
                <a:cs typeface="Times New Roman" panose="02020603050405020304" pitchFamily="18" charset="0"/>
              </a:rPr>
              <a:t>) – (0.233 x 10</a:t>
            </a:r>
            <a:r>
              <a:rPr lang="en-US" sz="3200" baseline="30000" dirty="0">
                <a:solidFill>
                  <a:srgbClr val="FF0000"/>
                </a:solidFill>
                <a:latin typeface="Times New Roman" panose="02020603050405020304" pitchFamily="18" charset="0"/>
                <a:cs typeface="Times New Roman" panose="02020603050405020304" pitchFamily="18" charset="0"/>
              </a:rPr>
              <a:t>5</a:t>
            </a:r>
            <a:r>
              <a:rPr lang="en-US" sz="3200" dirty="0">
                <a:solidFill>
                  <a:srgbClr val="FF0000"/>
                </a:solidFill>
                <a:latin typeface="Times New Roman" panose="02020603050405020304" pitchFamily="18" charset="0"/>
                <a:cs typeface="Times New Roman" panose="02020603050405020304" pitchFamily="18" charset="0"/>
              </a:rPr>
              <a:t>) =  </a:t>
            </a:r>
            <a:r>
              <a:rPr lang="en-US" sz="3200" b="1" dirty="0">
                <a:solidFill>
                  <a:srgbClr val="FF0000"/>
                </a:solidFill>
                <a:latin typeface="Times New Roman" panose="02020603050405020304" pitchFamily="18" charset="0"/>
                <a:cs typeface="Times New Roman" panose="02020603050405020304" pitchFamily="18" charset="0"/>
              </a:rPr>
              <a:t>5.41 x 10</a:t>
            </a:r>
            <a:r>
              <a:rPr lang="en-US" sz="3200" b="1" baseline="30000" dirty="0">
                <a:solidFill>
                  <a:srgbClr val="FF0000"/>
                </a:solidFill>
                <a:latin typeface="Times New Roman" panose="02020603050405020304" pitchFamily="18" charset="0"/>
                <a:cs typeface="Times New Roman" panose="02020603050405020304" pitchFamily="18" charset="0"/>
              </a:rPr>
              <a:t>5</a:t>
            </a:r>
            <a:r>
              <a:rPr lang="en-US" sz="3200" b="1" dirty="0">
                <a:solidFill>
                  <a:srgbClr val="FF0000"/>
                </a:solidFill>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with 3 SF</a:t>
            </a:r>
          </a:p>
          <a:p>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4996291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111.  Look up the boiling point of aluminum, covert that into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scientific notation.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Also, convert the Kelvin into centigrade.  (watch out for SF!)</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754235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624786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111.  Look up the boiling point of aluminum, covert that into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scientific notation.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Also, convert the Kelvin into centigrade.  (watch out for SF!)</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2792 Kelvin is 2.792 x 10</a:t>
            </a:r>
            <a:r>
              <a:rPr lang="en-US" sz="2400" baseline="30000" dirty="0">
                <a:solidFill>
                  <a:srgbClr val="FF0000"/>
                </a:solidFill>
                <a:latin typeface="Times New Roman" panose="02020603050405020304" pitchFamily="18" charset="0"/>
                <a:cs typeface="Times New Roman" panose="02020603050405020304" pitchFamily="18" charset="0"/>
              </a:rPr>
              <a:t>3</a:t>
            </a:r>
            <a:r>
              <a:rPr lang="en-US" sz="2400" dirty="0">
                <a:solidFill>
                  <a:srgbClr val="FF0000"/>
                </a:solidFill>
                <a:latin typeface="Times New Roman" panose="02020603050405020304" pitchFamily="18" charset="0"/>
                <a:cs typeface="Times New Roman" panose="02020603050405020304" pitchFamily="18" charset="0"/>
              </a:rPr>
              <a:t> Kelvin</a:t>
            </a:r>
          </a:p>
          <a:p>
            <a:r>
              <a:rPr lang="en-US" sz="2400" dirty="0">
                <a:solidFill>
                  <a:srgbClr val="FF0000"/>
                </a:solidFill>
                <a:latin typeface="Times New Roman" panose="02020603050405020304" pitchFamily="18" charset="0"/>
                <a:cs typeface="Times New Roman" panose="02020603050405020304" pitchFamily="18" charset="0"/>
              </a:rPr>
              <a:t>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a:t>
            </a:r>
            <a:r>
              <a:rPr lang="en-US" sz="3200" dirty="0">
                <a:solidFill>
                  <a:srgbClr val="0000FF"/>
                </a:solidFill>
                <a:latin typeface="Times New Roman" panose="02020603050405020304" pitchFamily="18" charset="0"/>
                <a:cs typeface="Times New Roman" panose="02020603050405020304" pitchFamily="18" charset="0"/>
              </a:rPr>
              <a:t>K = C + 273</a:t>
            </a:r>
            <a:br>
              <a:rPr lang="en-US" sz="3200" dirty="0">
                <a:solidFill>
                  <a:srgbClr val="0000FF"/>
                </a:solidFill>
                <a:latin typeface="Times New Roman" panose="02020603050405020304" pitchFamily="18" charset="0"/>
                <a:cs typeface="Times New Roman" panose="02020603050405020304" pitchFamily="18" charset="0"/>
              </a:rPr>
            </a:br>
            <a:br>
              <a:rPr lang="en-US" sz="3200" dirty="0">
                <a:solidFill>
                  <a:srgbClr val="0000FF"/>
                </a:solidFill>
                <a:latin typeface="Times New Roman" panose="02020603050405020304" pitchFamily="18" charset="0"/>
                <a:cs typeface="Times New Roman" panose="02020603050405020304" pitchFamily="18" charset="0"/>
              </a:rPr>
            </a:br>
            <a:r>
              <a:rPr lang="en-US" sz="3200" dirty="0">
                <a:solidFill>
                  <a:srgbClr val="0000FF"/>
                </a:solidFill>
                <a:latin typeface="Times New Roman" panose="02020603050405020304" pitchFamily="18" charset="0"/>
                <a:cs typeface="Times New Roman" panose="02020603050405020304" pitchFamily="18" charset="0"/>
              </a:rPr>
              <a:t>             2792 K = C + 273</a:t>
            </a:r>
            <a:br>
              <a:rPr lang="en-US" sz="3200" dirty="0">
                <a:solidFill>
                  <a:srgbClr val="0000FF"/>
                </a:solidFill>
                <a:latin typeface="Times New Roman" panose="02020603050405020304" pitchFamily="18" charset="0"/>
                <a:cs typeface="Times New Roman" panose="02020603050405020304" pitchFamily="18" charset="0"/>
              </a:rPr>
            </a:br>
            <a:r>
              <a:rPr lang="en-US" sz="3200" dirty="0">
                <a:solidFill>
                  <a:srgbClr val="0000FF"/>
                </a:solidFill>
                <a:latin typeface="Times New Roman" panose="02020603050405020304" pitchFamily="18" charset="0"/>
                <a:cs typeface="Times New Roman" panose="02020603050405020304" pitchFamily="18" charset="0"/>
              </a:rPr>
              <a:t>              - 273 K        - 273 K</a:t>
            </a:r>
            <a:br>
              <a:rPr lang="en-US" sz="3200" dirty="0">
                <a:solidFill>
                  <a:srgbClr val="0000FF"/>
                </a:solidFill>
                <a:latin typeface="Times New Roman" panose="02020603050405020304" pitchFamily="18" charset="0"/>
                <a:cs typeface="Times New Roman" panose="02020603050405020304" pitchFamily="18" charset="0"/>
              </a:rPr>
            </a:br>
            <a:br>
              <a:rPr lang="en-US" sz="3200" dirty="0">
                <a:solidFill>
                  <a:srgbClr val="0000FF"/>
                </a:solidFill>
                <a:latin typeface="Times New Roman" panose="02020603050405020304" pitchFamily="18" charset="0"/>
                <a:cs typeface="Times New Roman" panose="02020603050405020304" pitchFamily="18" charset="0"/>
              </a:rPr>
            </a:br>
            <a:r>
              <a:rPr lang="en-US" sz="3200" dirty="0">
                <a:solidFill>
                  <a:srgbClr val="0000FF"/>
                </a:solidFill>
                <a:latin typeface="Times New Roman" panose="02020603050405020304" pitchFamily="18" charset="0"/>
                <a:cs typeface="Times New Roman" panose="02020603050405020304" pitchFamily="18" charset="0"/>
              </a:rPr>
              <a:t>                 </a:t>
            </a:r>
            <a:r>
              <a:rPr lang="en-US" sz="4800" dirty="0">
                <a:solidFill>
                  <a:srgbClr val="0000FF"/>
                </a:solidFill>
                <a:latin typeface="Times New Roman" panose="02020603050405020304" pitchFamily="18" charset="0"/>
                <a:cs typeface="Times New Roman" panose="02020603050405020304" pitchFamily="18" charset="0"/>
              </a:rPr>
              <a:t>2519</a:t>
            </a:r>
            <a:r>
              <a:rPr lang="en-US" sz="4800" dirty="0">
                <a:solidFill>
                  <a:srgbClr val="0000FF"/>
                </a:solidFill>
                <a:cs typeface="Calibri"/>
              </a:rPr>
              <a:t> °</a:t>
            </a:r>
            <a:r>
              <a:rPr lang="en-US" sz="4800" dirty="0">
                <a:solidFill>
                  <a:srgbClr val="0000FF"/>
                </a:solidFill>
                <a:latin typeface="Times New Roman" panose="02020603050405020304" pitchFamily="18" charset="0"/>
                <a:cs typeface="Times New Roman" panose="02020603050405020304" pitchFamily="18" charset="0"/>
              </a:rPr>
              <a:t>C  = </a:t>
            </a:r>
            <a:r>
              <a:rPr lang="en-US" sz="4800" dirty="0">
                <a:solidFill>
                  <a:srgbClr val="0000FF"/>
                </a:solidFill>
                <a:latin typeface="Calibri"/>
                <a:cs typeface="Calibri"/>
              </a:rPr>
              <a:t>°</a:t>
            </a:r>
            <a:r>
              <a:rPr lang="en-US" sz="4800" dirty="0">
                <a:solidFill>
                  <a:srgbClr val="0000FF"/>
                </a:solidFill>
                <a:latin typeface="Times New Roman" panose="02020603050405020304" pitchFamily="18" charset="0"/>
                <a:cs typeface="Times New Roman" panose="02020603050405020304" pitchFamily="18" charset="0"/>
              </a:rPr>
              <a:t>C</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164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724644"/>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15. In this reaction there are 2 reactants, who’s names are </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u="sng" dirty="0">
                <a:solidFill>
                  <a:srgbClr val="FF3300"/>
                </a:solidFill>
                <a:latin typeface="Times New Roman" panose="02020603050405020304" pitchFamily="18" charset="0"/>
                <a:cs typeface="Times New Roman" panose="02020603050405020304" pitchFamily="18" charset="0"/>
              </a:rPr>
              <a:t>HYDROGEN</a:t>
            </a:r>
            <a:r>
              <a:rPr lang="en-US" sz="3200" dirty="0">
                <a:solidFill>
                  <a:srgbClr val="002060"/>
                </a:solidFill>
                <a:latin typeface="Times New Roman" panose="02020603050405020304" pitchFamily="18" charset="0"/>
                <a:cs typeface="Times New Roman" panose="02020603050405020304" pitchFamily="18" charset="0"/>
              </a:rPr>
              <a:t> and </a:t>
            </a:r>
            <a:r>
              <a:rPr lang="en-US" sz="3200" u="sng" dirty="0">
                <a:solidFill>
                  <a:srgbClr val="FF3300"/>
                </a:solidFill>
                <a:latin typeface="Times New Roman" panose="02020603050405020304" pitchFamily="18" charset="0"/>
                <a:cs typeface="Times New Roman" panose="02020603050405020304" pitchFamily="18" charset="0"/>
              </a:rPr>
              <a:t>OXYGEN</a:t>
            </a:r>
            <a:br>
              <a:rPr lang="en-US" sz="3200" dirty="0">
                <a:solidFill>
                  <a:srgbClr val="002060"/>
                </a:solidFill>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16.  There is only one product, which has a science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name of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u="sng" dirty="0">
                <a:solidFill>
                  <a:srgbClr val="FF3300"/>
                </a:solidFill>
                <a:latin typeface="Times New Roman" panose="02020603050405020304" pitchFamily="18" charset="0"/>
                <a:cs typeface="Times New Roman" panose="02020603050405020304" pitchFamily="18" charset="0"/>
              </a:rPr>
              <a:t>DIHYDROGEN MONOXIDE</a:t>
            </a:r>
            <a:br>
              <a:rPr lang="en-US" sz="3200" u="sng" dirty="0">
                <a:solidFill>
                  <a:srgbClr val="002060"/>
                </a:solidFill>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but we can call it </a:t>
            </a:r>
            <a:r>
              <a:rPr lang="en-US" sz="3200" u="sng" dirty="0">
                <a:solidFill>
                  <a:srgbClr val="FF0000"/>
                </a:solidFill>
                <a:latin typeface="Times New Roman" panose="02020603050405020304" pitchFamily="18" charset="0"/>
                <a:cs typeface="Times New Roman" panose="02020603050405020304" pitchFamily="18" charset="0"/>
              </a:rPr>
              <a:t>WATER</a:t>
            </a:r>
            <a:r>
              <a:rPr lang="en-US" sz="3200" dirty="0">
                <a:latin typeface="Times New Roman" panose="02020603050405020304" pitchFamily="18" charset="0"/>
                <a:cs typeface="Times New Roman" panose="02020603050405020304" pitchFamily="18" charset="0"/>
              </a:rPr>
              <a:t> too.  </a:t>
            </a:r>
          </a:p>
          <a:p>
            <a:endParaRPr lang="en-US" dirty="0"/>
          </a:p>
        </p:txBody>
      </p:sp>
    </p:spTree>
    <p:extLst>
      <p:ext uri="{BB962C8B-B14F-4D97-AF65-F5344CB8AC3E}">
        <p14:creationId xmlns:p14="http://schemas.microsoft.com/office/powerpoint/2010/main" val="3186025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723549"/>
          </a:xfrm>
          <a:prstGeom prst="rect">
            <a:avLst/>
          </a:prstGeom>
          <a:noFill/>
        </p:spPr>
        <p:txBody>
          <a:bodyPr wrap="square" rtlCol="0">
            <a:spAutoFit/>
          </a:bodyPr>
          <a:lstStyle/>
          <a:p>
            <a:r>
              <a:rPr lang="en-US" sz="4400" dirty="0">
                <a:solidFill>
                  <a:schemeClr val="tx1">
                    <a:lumMod val="95000"/>
                    <a:lumOff val="5000"/>
                  </a:schemeClr>
                </a:solidFill>
                <a:latin typeface="Times New Roman" panose="02020603050405020304" pitchFamily="18" charset="0"/>
                <a:cs typeface="Times New Roman" panose="02020603050405020304" pitchFamily="18" charset="0"/>
              </a:rPr>
              <a:t>17.  The balanced “thermochemical    </a:t>
            </a:r>
            <a:br>
              <a:rPr lang="en-US" sz="4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400" dirty="0">
                <a:solidFill>
                  <a:schemeClr val="tx1">
                    <a:lumMod val="95000"/>
                    <a:lumOff val="5000"/>
                  </a:schemeClr>
                </a:solidFill>
                <a:latin typeface="Times New Roman" panose="02020603050405020304" pitchFamily="18" charset="0"/>
                <a:cs typeface="Times New Roman" panose="02020603050405020304" pitchFamily="18" charset="0"/>
              </a:rPr>
              <a:t>        reaction” will look like this:</a:t>
            </a:r>
          </a:p>
          <a:p>
            <a:endParaRPr lang="en-US" dirty="0"/>
          </a:p>
        </p:txBody>
      </p:sp>
    </p:spTree>
    <p:extLst>
      <p:ext uri="{BB962C8B-B14F-4D97-AF65-F5344CB8AC3E}">
        <p14:creationId xmlns:p14="http://schemas.microsoft.com/office/powerpoint/2010/main" val="297654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708434"/>
          </a:xfrm>
          <a:prstGeom prst="rect">
            <a:avLst/>
          </a:prstGeom>
          <a:noFill/>
        </p:spPr>
        <p:txBody>
          <a:bodyPr wrap="square" rtlCol="0">
            <a:spAutoFit/>
          </a:bodyPr>
          <a:lstStyle/>
          <a:p>
            <a:pPr lvl="0"/>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17.  The balanced “thermochemical reaction” looks like this:</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000" dirty="0">
                <a:solidFill>
                  <a:srgbClr val="FF0000"/>
                </a:solidFill>
                <a:latin typeface="Times New Roman" panose="02020603050405020304" pitchFamily="18" charset="0"/>
                <a:cs typeface="Times New Roman" panose="02020603050405020304" pitchFamily="18" charset="0"/>
              </a:rPr>
            </a:br>
            <a:br>
              <a:rPr lang="en-US" sz="2000" dirty="0">
                <a:solidFill>
                  <a:srgbClr val="FF0000"/>
                </a:solidFill>
                <a:latin typeface="Times New Roman" panose="02020603050405020304" pitchFamily="18" charset="0"/>
                <a:cs typeface="Times New Roman" panose="02020603050405020304" pitchFamily="18" charset="0"/>
              </a:rPr>
            </a:br>
            <a:br>
              <a:rPr lang="en-US" sz="2000" dirty="0">
                <a:solidFill>
                  <a:srgbClr val="FF0000"/>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    </a:t>
            </a:r>
            <a:r>
              <a:rPr lang="en-US" sz="4400" dirty="0">
                <a:solidFill>
                  <a:srgbClr val="FF0000"/>
                </a:solidFill>
              </a:rPr>
              <a:t>2H</a:t>
            </a:r>
            <a:r>
              <a:rPr lang="en-US" sz="4400" baseline="-25000" dirty="0">
                <a:solidFill>
                  <a:srgbClr val="FF0000"/>
                </a:solidFill>
              </a:rPr>
              <a:t>2(G)</a:t>
            </a:r>
            <a:r>
              <a:rPr lang="en-US" sz="4400" dirty="0">
                <a:solidFill>
                  <a:srgbClr val="FF0000"/>
                </a:solidFill>
              </a:rPr>
              <a:t> +  O</a:t>
            </a:r>
            <a:r>
              <a:rPr lang="en-US" sz="4400" baseline="-25000" dirty="0">
                <a:solidFill>
                  <a:srgbClr val="FF0000"/>
                </a:solidFill>
              </a:rPr>
              <a:t>2(G)</a:t>
            </a:r>
            <a:r>
              <a:rPr lang="en-US" sz="4400" dirty="0">
                <a:solidFill>
                  <a:srgbClr val="FF0000"/>
                </a:solidFill>
              </a:rPr>
              <a:t>   </a:t>
            </a:r>
            <a:r>
              <a:rPr lang="en-US" sz="4400" dirty="0">
                <a:solidFill>
                  <a:srgbClr val="FF0000"/>
                </a:solidFill>
                <a:latin typeface="Times New Roman" panose="02020603050405020304" pitchFamily="18" charset="0"/>
                <a:cs typeface="Times New Roman" panose="02020603050405020304" pitchFamily="18" charset="0"/>
              </a:rPr>
              <a:t>→</a:t>
            </a:r>
            <a:r>
              <a:rPr lang="en-US" sz="4400" dirty="0">
                <a:solidFill>
                  <a:srgbClr val="FF0000"/>
                </a:solidFill>
              </a:rPr>
              <a:t>   2H</a:t>
            </a:r>
            <a:r>
              <a:rPr lang="en-US" sz="4400" baseline="-25000" dirty="0">
                <a:solidFill>
                  <a:srgbClr val="FF0000"/>
                </a:solidFill>
              </a:rPr>
              <a:t>2</a:t>
            </a:r>
            <a:r>
              <a:rPr lang="en-US" sz="4400" dirty="0">
                <a:solidFill>
                  <a:srgbClr val="FF0000"/>
                </a:solidFill>
              </a:rPr>
              <a:t>O</a:t>
            </a:r>
            <a:r>
              <a:rPr lang="en-US" sz="4400" baseline="-25000" dirty="0">
                <a:solidFill>
                  <a:srgbClr val="FF0000"/>
                </a:solidFill>
              </a:rPr>
              <a:t>(G)  </a:t>
            </a:r>
            <a:r>
              <a:rPr lang="en-US" sz="4400" dirty="0">
                <a:solidFill>
                  <a:srgbClr val="FF0000"/>
                </a:solidFill>
              </a:rPr>
              <a:t>+ energy</a:t>
            </a:r>
          </a:p>
          <a:p>
            <a:endParaRPr lang="en-US" sz="2000" dirty="0">
              <a:solidFill>
                <a:srgbClr val="FF0000"/>
              </a:solidFill>
              <a:latin typeface="Times New Roman" panose="02020603050405020304" pitchFamily="18" charset="0"/>
              <a:cs typeface="Times New Roman" panose="02020603050405020304" pitchFamily="18" charset="0"/>
            </a:endParaRPr>
          </a:p>
          <a:p>
            <a:endParaRPr lang="en-US" dirty="0"/>
          </a:p>
        </p:txBody>
      </p:sp>
      <p:sp>
        <p:nvSpPr>
          <p:cNvPr id="4" name="TextBox 3"/>
          <p:cNvSpPr txBox="1"/>
          <p:nvPr/>
        </p:nvSpPr>
        <p:spPr>
          <a:xfrm>
            <a:off x="381000" y="3505200"/>
            <a:ext cx="8534400" cy="1938992"/>
          </a:xfrm>
          <a:prstGeom prst="rect">
            <a:avLst/>
          </a:prstGeom>
          <a:noFill/>
        </p:spPr>
        <p:txBody>
          <a:bodyPr wrap="square" rtlCol="0">
            <a:spAutoFit/>
          </a:bodyPr>
          <a:lstStyle/>
          <a:p>
            <a:r>
              <a:rPr lang="en-US" sz="4000" dirty="0">
                <a:solidFill>
                  <a:srgbClr val="002060"/>
                </a:solidFill>
              </a:rPr>
              <a:t>The small “G” stand for GAS.  The two reactants, and the one product are all </a:t>
            </a:r>
            <a:br>
              <a:rPr lang="en-US" sz="4000" dirty="0">
                <a:solidFill>
                  <a:srgbClr val="002060"/>
                </a:solidFill>
              </a:rPr>
            </a:br>
            <a:r>
              <a:rPr lang="en-US" sz="4000" dirty="0">
                <a:solidFill>
                  <a:srgbClr val="002060"/>
                </a:solidFill>
              </a:rPr>
              <a:t>in the GAS PHASE</a:t>
            </a:r>
          </a:p>
        </p:txBody>
      </p:sp>
    </p:spTree>
    <p:extLst>
      <p:ext uri="{BB962C8B-B14F-4D97-AF65-F5344CB8AC3E}">
        <p14:creationId xmlns:p14="http://schemas.microsoft.com/office/powerpoint/2010/main" val="4177630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apper Pitbull true to his Cuban heritage - CNN.com">
            <a:extLst>
              <a:ext uri="{FF2B5EF4-FFF2-40B4-BE49-F238E27FC236}">
                <a16:creationId xmlns:a16="http://schemas.microsoft.com/office/drawing/2014/main" id="{A50B4ABA-0C25-94DC-8637-2ADA8154E4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897"/>
          <a:stretch/>
        </p:blipFill>
        <p:spPr bwMode="auto">
          <a:xfrm>
            <a:off x="1643014" y="1383775"/>
            <a:ext cx="5857972" cy="40904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5EDFAE7-79E2-3100-1D71-8BF485D30F2B}"/>
              </a:ext>
            </a:extLst>
          </p:cNvPr>
          <p:cNvSpPr txBox="1"/>
          <p:nvPr/>
        </p:nvSpPr>
        <p:spPr>
          <a:xfrm>
            <a:off x="2150533" y="5488335"/>
            <a:ext cx="4953000" cy="1107996"/>
          </a:xfrm>
          <a:prstGeom prst="rect">
            <a:avLst/>
          </a:prstGeom>
          <a:noFill/>
        </p:spPr>
        <p:txBody>
          <a:bodyPr wrap="square" rtlCol="0">
            <a:spAutoFit/>
          </a:bodyPr>
          <a:lstStyle/>
          <a:p>
            <a:pPr algn="ctr"/>
            <a:r>
              <a:rPr lang="en-US" sz="6600" b="1" dirty="0">
                <a:solidFill>
                  <a:srgbClr val="FF0000"/>
                </a:solidFill>
                <a:latin typeface="Curlz MT" panose="04040404050702020202" pitchFamily="82" charset="0"/>
              </a:rPr>
              <a:t>Fireball !</a:t>
            </a:r>
          </a:p>
        </p:txBody>
      </p:sp>
    </p:spTree>
    <p:extLst>
      <p:ext uri="{BB962C8B-B14F-4D97-AF65-F5344CB8AC3E}">
        <p14:creationId xmlns:p14="http://schemas.microsoft.com/office/powerpoint/2010/main" val="1105881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35" y="0"/>
            <a:ext cx="8991600" cy="526297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 What is the chemical formula for water? ___________________</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3. The H stands for the element ___________________________</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which happens to be element # _____</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4. The O stands for the element __________________________</a:t>
            </a:r>
            <a:br>
              <a:rPr lang="en-US" sz="2400" dirty="0">
                <a:solidFill>
                  <a:srgbClr val="FF0000"/>
                </a:solidFill>
                <a:latin typeface="Times New Roman" panose="02020603050405020304" pitchFamily="18" charset="0"/>
                <a:cs typeface="Times New Roman" panose="02020603050405020304" pitchFamily="18" charset="0"/>
              </a:rPr>
            </a:b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which happens to be element # _____</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5. The “little 2” means that there are  ___________________________</a:t>
            </a:r>
          </a:p>
          <a:p>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6. There is no “little 1”  by the oxygen, why not?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5576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214715"/>
          </a:xfrm>
          <a:prstGeom prst="rect">
            <a:avLst/>
          </a:prstGeom>
          <a:noFill/>
        </p:spPr>
        <p:txBody>
          <a:bodyPr wrap="square" rtlCol="0">
            <a:spAutoFit/>
          </a:bodyPr>
          <a:lstStyle/>
          <a:p>
            <a:pPr algn="ctr">
              <a:lnSpc>
                <a:spcPct val="119000"/>
              </a:lnSpc>
              <a:spcAft>
                <a:spcPts val="600"/>
              </a:spcAft>
            </a:pPr>
            <a:r>
              <a:rPr lang="en-US" sz="6600" kern="1400" dirty="0">
                <a:solidFill>
                  <a:srgbClr val="000000"/>
                </a:solidFill>
                <a:latin typeface="Times New Roman" panose="02020603050405020304" pitchFamily="18" charset="0"/>
                <a:cs typeface="Times New Roman" panose="02020603050405020304" pitchFamily="18" charset="0"/>
              </a:rPr>
              <a:t>Tonight, for Homework:</a:t>
            </a:r>
            <a:br>
              <a:rPr lang="en-US" sz="2400" kern="1400" dirty="0">
                <a:solidFill>
                  <a:srgbClr val="000000"/>
                </a:solidFill>
                <a:latin typeface="Times New Roman" panose="02020603050405020304" pitchFamily="18" charset="0"/>
                <a:cs typeface="Times New Roman" panose="02020603050405020304" pitchFamily="18" charset="0"/>
              </a:rPr>
            </a:br>
            <a:endParaRPr lang="en-US" sz="2400" kern="1400" dirty="0">
              <a:solidFill>
                <a:srgbClr val="000000"/>
              </a:solidFill>
              <a:latin typeface="Times New Roman" panose="02020603050405020304" pitchFamily="18" charset="0"/>
              <a:cs typeface="Times New Roman" panose="02020603050405020304" pitchFamily="18" charset="0"/>
            </a:endParaRPr>
          </a:p>
          <a:p>
            <a:pPr marL="228600" indent="-228600">
              <a:lnSpc>
                <a:spcPct val="119000"/>
              </a:lnSpc>
              <a:spcAft>
                <a:spcPts val="600"/>
              </a:spcAft>
            </a:pPr>
            <a:r>
              <a:rPr lang="en-US" sz="2400" kern="1400" dirty="0">
                <a:solidFill>
                  <a:srgbClr val="000000"/>
                </a:solidFill>
                <a:latin typeface="Times New Roman" panose="02020603050405020304" pitchFamily="18" charset="0"/>
                <a:cs typeface="Times New Roman" panose="02020603050405020304" pitchFamily="18" charset="0"/>
              </a:rPr>
              <a:t>A. Read the 1</a:t>
            </a:r>
            <a:r>
              <a:rPr lang="en-US" sz="2400" kern="1400" baseline="30000" dirty="0">
                <a:solidFill>
                  <a:srgbClr val="000000"/>
                </a:solidFill>
                <a:latin typeface="Times New Roman" panose="02020603050405020304" pitchFamily="18" charset="0"/>
                <a:cs typeface="Times New Roman" panose="02020603050405020304" pitchFamily="18" charset="0"/>
              </a:rPr>
              <a:t>st</a:t>
            </a:r>
            <a:r>
              <a:rPr lang="en-US" sz="2400" kern="1400" dirty="0">
                <a:solidFill>
                  <a:srgbClr val="000000"/>
                </a:solidFill>
                <a:latin typeface="Times New Roman" panose="02020603050405020304" pitchFamily="18" charset="0"/>
                <a:cs typeface="Times New Roman" panose="02020603050405020304" pitchFamily="18" charset="0"/>
              </a:rPr>
              <a:t> Day Handout, your parents NEED to look it over as well.  </a:t>
            </a:r>
          </a:p>
          <a:p>
            <a:pPr marL="228600" indent="-228600">
              <a:lnSpc>
                <a:spcPct val="119000"/>
              </a:lnSpc>
              <a:spcAft>
                <a:spcPts val="600"/>
              </a:spcAft>
            </a:pPr>
            <a:r>
              <a:rPr lang="en-US" sz="2400" kern="1400" dirty="0">
                <a:solidFill>
                  <a:srgbClr val="000000"/>
                </a:solidFill>
                <a:latin typeface="Times New Roman" panose="02020603050405020304" pitchFamily="18" charset="0"/>
                <a:cs typeface="Times New Roman" panose="02020603050405020304" pitchFamily="18" charset="0"/>
              </a:rPr>
              <a:t>B. Fill in the Student Information Handout neatly.  </a:t>
            </a:r>
            <a:br>
              <a:rPr lang="en-US" sz="2400" kern="1400" dirty="0">
                <a:solidFill>
                  <a:srgbClr val="000000"/>
                </a:solidFill>
                <a:latin typeface="Times New Roman" panose="02020603050405020304" pitchFamily="18" charset="0"/>
                <a:cs typeface="Times New Roman" panose="02020603050405020304" pitchFamily="18" charset="0"/>
              </a:rPr>
            </a:br>
            <a:r>
              <a:rPr lang="en-US" sz="2400" kern="1400" dirty="0">
                <a:solidFill>
                  <a:srgbClr val="000000"/>
                </a:solidFill>
                <a:latin typeface="Times New Roman" panose="02020603050405020304" pitchFamily="18" charset="0"/>
                <a:cs typeface="Times New Roman" panose="02020603050405020304" pitchFamily="18" charset="0"/>
              </a:rPr>
              <a:t>      Your writing needs to be clear.</a:t>
            </a:r>
          </a:p>
          <a:p>
            <a:pPr marL="228600" indent="-228600">
              <a:lnSpc>
                <a:spcPct val="119000"/>
              </a:lnSpc>
              <a:spcAft>
                <a:spcPts val="600"/>
              </a:spcAft>
            </a:pPr>
            <a:r>
              <a:rPr lang="en-US" sz="2400" kern="1400" dirty="0">
                <a:solidFill>
                  <a:srgbClr val="000000"/>
                </a:solidFill>
                <a:latin typeface="Times New Roman" panose="02020603050405020304" pitchFamily="18" charset="0"/>
                <a:cs typeface="Times New Roman" panose="02020603050405020304" pitchFamily="18" charset="0"/>
              </a:rPr>
              <a:t>C. Get pencils, a calculator, and if you can: a loose-leaf binder to hold </a:t>
            </a:r>
            <a:br>
              <a:rPr lang="en-US" sz="2400" kern="1400" dirty="0">
                <a:solidFill>
                  <a:srgbClr val="000000"/>
                </a:solidFill>
                <a:latin typeface="Times New Roman" panose="02020603050405020304" pitchFamily="18" charset="0"/>
                <a:cs typeface="Times New Roman" panose="02020603050405020304" pitchFamily="18" charset="0"/>
              </a:rPr>
            </a:br>
            <a:r>
              <a:rPr lang="en-US" sz="2400" kern="1400" dirty="0">
                <a:solidFill>
                  <a:srgbClr val="000000"/>
                </a:solidFill>
                <a:latin typeface="Times New Roman" panose="02020603050405020304" pitchFamily="18" charset="0"/>
                <a:cs typeface="Times New Roman" panose="02020603050405020304" pitchFamily="18" charset="0"/>
              </a:rPr>
              <a:t>      all of your notes.  Spiral notebooks are messy, and you can’t hand    </a:t>
            </a:r>
            <a:br>
              <a:rPr lang="en-US" sz="2400" kern="1400" dirty="0">
                <a:solidFill>
                  <a:srgbClr val="000000"/>
                </a:solidFill>
                <a:latin typeface="Times New Roman" panose="02020603050405020304" pitchFamily="18" charset="0"/>
                <a:cs typeface="Times New Roman" panose="02020603050405020304" pitchFamily="18" charset="0"/>
              </a:rPr>
            </a:br>
            <a:r>
              <a:rPr lang="en-US" sz="2400" kern="1400" dirty="0">
                <a:solidFill>
                  <a:srgbClr val="000000"/>
                </a:solidFill>
                <a:latin typeface="Times New Roman" panose="02020603050405020304" pitchFamily="18" charset="0"/>
                <a:cs typeface="Times New Roman" panose="02020603050405020304" pitchFamily="18" charset="0"/>
              </a:rPr>
              <a:t>      in papers and get them back into a spiral book.  </a:t>
            </a:r>
          </a:p>
          <a:p>
            <a:pPr marL="228600" indent="-228600">
              <a:lnSpc>
                <a:spcPct val="119000"/>
              </a:lnSpc>
              <a:spcAft>
                <a:spcPts val="600"/>
              </a:spcAft>
            </a:pPr>
            <a:r>
              <a:rPr lang="en-US" sz="2400" kern="1400" dirty="0">
                <a:solidFill>
                  <a:srgbClr val="000000"/>
                </a:solidFill>
                <a:latin typeface="Times New Roman" panose="02020603050405020304" pitchFamily="18" charset="0"/>
                <a:cs typeface="Times New Roman" panose="02020603050405020304" pitchFamily="18" charset="0"/>
              </a:rPr>
              <a:t>D. Get psyched, we are going to learn A LOT and we’re going to </a:t>
            </a:r>
            <a:br>
              <a:rPr lang="en-US" sz="2400" kern="1400" dirty="0">
                <a:solidFill>
                  <a:srgbClr val="000000"/>
                </a:solidFill>
                <a:latin typeface="Times New Roman" panose="02020603050405020304" pitchFamily="18" charset="0"/>
                <a:cs typeface="Times New Roman" panose="02020603050405020304" pitchFamily="18" charset="0"/>
              </a:rPr>
            </a:br>
            <a:r>
              <a:rPr lang="en-US" sz="2400" kern="1400" dirty="0">
                <a:solidFill>
                  <a:srgbClr val="000000"/>
                </a:solidFill>
                <a:latin typeface="Times New Roman" panose="02020603050405020304" pitchFamily="18" charset="0"/>
                <a:cs typeface="Times New Roman" panose="02020603050405020304" pitchFamily="18" charset="0"/>
              </a:rPr>
              <a:t>       have fun too.  </a:t>
            </a:r>
            <a:r>
              <a:rPr lang="en-US" sz="2400" kern="1400" dirty="0">
                <a:solidFill>
                  <a:srgbClr val="FF0000"/>
                </a:solidFill>
                <a:latin typeface="Times New Roman" panose="02020603050405020304" pitchFamily="18" charset="0"/>
                <a:cs typeface="Times New Roman" panose="02020603050405020304" pitchFamily="18" charset="0"/>
              </a:rPr>
              <a:t>I can’t wait.  </a:t>
            </a:r>
          </a:p>
          <a:p>
            <a:pPr>
              <a:lnSpc>
                <a:spcPct val="119000"/>
              </a:lnSpc>
              <a:spcAft>
                <a:spcPts val="600"/>
              </a:spcAft>
            </a:pPr>
            <a:r>
              <a:rPr lang="en-US" sz="1200" kern="1400" dirty="0">
                <a:solidFill>
                  <a:srgbClr val="000000"/>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087013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1470025"/>
          </a:xfrm>
        </p:spPr>
        <p:txBody>
          <a:bodyPr/>
          <a:lstStyle/>
          <a:p>
            <a:r>
              <a:rPr lang="en-US" dirty="0"/>
              <a:t>Measurement Class 1</a:t>
            </a:r>
          </a:p>
        </p:txBody>
      </p:sp>
      <p:sp>
        <p:nvSpPr>
          <p:cNvPr id="3" name="Subtitle 2"/>
          <p:cNvSpPr>
            <a:spLocks noGrp="1"/>
          </p:cNvSpPr>
          <p:nvPr>
            <p:ph type="subTitle" idx="1"/>
          </p:nvPr>
        </p:nvSpPr>
        <p:spPr>
          <a:xfrm>
            <a:off x="76200" y="3352800"/>
            <a:ext cx="9067800" cy="2514600"/>
          </a:xfrm>
        </p:spPr>
        <p:txBody>
          <a:bodyPr>
            <a:noAutofit/>
          </a:bodyPr>
          <a:lstStyle/>
          <a:p>
            <a:r>
              <a:rPr lang="en-US" sz="4000" b="1" dirty="0">
                <a:solidFill>
                  <a:srgbClr val="0000FF"/>
                </a:solidFill>
              </a:rPr>
              <a:t>OBJECTIVE:  Learning about Percent Error and how to make Density Calculations.  </a:t>
            </a:r>
            <a:br>
              <a:rPr lang="en-US" sz="4000" b="1" dirty="0">
                <a:solidFill>
                  <a:srgbClr val="0000FF"/>
                </a:solidFill>
              </a:rPr>
            </a:br>
            <a:endParaRPr lang="en-US" sz="4000" b="1" dirty="0">
              <a:solidFill>
                <a:srgbClr val="0000FF"/>
              </a:solidFill>
            </a:endParaRPr>
          </a:p>
          <a:p>
            <a:pPr algn="l"/>
            <a:r>
              <a:rPr lang="en-US" sz="4000" b="1" dirty="0">
                <a:solidFill>
                  <a:srgbClr val="0000FF"/>
                </a:solidFill>
              </a:rPr>
              <a:t> </a:t>
            </a:r>
          </a:p>
          <a:p>
            <a:pPr algn="l"/>
            <a:r>
              <a:rPr lang="en-US" sz="4000" dirty="0">
                <a:solidFill>
                  <a:srgbClr val="0000CC"/>
                </a:solidFill>
              </a:rPr>
              <a:t> </a:t>
            </a:r>
          </a:p>
        </p:txBody>
      </p:sp>
    </p:spTree>
    <p:extLst>
      <p:ext uri="{BB962C8B-B14F-4D97-AF65-F5344CB8AC3E}">
        <p14:creationId xmlns:p14="http://schemas.microsoft.com/office/powerpoint/2010/main" val="3384032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632311"/>
          </a:xfrm>
          <a:prstGeom prst="rect">
            <a:avLst/>
          </a:prstGeom>
          <a:noFill/>
        </p:spPr>
        <p:txBody>
          <a:bodyPr wrap="square" rtlCol="0">
            <a:spAutoFit/>
          </a:bodyPr>
          <a:lstStyle/>
          <a:p>
            <a:r>
              <a:rPr lang="en-US" sz="3600" dirty="0"/>
              <a:t>When we measure in chemistry we need to make the best measurements we can.  </a:t>
            </a:r>
            <a:br>
              <a:rPr lang="en-US" sz="3600" dirty="0"/>
            </a:br>
            <a:r>
              <a:rPr lang="en-US" sz="3600" dirty="0"/>
              <a:t>We will try to be…</a:t>
            </a:r>
            <a:br>
              <a:rPr lang="en-US" sz="3600" dirty="0"/>
            </a:br>
            <a:endParaRPr lang="en-US" sz="3600" dirty="0"/>
          </a:p>
          <a:p>
            <a:r>
              <a:rPr lang="en-US" sz="3600" dirty="0"/>
              <a:t>18. ACCURATE:</a:t>
            </a:r>
            <a:br>
              <a:rPr lang="en-US" sz="3600" dirty="0"/>
            </a:br>
            <a:br>
              <a:rPr lang="en-US" sz="3600" dirty="0"/>
            </a:br>
            <a:br>
              <a:rPr lang="en-US" sz="3600" dirty="0"/>
            </a:br>
            <a:endParaRPr lang="en-US" sz="3600" dirty="0"/>
          </a:p>
          <a:p>
            <a:r>
              <a:rPr lang="en-US" sz="3600" dirty="0"/>
              <a:t>19.  We will also try to be PRECISE:</a:t>
            </a:r>
            <a:br>
              <a:rPr lang="en-US" sz="3600" dirty="0"/>
            </a:br>
            <a:endParaRPr lang="en-US" sz="3600" dirty="0"/>
          </a:p>
        </p:txBody>
      </p:sp>
    </p:spTree>
    <p:extLst>
      <p:ext uri="{BB962C8B-B14F-4D97-AF65-F5344CB8AC3E}">
        <p14:creationId xmlns:p14="http://schemas.microsoft.com/office/powerpoint/2010/main" val="4291040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0"/>
            <a:ext cx="8915400" cy="6186309"/>
          </a:xfrm>
          <a:prstGeom prst="rect">
            <a:avLst/>
          </a:prstGeom>
          <a:noFill/>
        </p:spPr>
        <p:txBody>
          <a:bodyPr wrap="square" rtlCol="0">
            <a:spAutoFit/>
          </a:bodyPr>
          <a:lstStyle/>
          <a:p>
            <a:r>
              <a:rPr lang="en-US" sz="3600" dirty="0"/>
              <a:t>When we measure in chemistry we need to make the best measurements we can.  </a:t>
            </a:r>
            <a:br>
              <a:rPr lang="en-US" sz="3600" dirty="0"/>
            </a:br>
            <a:r>
              <a:rPr lang="en-US" sz="3600" dirty="0"/>
              <a:t>We will try to be…</a:t>
            </a:r>
            <a:br>
              <a:rPr lang="en-US" sz="3600" dirty="0"/>
            </a:br>
            <a:endParaRPr lang="en-US" sz="3600" dirty="0"/>
          </a:p>
          <a:p>
            <a:r>
              <a:rPr lang="en-US" sz="3600" dirty="0">
                <a:solidFill>
                  <a:srgbClr val="0000FF"/>
                </a:solidFill>
              </a:rPr>
              <a:t>18. ACCURATE: measurements that are close to the correct, or actual value.  These measure are RIGHT.  </a:t>
            </a:r>
            <a:br>
              <a:rPr lang="en-US" sz="3600" dirty="0"/>
            </a:br>
            <a:endParaRPr lang="en-US" sz="3600" dirty="0"/>
          </a:p>
          <a:p>
            <a:r>
              <a:rPr lang="en-US" sz="3600" dirty="0">
                <a:solidFill>
                  <a:srgbClr val="FF3300"/>
                </a:solidFill>
              </a:rPr>
              <a:t>19. PRECISE: measurements that are close together, consistent.  They can be accurate (yay), or they can be consistently wrong (bad). </a:t>
            </a:r>
            <a:endParaRPr lang="en-US" sz="3600" dirty="0"/>
          </a:p>
        </p:txBody>
      </p:sp>
    </p:spTree>
    <p:extLst>
      <p:ext uri="{BB962C8B-B14F-4D97-AF65-F5344CB8AC3E}">
        <p14:creationId xmlns:p14="http://schemas.microsoft.com/office/powerpoint/2010/main" val="4279247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9408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20. Mostly we’ll try to be BOTH accurate and precise.  </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21. Our measurements are called the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______________________ values.</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22.  The real measurements, the truth, which we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usually get from science tables are called the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______________________ values.  </a:t>
            </a:r>
            <a:endParaRPr lang="en-US" dirty="0"/>
          </a:p>
        </p:txBody>
      </p:sp>
    </p:spTree>
    <p:extLst>
      <p:ext uri="{BB962C8B-B14F-4D97-AF65-F5344CB8AC3E}">
        <p14:creationId xmlns:p14="http://schemas.microsoft.com/office/powerpoint/2010/main" val="1633251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801314"/>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20. </a:t>
            </a:r>
            <a:r>
              <a:rPr lang="en-US" sz="3200" dirty="0">
                <a:latin typeface="Times New Roman" panose="02020603050405020304" pitchFamily="18" charset="0"/>
                <a:cs typeface="Times New Roman" panose="02020603050405020304" pitchFamily="18" charset="0"/>
              </a:rPr>
              <a:t>Mostly we’ll try to be BOTH accurate and precise.  </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21. Our measurements are called the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dirty="0">
                <a:solidFill>
                  <a:srgbClr val="FF3300"/>
                </a:solidFill>
                <a:latin typeface="Times New Roman" panose="02020603050405020304" pitchFamily="18" charset="0"/>
                <a:cs typeface="Times New Roman" panose="02020603050405020304" pitchFamily="18" charset="0"/>
              </a:rPr>
              <a:t>MEASURED</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values.</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22.  The real measurements, the truth, which we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usually get from science tables are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called the </a:t>
            </a:r>
            <a:r>
              <a:rPr lang="en-US" sz="3200" dirty="0">
                <a:solidFill>
                  <a:srgbClr val="FF3300"/>
                </a:solidFill>
                <a:latin typeface="Times New Roman" panose="02020603050405020304" pitchFamily="18" charset="0"/>
                <a:cs typeface="Times New Roman" panose="02020603050405020304" pitchFamily="18" charset="0"/>
              </a:rPr>
              <a:t>ACTUAL</a:t>
            </a:r>
            <a:r>
              <a:rPr lang="en-US" sz="3200" dirty="0">
                <a:latin typeface="Times New Roman" panose="02020603050405020304" pitchFamily="18" charset="0"/>
                <a:cs typeface="Times New Roman" panose="02020603050405020304" pitchFamily="18" charset="0"/>
              </a:rPr>
              <a:t> values.  </a:t>
            </a:r>
          </a:p>
          <a:p>
            <a:endParaRPr lang="en-US" dirty="0"/>
          </a:p>
        </p:txBody>
      </p:sp>
    </p:spTree>
    <p:extLst>
      <p:ext uri="{BB962C8B-B14F-4D97-AF65-F5344CB8AC3E}">
        <p14:creationId xmlns:p14="http://schemas.microsoft.com/office/powerpoint/2010/main" val="702861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911105"/>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23.  Take out a ruler and measure your notes top to bottom in centimeters.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My measure is ___________ cm.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24. Measure it again to the nearest 10th of a cm now.   _________________ cm.</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25.  The actual length is 27.9 cm.  How many cm “off” was your measurement in cm?</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______________</a:t>
            </a:r>
          </a:p>
          <a:p>
            <a:endParaRPr lang="en-US" dirty="0"/>
          </a:p>
          <a:p>
            <a:pPr>
              <a:lnSpc>
                <a:spcPct val="119000"/>
              </a:lnSpc>
              <a:spcAft>
                <a:spcPts val="600"/>
              </a:spcAft>
            </a:pPr>
            <a:r>
              <a:rPr lang="en-US" sz="2400" kern="1400" dirty="0">
                <a:solidFill>
                  <a:srgbClr val="FF3300"/>
                </a:solidFill>
                <a:latin typeface="Times New Roman" panose="02020603050405020304" pitchFamily="18" charset="0"/>
                <a:cs typeface="Times New Roman" panose="02020603050405020304" pitchFamily="18" charset="0"/>
              </a:rPr>
              <a:t>That boo </a:t>
            </a:r>
            <a:r>
              <a:rPr lang="en-US" sz="2400" kern="1400" dirty="0" err="1">
                <a:solidFill>
                  <a:srgbClr val="FF3300"/>
                </a:solidFill>
                <a:latin typeface="Times New Roman" panose="02020603050405020304" pitchFamily="18" charset="0"/>
                <a:cs typeface="Times New Roman" panose="02020603050405020304" pitchFamily="18" charset="0"/>
              </a:rPr>
              <a:t>boo</a:t>
            </a:r>
            <a:r>
              <a:rPr lang="en-US" sz="2400" kern="1400" dirty="0">
                <a:solidFill>
                  <a:srgbClr val="FF3300"/>
                </a:solidFill>
                <a:latin typeface="Times New Roman" panose="02020603050405020304" pitchFamily="18" charset="0"/>
                <a:cs typeface="Times New Roman" panose="02020603050405020304" pitchFamily="18" charset="0"/>
              </a:rPr>
              <a:t> is called your ERROR, </a:t>
            </a:r>
            <a:br>
              <a:rPr lang="en-US" sz="2400" kern="1400" dirty="0">
                <a:solidFill>
                  <a:srgbClr val="FF3300"/>
                </a:solidFill>
                <a:latin typeface="Times New Roman" panose="02020603050405020304" pitchFamily="18" charset="0"/>
                <a:cs typeface="Times New Roman" panose="02020603050405020304" pitchFamily="18" charset="0"/>
              </a:rPr>
            </a:br>
            <a:r>
              <a:rPr lang="en-US" sz="2400" kern="1400" dirty="0">
                <a:solidFill>
                  <a:srgbClr val="FF3300"/>
                </a:solidFill>
                <a:latin typeface="Times New Roman" panose="02020603050405020304" pitchFamily="18" charset="0"/>
                <a:cs typeface="Times New Roman" panose="02020603050405020304" pitchFamily="18" charset="0"/>
              </a:rPr>
              <a:t>which is vocabulary that we won’t use ever again.</a:t>
            </a:r>
          </a:p>
          <a:p>
            <a:endParaRPr lang="en-US" dirty="0"/>
          </a:p>
        </p:txBody>
      </p:sp>
      <p:cxnSp>
        <p:nvCxnSpPr>
          <p:cNvPr id="4" name="Straight Connector 3"/>
          <p:cNvCxnSpPr/>
          <p:nvPr/>
        </p:nvCxnSpPr>
        <p:spPr>
          <a:xfrm>
            <a:off x="228600" y="3124200"/>
            <a:ext cx="8534400"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586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32398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26.  What we really want to use to measure how close we measured to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accurate – THAT is called percent error.</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FF3300"/>
                </a:solidFill>
                <a:latin typeface="Times New Roman" panose="02020603050405020304" pitchFamily="18" charset="0"/>
                <a:cs typeface="Times New Roman" panose="02020603050405020304" pitchFamily="18" charset="0"/>
              </a:rPr>
              <a:t>Write the formula for percent error in the box at left.  </a:t>
            </a:r>
            <a:br>
              <a:rPr lang="en-US" sz="2400" dirty="0">
                <a:solidFill>
                  <a:srgbClr val="FF3300"/>
                </a:solidFill>
                <a:latin typeface="Times New Roman" panose="02020603050405020304" pitchFamily="18" charset="0"/>
                <a:cs typeface="Times New Roman" panose="02020603050405020304" pitchFamily="18" charset="0"/>
              </a:rPr>
            </a:br>
            <a:r>
              <a:rPr lang="en-US" sz="2400" dirty="0">
                <a:solidFill>
                  <a:srgbClr val="FF3300"/>
                </a:solidFill>
                <a:latin typeface="Times New Roman" panose="02020603050405020304" pitchFamily="18" charset="0"/>
                <a:cs typeface="Times New Roman" panose="02020603050405020304" pitchFamily="18" charset="0"/>
              </a:rPr>
              <a:t>        It’s on the back of your reference table.  </a:t>
            </a:r>
            <a:br>
              <a:rPr lang="en-US" sz="2400" dirty="0">
                <a:solidFill>
                  <a:srgbClr val="FF3300"/>
                </a:solidFill>
                <a:latin typeface="Times New Roman" panose="02020603050405020304" pitchFamily="18" charset="0"/>
                <a:cs typeface="Times New Roman" panose="02020603050405020304" pitchFamily="18" charset="0"/>
              </a:rPr>
            </a:br>
            <a:br>
              <a:rPr lang="en-US" sz="2400" dirty="0">
                <a:solidFill>
                  <a:srgbClr val="FF3300"/>
                </a:solidFill>
                <a:latin typeface="Times New Roman" panose="02020603050405020304" pitchFamily="18" charset="0"/>
                <a:cs typeface="Times New Roman" panose="02020603050405020304" pitchFamily="18" charset="0"/>
              </a:rPr>
            </a:br>
            <a:r>
              <a:rPr lang="en-US" sz="2400" dirty="0">
                <a:solidFill>
                  <a:srgbClr val="FF3300"/>
                </a:solidFill>
                <a:latin typeface="Times New Roman" panose="02020603050405020304" pitchFamily="18" charset="0"/>
                <a:cs typeface="Times New Roman" panose="02020603050405020304" pitchFamily="18" charset="0"/>
              </a:rPr>
              <a:t>         Below, we'll write it out in short hand.  You must know both.  </a:t>
            </a:r>
            <a:br>
              <a:rPr lang="en-US" sz="2400" dirty="0">
                <a:solidFill>
                  <a:srgbClr val="FF3300"/>
                </a:solidFill>
                <a:latin typeface="Times New Roman" panose="02020603050405020304" pitchFamily="18" charset="0"/>
                <a:cs typeface="Times New Roman" panose="02020603050405020304" pitchFamily="18" charset="0"/>
              </a:rPr>
            </a:br>
            <a:r>
              <a:rPr lang="en-US" sz="2400" dirty="0">
                <a:solidFill>
                  <a:srgbClr val="FF3300"/>
                </a:solidFill>
                <a:latin typeface="Times New Roman" panose="02020603050405020304" pitchFamily="18" charset="0"/>
                <a:cs typeface="Times New Roman" panose="02020603050405020304" pitchFamily="18" charset="0"/>
              </a:rPr>
              <a:t>         Don’t forget the % sign after the 100!</a:t>
            </a:r>
          </a:p>
          <a:p>
            <a:endParaRPr lang="en-US" dirty="0"/>
          </a:p>
        </p:txBody>
      </p:sp>
    </p:spTree>
    <p:extLst>
      <p:ext uri="{BB962C8B-B14F-4D97-AF65-F5344CB8AC3E}">
        <p14:creationId xmlns:p14="http://schemas.microsoft.com/office/powerpoint/2010/main" val="3269328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9144000" cy="334857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26.  What we really want to use to measure how close we measured to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accurate – THAT is called percent error.</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FF3300"/>
                </a:solidFill>
                <a:latin typeface="Times New Roman" panose="02020603050405020304" pitchFamily="18" charset="0"/>
                <a:cs typeface="Times New Roman" panose="02020603050405020304" pitchFamily="18" charset="0"/>
              </a:rPr>
              <a:t>Write the formula for percent error in the box at left.  </a:t>
            </a:r>
            <a:br>
              <a:rPr lang="en-US" sz="2400" dirty="0">
                <a:solidFill>
                  <a:srgbClr val="FF3300"/>
                </a:solidFill>
                <a:latin typeface="Times New Roman" panose="02020603050405020304" pitchFamily="18" charset="0"/>
                <a:cs typeface="Times New Roman" panose="02020603050405020304" pitchFamily="18" charset="0"/>
              </a:rPr>
            </a:br>
            <a:r>
              <a:rPr lang="en-US" sz="2400" dirty="0">
                <a:solidFill>
                  <a:srgbClr val="FF3300"/>
                </a:solidFill>
                <a:latin typeface="Times New Roman" panose="02020603050405020304" pitchFamily="18" charset="0"/>
                <a:cs typeface="Times New Roman" panose="02020603050405020304" pitchFamily="18" charset="0"/>
              </a:rPr>
              <a:t>        It’s on the back of your reference table.  </a:t>
            </a:r>
            <a:br>
              <a:rPr lang="en-US" sz="2400" dirty="0">
                <a:solidFill>
                  <a:srgbClr val="FF3300"/>
                </a:solidFill>
                <a:latin typeface="Times New Roman" panose="02020603050405020304" pitchFamily="18" charset="0"/>
                <a:cs typeface="Times New Roman" panose="02020603050405020304" pitchFamily="18" charset="0"/>
              </a:rPr>
            </a:br>
            <a:br>
              <a:rPr lang="en-US" sz="2400" dirty="0">
                <a:solidFill>
                  <a:srgbClr val="FF3300"/>
                </a:solidFill>
                <a:latin typeface="Times New Roman" panose="02020603050405020304" pitchFamily="18" charset="0"/>
                <a:cs typeface="Times New Roman" panose="02020603050405020304" pitchFamily="18" charset="0"/>
              </a:rPr>
            </a:br>
            <a:r>
              <a:rPr lang="en-US" sz="2400" dirty="0">
                <a:solidFill>
                  <a:srgbClr val="FF3300"/>
                </a:solidFill>
                <a:latin typeface="Times New Roman" panose="02020603050405020304" pitchFamily="18" charset="0"/>
                <a:cs typeface="Times New Roman" panose="02020603050405020304" pitchFamily="18" charset="0"/>
              </a:rPr>
              <a:t>         Below, we'll write it out in short hand.  You must know both.  </a:t>
            </a:r>
            <a:br>
              <a:rPr lang="en-US" sz="2400" dirty="0">
                <a:solidFill>
                  <a:srgbClr val="FF3300"/>
                </a:solidFill>
                <a:latin typeface="Times New Roman" panose="02020603050405020304" pitchFamily="18" charset="0"/>
                <a:cs typeface="Times New Roman" panose="02020603050405020304" pitchFamily="18" charset="0"/>
              </a:rPr>
            </a:br>
            <a:r>
              <a:rPr lang="en-US" sz="2400" dirty="0">
                <a:solidFill>
                  <a:srgbClr val="FF3300"/>
                </a:solidFill>
                <a:latin typeface="Times New Roman" panose="02020603050405020304" pitchFamily="18" charset="0"/>
                <a:cs typeface="Times New Roman" panose="02020603050405020304" pitchFamily="18" charset="0"/>
              </a:rPr>
              <a:t>         Don’t forget the % sign after the 100!</a:t>
            </a:r>
          </a:p>
          <a:p>
            <a:endParaRPr lang="en-US" dirty="0"/>
          </a:p>
        </p:txBody>
      </p:sp>
      <p:sp>
        <p:nvSpPr>
          <p:cNvPr id="3" name="TextBox 2"/>
          <p:cNvSpPr txBox="1"/>
          <p:nvPr/>
        </p:nvSpPr>
        <p:spPr>
          <a:xfrm>
            <a:off x="2438400" y="3339988"/>
            <a:ext cx="4953000" cy="954107"/>
          </a:xfrm>
          <a:prstGeom prst="rect">
            <a:avLst/>
          </a:prstGeom>
          <a:noFill/>
        </p:spPr>
        <p:txBody>
          <a:bodyPr wrap="square" rtlCol="0">
            <a:spAutoFit/>
          </a:bodyPr>
          <a:lstStyle/>
          <a:p>
            <a:pPr algn="ctr"/>
            <a:r>
              <a:rPr lang="en-US" sz="2800" u="sng" dirty="0">
                <a:solidFill>
                  <a:prstClr val="black"/>
                </a:solidFill>
              </a:rPr>
              <a:t>Measured value – actual value</a:t>
            </a:r>
            <a:br>
              <a:rPr lang="en-US" sz="2800" u="sng" dirty="0">
                <a:solidFill>
                  <a:prstClr val="black"/>
                </a:solidFill>
              </a:rPr>
            </a:br>
            <a:r>
              <a:rPr lang="en-US" sz="2800" dirty="0">
                <a:solidFill>
                  <a:prstClr val="black"/>
                </a:solidFill>
              </a:rPr>
              <a:t>actual value</a:t>
            </a:r>
          </a:p>
        </p:txBody>
      </p:sp>
      <p:sp>
        <p:nvSpPr>
          <p:cNvPr id="4" name="TextBox 3"/>
          <p:cNvSpPr txBox="1"/>
          <p:nvPr/>
        </p:nvSpPr>
        <p:spPr>
          <a:xfrm>
            <a:off x="7162800" y="3519283"/>
            <a:ext cx="1905000" cy="523220"/>
          </a:xfrm>
          <a:prstGeom prst="rect">
            <a:avLst/>
          </a:prstGeom>
          <a:noFill/>
        </p:spPr>
        <p:txBody>
          <a:bodyPr wrap="square" rtlCol="0">
            <a:spAutoFit/>
          </a:bodyPr>
          <a:lstStyle/>
          <a:p>
            <a:r>
              <a:rPr lang="en-US" sz="2800" dirty="0">
                <a:solidFill>
                  <a:prstClr val="black"/>
                </a:solidFill>
              </a:rPr>
              <a:t>X 100%</a:t>
            </a:r>
          </a:p>
        </p:txBody>
      </p:sp>
      <p:sp>
        <p:nvSpPr>
          <p:cNvPr id="5" name="TextBox 4"/>
          <p:cNvSpPr txBox="1"/>
          <p:nvPr/>
        </p:nvSpPr>
        <p:spPr>
          <a:xfrm>
            <a:off x="2857500" y="4323579"/>
            <a:ext cx="2286000" cy="646331"/>
          </a:xfrm>
          <a:prstGeom prst="rect">
            <a:avLst/>
          </a:prstGeom>
          <a:noFill/>
        </p:spPr>
        <p:txBody>
          <a:bodyPr wrap="square" rtlCol="0">
            <a:spAutoFit/>
          </a:bodyPr>
          <a:lstStyle/>
          <a:p>
            <a:r>
              <a:rPr lang="en-US" sz="3600" dirty="0">
                <a:solidFill>
                  <a:srgbClr val="FF0000"/>
                </a:solidFill>
              </a:rPr>
              <a:t>or</a:t>
            </a:r>
          </a:p>
        </p:txBody>
      </p:sp>
      <p:sp>
        <p:nvSpPr>
          <p:cNvPr id="6" name="TextBox 5"/>
          <p:cNvSpPr txBox="1"/>
          <p:nvPr/>
        </p:nvSpPr>
        <p:spPr>
          <a:xfrm>
            <a:off x="266700" y="5200641"/>
            <a:ext cx="2590800" cy="369332"/>
          </a:xfrm>
          <a:prstGeom prst="rect">
            <a:avLst/>
          </a:prstGeom>
          <a:noFill/>
        </p:spPr>
        <p:txBody>
          <a:bodyPr wrap="square" rtlCol="0">
            <a:spAutoFit/>
          </a:bodyPr>
          <a:lstStyle/>
          <a:p>
            <a:endParaRPr lang="en-US" dirty="0">
              <a:solidFill>
                <a:srgbClr val="FF0000"/>
              </a:solidFill>
            </a:endParaRPr>
          </a:p>
        </p:txBody>
      </p:sp>
      <p:sp>
        <p:nvSpPr>
          <p:cNvPr id="7" name="TextBox 6"/>
          <p:cNvSpPr txBox="1"/>
          <p:nvPr/>
        </p:nvSpPr>
        <p:spPr>
          <a:xfrm>
            <a:off x="266700" y="5385307"/>
            <a:ext cx="2209800" cy="707886"/>
          </a:xfrm>
          <a:prstGeom prst="rect">
            <a:avLst/>
          </a:prstGeom>
          <a:noFill/>
        </p:spPr>
        <p:txBody>
          <a:bodyPr wrap="square" rtlCol="0">
            <a:spAutoFit/>
          </a:bodyPr>
          <a:lstStyle/>
          <a:p>
            <a:r>
              <a:rPr lang="en-US" sz="4000" dirty="0">
                <a:solidFill>
                  <a:srgbClr val="FF0000"/>
                </a:solidFill>
              </a:rPr>
              <a:t>%E = </a:t>
            </a:r>
          </a:p>
        </p:txBody>
      </p:sp>
      <p:sp>
        <p:nvSpPr>
          <p:cNvPr id="8" name="TextBox 7"/>
          <p:cNvSpPr txBox="1"/>
          <p:nvPr/>
        </p:nvSpPr>
        <p:spPr>
          <a:xfrm>
            <a:off x="1162050" y="5208257"/>
            <a:ext cx="2628900" cy="1323439"/>
          </a:xfrm>
          <a:prstGeom prst="rect">
            <a:avLst/>
          </a:prstGeom>
          <a:noFill/>
        </p:spPr>
        <p:txBody>
          <a:bodyPr wrap="square" rtlCol="0">
            <a:spAutoFit/>
          </a:bodyPr>
          <a:lstStyle/>
          <a:p>
            <a:pPr algn="ctr"/>
            <a:r>
              <a:rPr lang="en-US" sz="4000" u="sng" dirty="0">
                <a:solidFill>
                  <a:srgbClr val="FF0000"/>
                </a:solidFill>
              </a:rPr>
              <a:t>MV – AV</a:t>
            </a:r>
            <a:br>
              <a:rPr lang="en-US" sz="4000" u="sng" dirty="0">
                <a:solidFill>
                  <a:srgbClr val="FF0000"/>
                </a:solidFill>
              </a:rPr>
            </a:br>
            <a:r>
              <a:rPr lang="en-US" sz="4000" dirty="0" err="1">
                <a:solidFill>
                  <a:srgbClr val="FF0000"/>
                </a:solidFill>
              </a:rPr>
              <a:t>AV</a:t>
            </a:r>
            <a:endParaRPr lang="en-US" sz="4000" dirty="0">
              <a:solidFill>
                <a:srgbClr val="FF0000"/>
              </a:solidFill>
            </a:endParaRPr>
          </a:p>
        </p:txBody>
      </p:sp>
      <p:sp>
        <p:nvSpPr>
          <p:cNvPr id="9" name="TextBox 8"/>
          <p:cNvSpPr txBox="1"/>
          <p:nvPr/>
        </p:nvSpPr>
        <p:spPr>
          <a:xfrm>
            <a:off x="3543300" y="5387952"/>
            <a:ext cx="3200400" cy="707886"/>
          </a:xfrm>
          <a:prstGeom prst="rect">
            <a:avLst/>
          </a:prstGeom>
          <a:noFill/>
        </p:spPr>
        <p:txBody>
          <a:bodyPr wrap="square" rtlCol="0">
            <a:spAutoFit/>
          </a:bodyPr>
          <a:lstStyle/>
          <a:p>
            <a:r>
              <a:rPr lang="en-US" sz="4000" dirty="0">
                <a:solidFill>
                  <a:srgbClr val="FF0000"/>
                </a:solidFill>
              </a:rPr>
              <a:t>X 100% </a:t>
            </a:r>
          </a:p>
        </p:txBody>
      </p:sp>
      <p:sp>
        <p:nvSpPr>
          <p:cNvPr id="11" name="TextBox 10"/>
          <p:cNvSpPr txBox="1"/>
          <p:nvPr/>
        </p:nvSpPr>
        <p:spPr>
          <a:xfrm>
            <a:off x="211696" y="3519283"/>
            <a:ext cx="2324100" cy="523220"/>
          </a:xfrm>
          <a:prstGeom prst="rect">
            <a:avLst/>
          </a:prstGeom>
          <a:noFill/>
        </p:spPr>
        <p:txBody>
          <a:bodyPr wrap="square" rtlCol="0">
            <a:spAutoFit/>
          </a:bodyPr>
          <a:lstStyle/>
          <a:p>
            <a:pPr algn="ctr"/>
            <a:r>
              <a:rPr lang="en-US" sz="2800" dirty="0">
                <a:solidFill>
                  <a:schemeClr val="tx1">
                    <a:lumMod val="95000"/>
                    <a:lumOff val="5000"/>
                  </a:schemeClr>
                </a:solidFill>
              </a:rPr>
              <a:t>% ERROR = </a:t>
            </a:r>
          </a:p>
        </p:txBody>
      </p:sp>
    </p:spTree>
    <p:extLst>
      <p:ext uri="{BB962C8B-B14F-4D97-AF65-F5344CB8AC3E}">
        <p14:creationId xmlns:p14="http://schemas.microsoft.com/office/powerpoint/2010/main" val="3359718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215991"/>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27.  Let’s calculate your percent error on this measurement.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If you happened to get 27.9 cm exactly, good for you.  You should</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use 28.3 cm as your measured value instead.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Write the formula again, shorthand style.  </a:t>
            </a:r>
          </a:p>
          <a:p>
            <a:endParaRPr lang="en-US" dirty="0"/>
          </a:p>
        </p:txBody>
      </p:sp>
    </p:spTree>
    <p:extLst>
      <p:ext uri="{BB962C8B-B14F-4D97-AF65-F5344CB8AC3E}">
        <p14:creationId xmlns:p14="http://schemas.microsoft.com/office/powerpoint/2010/main" val="3054851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9144000" cy="674030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 What is the chemistry formula for water? </a:t>
            </a:r>
            <a:r>
              <a:rPr lang="en-US" sz="2400" dirty="0">
                <a:solidFill>
                  <a:srgbClr val="FF0000"/>
                </a:solidFill>
                <a:latin typeface="Times New Roman" panose="02020603050405020304" pitchFamily="18" charset="0"/>
                <a:cs typeface="Times New Roman" panose="02020603050405020304" pitchFamily="18" charset="0"/>
              </a:rPr>
              <a:t>H</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O  note the “2” is little!</a:t>
            </a:r>
            <a:endParaRPr lang="en-US" sz="2400" b="1" dirty="0">
              <a:solidFill>
                <a:srgbClr val="FF0000"/>
              </a:solidFill>
              <a:latin typeface="Times New Roman" panose="02020603050405020304" pitchFamily="18" charset="0"/>
              <a:cs typeface="Times New Roman" panose="02020603050405020304" pitchFamily="18" charset="0"/>
            </a:endParaRPr>
          </a:p>
          <a:p>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3. The H stands for the element </a:t>
            </a:r>
            <a:r>
              <a:rPr lang="en-US" sz="2400" dirty="0">
                <a:solidFill>
                  <a:srgbClr val="FF0000"/>
                </a:solidFill>
                <a:latin typeface="Times New Roman" panose="02020603050405020304" pitchFamily="18" charset="0"/>
                <a:cs typeface="Times New Roman" panose="02020603050405020304" pitchFamily="18" charset="0"/>
              </a:rPr>
              <a:t>HYDROGEN</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which happens to be element </a:t>
            </a:r>
            <a:r>
              <a:rPr lang="en-US" sz="2400" dirty="0">
                <a:solidFill>
                  <a:srgbClr val="FF0000"/>
                </a:solidFill>
                <a:latin typeface="Times New Roman" panose="02020603050405020304" pitchFamily="18" charset="0"/>
                <a:cs typeface="Times New Roman" panose="02020603050405020304" pitchFamily="18" charset="0"/>
              </a:rPr>
              <a:t># 1</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4. The O stands for the element </a:t>
            </a:r>
            <a:r>
              <a:rPr lang="en-US" sz="2400" dirty="0">
                <a:solidFill>
                  <a:srgbClr val="FF0000"/>
                </a:solidFill>
                <a:latin typeface="Times New Roman" panose="02020603050405020304" pitchFamily="18" charset="0"/>
                <a:cs typeface="Times New Roman" panose="02020603050405020304" pitchFamily="18" charset="0"/>
              </a:rPr>
              <a:t>OXYGEN</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which happens to be element </a:t>
            </a:r>
            <a:r>
              <a:rPr lang="en-US" sz="2400" dirty="0">
                <a:solidFill>
                  <a:srgbClr val="FF0000"/>
                </a:solidFill>
                <a:latin typeface="Times New Roman" panose="02020603050405020304" pitchFamily="18" charset="0"/>
                <a:cs typeface="Times New Roman" panose="02020603050405020304" pitchFamily="18" charset="0"/>
              </a:rPr>
              <a:t># 8</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5. The “little 2” means that there are  </a:t>
            </a:r>
            <a:r>
              <a:rPr lang="en-US" sz="2400" dirty="0">
                <a:solidFill>
                  <a:srgbClr val="FF0000"/>
                </a:solidFill>
                <a:latin typeface="Times New Roman" panose="02020603050405020304" pitchFamily="18" charset="0"/>
                <a:cs typeface="Times New Roman" panose="02020603050405020304" pitchFamily="18" charset="0"/>
              </a:rPr>
              <a:t>2 HYDROGEN ATOMS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6. There’s no “little 1”  by the oxygen, why?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THERE IS ONLY ONE OXYGEN ATOM</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We never write a “1” in a chemical formula, ever.  It’s a rule.  </a:t>
            </a:r>
          </a:p>
        </p:txBody>
      </p:sp>
    </p:spTree>
    <p:extLst>
      <p:ext uri="{BB962C8B-B14F-4D97-AF65-F5344CB8AC3E}">
        <p14:creationId xmlns:p14="http://schemas.microsoft.com/office/powerpoint/2010/main" val="3293757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 y="33248"/>
            <a:ext cx="9144000" cy="1200329"/>
          </a:xfrm>
          <a:prstGeom prst="rect">
            <a:avLst/>
          </a:prstGeom>
          <a:noFill/>
        </p:spPr>
        <p:txBody>
          <a:bodyPr wrap="square" rtlCol="0">
            <a:spAutoFit/>
          </a:bodyPr>
          <a:lstStyle/>
          <a:p>
            <a:r>
              <a:rPr lang="en-US" sz="2400" dirty="0">
                <a:solidFill>
                  <a:prstClr val="black"/>
                </a:solidFill>
                <a:latin typeface="Times New Roman" panose="02020603050405020304" pitchFamily="18" charset="0"/>
                <a:cs typeface="Times New Roman" panose="02020603050405020304" pitchFamily="18" charset="0"/>
              </a:rPr>
              <a:t>27.  Let’s calculate your percent error on this measurement.  </a:t>
            </a:r>
            <a:br>
              <a:rPr lang="en-US" sz="2400" dirty="0">
                <a:solidFill>
                  <a:prstClr val="black"/>
                </a:solidFill>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       If you happened to get 27.9 cm exactly, good for you.  You should</a:t>
            </a:r>
            <a:br>
              <a:rPr lang="en-US" sz="2400" dirty="0">
                <a:solidFill>
                  <a:prstClr val="black"/>
                </a:solidFill>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       use 28.3 cm as your measured value instead.</a:t>
            </a:r>
            <a:endParaRPr lang="en-US" dirty="0"/>
          </a:p>
        </p:txBody>
      </p:sp>
      <p:sp>
        <p:nvSpPr>
          <p:cNvPr id="3" name="TextBox 2"/>
          <p:cNvSpPr txBox="1"/>
          <p:nvPr/>
        </p:nvSpPr>
        <p:spPr>
          <a:xfrm>
            <a:off x="1257300" y="1870327"/>
            <a:ext cx="2590800" cy="369332"/>
          </a:xfrm>
          <a:prstGeom prst="rect">
            <a:avLst/>
          </a:prstGeom>
          <a:noFill/>
        </p:spPr>
        <p:txBody>
          <a:bodyPr wrap="square" rtlCol="0">
            <a:spAutoFit/>
          </a:bodyPr>
          <a:lstStyle/>
          <a:p>
            <a:endParaRPr lang="en-US" dirty="0">
              <a:solidFill>
                <a:srgbClr val="FF0000"/>
              </a:solidFill>
            </a:endParaRPr>
          </a:p>
        </p:txBody>
      </p:sp>
      <p:sp>
        <p:nvSpPr>
          <p:cNvPr id="4" name="TextBox 3"/>
          <p:cNvSpPr txBox="1"/>
          <p:nvPr/>
        </p:nvSpPr>
        <p:spPr>
          <a:xfrm>
            <a:off x="1257300" y="2054993"/>
            <a:ext cx="2209800" cy="707886"/>
          </a:xfrm>
          <a:prstGeom prst="rect">
            <a:avLst/>
          </a:prstGeom>
          <a:noFill/>
        </p:spPr>
        <p:txBody>
          <a:bodyPr wrap="square" rtlCol="0">
            <a:spAutoFit/>
          </a:bodyPr>
          <a:lstStyle/>
          <a:p>
            <a:r>
              <a:rPr lang="en-US" sz="4000" dirty="0">
                <a:solidFill>
                  <a:srgbClr val="FF0000"/>
                </a:solidFill>
              </a:rPr>
              <a:t>%E = </a:t>
            </a:r>
          </a:p>
        </p:txBody>
      </p:sp>
      <p:sp>
        <p:nvSpPr>
          <p:cNvPr id="5" name="TextBox 4"/>
          <p:cNvSpPr txBox="1"/>
          <p:nvPr/>
        </p:nvSpPr>
        <p:spPr>
          <a:xfrm>
            <a:off x="2152650" y="1877943"/>
            <a:ext cx="2628900" cy="1600438"/>
          </a:xfrm>
          <a:prstGeom prst="rect">
            <a:avLst/>
          </a:prstGeom>
          <a:noFill/>
        </p:spPr>
        <p:txBody>
          <a:bodyPr wrap="square" rtlCol="0">
            <a:spAutoFit/>
          </a:bodyPr>
          <a:lstStyle/>
          <a:p>
            <a:pPr algn="ctr"/>
            <a:r>
              <a:rPr lang="en-US" sz="4000" u="sng" dirty="0">
                <a:solidFill>
                  <a:srgbClr val="FF0000"/>
                </a:solidFill>
              </a:rPr>
              <a:t>MV – AV</a:t>
            </a:r>
            <a:br>
              <a:rPr lang="en-US" sz="4000" u="sng" dirty="0">
                <a:solidFill>
                  <a:srgbClr val="FF0000"/>
                </a:solidFill>
              </a:rPr>
            </a:br>
            <a:r>
              <a:rPr lang="en-US" sz="4000" dirty="0" err="1">
                <a:solidFill>
                  <a:srgbClr val="FF0000"/>
                </a:solidFill>
              </a:rPr>
              <a:t>AV</a:t>
            </a:r>
            <a:endParaRPr lang="en-US" sz="4000" dirty="0">
              <a:solidFill>
                <a:srgbClr val="FF0000"/>
              </a:solidFill>
            </a:endParaRPr>
          </a:p>
          <a:p>
            <a:endParaRPr lang="en-US" dirty="0">
              <a:solidFill>
                <a:srgbClr val="FF0000"/>
              </a:solidFill>
            </a:endParaRPr>
          </a:p>
        </p:txBody>
      </p:sp>
      <p:sp>
        <p:nvSpPr>
          <p:cNvPr id="6" name="TextBox 5"/>
          <p:cNvSpPr txBox="1"/>
          <p:nvPr/>
        </p:nvSpPr>
        <p:spPr>
          <a:xfrm>
            <a:off x="4533900" y="2057638"/>
            <a:ext cx="3200400" cy="707886"/>
          </a:xfrm>
          <a:prstGeom prst="rect">
            <a:avLst/>
          </a:prstGeom>
          <a:noFill/>
        </p:spPr>
        <p:txBody>
          <a:bodyPr wrap="square" rtlCol="0">
            <a:spAutoFit/>
          </a:bodyPr>
          <a:lstStyle/>
          <a:p>
            <a:r>
              <a:rPr lang="en-US" sz="4000" dirty="0">
                <a:solidFill>
                  <a:srgbClr val="FF0000"/>
                </a:solidFill>
              </a:rPr>
              <a:t>X 100% </a:t>
            </a:r>
          </a:p>
        </p:txBody>
      </p:sp>
      <p:sp>
        <p:nvSpPr>
          <p:cNvPr id="7" name="TextBox 6"/>
          <p:cNvSpPr txBox="1"/>
          <p:nvPr/>
        </p:nvSpPr>
        <p:spPr>
          <a:xfrm>
            <a:off x="1474363" y="3989089"/>
            <a:ext cx="1295400" cy="584775"/>
          </a:xfrm>
          <a:prstGeom prst="rect">
            <a:avLst/>
          </a:prstGeom>
          <a:noFill/>
        </p:spPr>
        <p:txBody>
          <a:bodyPr wrap="square" rtlCol="0">
            <a:spAutoFit/>
          </a:bodyPr>
          <a:lstStyle/>
          <a:p>
            <a:pPr algn="r"/>
            <a:r>
              <a:rPr lang="en-US" sz="3200" dirty="0"/>
              <a:t>%E = </a:t>
            </a:r>
          </a:p>
        </p:txBody>
      </p:sp>
      <p:sp>
        <p:nvSpPr>
          <p:cNvPr id="8" name="TextBox 7"/>
          <p:cNvSpPr txBox="1"/>
          <p:nvPr/>
        </p:nvSpPr>
        <p:spPr>
          <a:xfrm>
            <a:off x="2819400" y="3810000"/>
            <a:ext cx="3314700" cy="1077218"/>
          </a:xfrm>
          <a:prstGeom prst="rect">
            <a:avLst/>
          </a:prstGeom>
          <a:noFill/>
        </p:spPr>
        <p:txBody>
          <a:bodyPr wrap="square" rtlCol="0">
            <a:spAutoFit/>
          </a:bodyPr>
          <a:lstStyle/>
          <a:p>
            <a:pPr algn="ctr"/>
            <a:r>
              <a:rPr lang="en-US" sz="3200" u="sng" dirty="0"/>
              <a:t>28.3 cm – 27.9 cm</a:t>
            </a:r>
            <a:br>
              <a:rPr lang="en-US" sz="3200" u="sng" dirty="0"/>
            </a:br>
            <a:r>
              <a:rPr lang="en-US" sz="3200" dirty="0"/>
              <a:t>27.9 cm</a:t>
            </a:r>
          </a:p>
        </p:txBody>
      </p:sp>
      <p:sp>
        <p:nvSpPr>
          <p:cNvPr id="9" name="TextBox 8"/>
          <p:cNvSpPr txBox="1"/>
          <p:nvPr/>
        </p:nvSpPr>
        <p:spPr>
          <a:xfrm>
            <a:off x="6134100" y="3989090"/>
            <a:ext cx="2743200" cy="584775"/>
          </a:xfrm>
          <a:prstGeom prst="rect">
            <a:avLst/>
          </a:prstGeom>
          <a:noFill/>
        </p:spPr>
        <p:txBody>
          <a:bodyPr wrap="square" rtlCol="0">
            <a:spAutoFit/>
          </a:bodyPr>
          <a:lstStyle/>
          <a:p>
            <a:r>
              <a:rPr lang="en-US" sz="3200" dirty="0"/>
              <a:t>X 100% =</a:t>
            </a:r>
          </a:p>
        </p:txBody>
      </p:sp>
      <p:sp>
        <p:nvSpPr>
          <p:cNvPr id="10" name="TextBox 9"/>
          <p:cNvSpPr txBox="1"/>
          <p:nvPr/>
        </p:nvSpPr>
        <p:spPr>
          <a:xfrm>
            <a:off x="762000" y="5410200"/>
            <a:ext cx="8382000" cy="769441"/>
          </a:xfrm>
          <a:prstGeom prst="rect">
            <a:avLst/>
          </a:prstGeom>
          <a:noFill/>
        </p:spPr>
        <p:txBody>
          <a:bodyPr wrap="square" rtlCol="0">
            <a:spAutoFit/>
          </a:bodyPr>
          <a:lstStyle/>
          <a:p>
            <a:r>
              <a:rPr lang="en-US" sz="4400" dirty="0"/>
              <a:t>%E = +1.43%     </a:t>
            </a:r>
            <a:r>
              <a:rPr lang="en-US" sz="4400" dirty="0">
                <a:solidFill>
                  <a:srgbClr val="0000FF"/>
                </a:solidFill>
              </a:rPr>
              <a:t>It must have a + sign  </a:t>
            </a:r>
          </a:p>
        </p:txBody>
      </p:sp>
    </p:spTree>
    <p:extLst>
      <p:ext uri="{BB962C8B-B14F-4D97-AF65-F5344CB8AC3E}">
        <p14:creationId xmlns:p14="http://schemas.microsoft.com/office/powerpoint/2010/main" val="2201645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431983"/>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28. Let’s use your eyes to measure the weight of Mr. Arbuiso</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in POUNDS.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His mass is  _____________ pounds.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According to the LOUSY school scale, the </a:t>
            </a:r>
            <a:r>
              <a:rPr lang="en-US" sz="2400" dirty="0">
                <a:solidFill>
                  <a:srgbClr val="0000FF"/>
                </a:solidFill>
                <a:latin typeface="Times New Roman" panose="02020603050405020304" pitchFamily="18" charset="0"/>
                <a:cs typeface="Times New Roman" panose="02020603050405020304" pitchFamily="18" charset="0"/>
              </a:rPr>
              <a:t>actual value </a:t>
            </a:r>
            <a:br>
              <a:rPr lang="en-US" sz="2400" dirty="0">
                <a:solidFill>
                  <a:srgbClr val="0000FF"/>
                </a:solidFill>
                <a:latin typeface="Times New Roman" panose="02020603050405020304" pitchFamily="18" charset="0"/>
                <a:cs typeface="Times New Roman" panose="02020603050405020304" pitchFamily="18" charset="0"/>
              </a:rPr>
            </a:b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for his weight is __________ pounds.</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29.  Calculate your percent error, </a:t>
            </a:r>
            <a:r>
              <a:rPr lang="en-US" sz="2400" dirty="0">
                <a:solidFill>
                  <a:srgbClr val="FF0000"/>
                </a:solidFill>
                <a:latin typeface="Times New Roman" panose="02020603050405020304" pitchFamily="18" charset="0"/>
                <a:cs typeface="Times New Roman" panose="02020603050405020304" pitchFamily="18" charset="0"/>
              </a:rPr>
              <a:t>write the formula in shorthand first</a:t>
            </a:r>
            <a:r>
              <a:rPr lang="en-US" sz="24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439622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5417"/>
            <a:ext cx="8610600" cy="2831544"/>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28. Let’s use your eyes to measure the mass of the teacher in POUNDS.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My measure his mass to be  _____________ pounds.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According to the LOUSY school scale, the </a:t>
            </a:r>
            <a:r>
              <a:rPr lang="en-US" sz="2000" dirty="0">
                <a:solidFill>
                  <a:srgbClr val="0000FF"/>
                </a:solidFill>
                <a:latin typeface="Times New Roman" panose="02020603050405020304" pitchFamily="18" charset="0"/>
                <a:cs typeface="Times New Roman" panose="02020603050405020304" pitchFamily="18" charset="0"/>
              </a:rPr>
              <a:t>actual value </a:t>
            </a:r>
            <a:r>
              <a:rPr lang="en-US" sz="2000" dirty="0">
                <a:latin typeface="Times New Roman" panose="02020603050405020304" pitchFamily="18" charset="0"/>
                <a:cs typeface="Times New Roman" panose="02020603050405020304" pitchFamily="18" charset="0"/>
              </a:rPr>
              <a:t>is __________ pounds.</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29.  Calculate your percent error, write the formula in shorthand first. </a:t>
            </a:r>
          </a:p>
          <a:p>
            <a:endParaRPr lang="en-US" dirty="0"/>
          </a:p>
        </p:txBody>
      </p:sp>
      <p:sp>
        <p:nvSpPr>
          <p:cNvPr id="3" name="TextBox 2"/>
          <p:cNvSpPr txBox="1"/>
          <p:nvPr/>
        </p:nvSpPr>
        <p:spPr>
          <a:xfrm>
            <a:off x="1257300" y="2670546"/>
            <a:ext cx="2590800" cy="369332"/>
          </a:xfrm>
          <a:prstGeom prst="rect">
            <a:avLst/>
          </a:prstGeom>
          <a:noFill/>
        </p:spPr>
        <p:txBody>
          <a:bodyPr wrap="square" rtlCol="0">
            <a:spAutoFit/>
          </a:bodyPr>
          <a:lstStyle/>
          <a:p>
            <a:endParaRPr lang="en-US" dirty="0">
              <a:solidFill>
                <a:srgbClr val="FF0000"/>
              </a:solidFill>
            </a:endParaRPr>
          </a:p>
        </p:txBody>
      </p:sp>
      <p:sp>
        <p:nvSpPr>
          <p:cNvPr id="4" name="TextBox 3"/>
          <p:cNvSpPr txBox="1"/>
          <p:nvPr/>
        </p:nvSpPr>
        <p:spPr>
          <a:xfrm>
            <a:off x="1257300" y="2855212"/>
            <a:ext cx="2209800" cy="707886"/>
          </a:xfrm>
          <a:prstGeom prst="rect">
            <a:avLst/>
          </a:prstGeom>
          <a:noFill/>
        </p:spPr>
        <p:txBody>
          <a:bodyPr wrap="square" rtlCol="0">
            <a:spAutoFit/>
          </a:bodyPr>
          <a:lstStyle/>
          <a:p>
            <a:r>
              <a:rPr lang="en-US" sz="4000" dirty="0">
                <a:solidFill>
                  <a:srgbClr val="FF0000"/>
                </a:solidFill>
              </a:rPr>
              <a:t>%E = </a:t>
            </a:r>
          </a:p>
        </p:txBody>
      </p:sp>
      <p:sp>
        <p:nvSpPr>
          <p:cNvPr id="5" name="TextBox 4"/>
          <p:cNvSpPr txBox="1"/>
          <p:nvPr/>
        </p:nvSpPr>
        <p:spPr>
          <a:xfrm>
            <a:off x="2152650" y="2678162"/>
            <a:ext cx="2628900" cy="1600438"/>
          </a:xfrm>
          <a:prstGeom prst="rect">
            <a:avLst/>
          </a:prstGeom>
          <a:noFill/>
        </p:spPr>
        <p:txBody>
          <a:bodyPr wrap="square" rtlCol="0">
            <a:spAutoFit/>
          </a:bodyPr>
          <a:lstStyle/>
          <a:p>
            <a:pPr algn="ctr"/>
            <a:r>
              <a:rPr lang="en-US" sz="4000" u="sng" dirty="0">
                <a:solidFill>
                  <a:srgbClr val="FF0000"/>
                </a:solidFill>
              </a:rPr>
              <a:t>MV – AV</a:t>
            </a:r>
            <a:br>
              <a:rPr lang="en-US" sz="4000" u="sng" dirty="0">
                <a:solidFill>
                  <a:srgbClr val="FF0000"/>
                </a:solidFill>
              </a:rPr>
            </a:br>
            <a:r>
              <a:rPr lang="en-US" sz="4000" dirty="0" err="1">
                <a:solidFill>
                  <a:srgbClr val="FF0000"/>
                </a:solidFill>
              </a:rPr>
              <a:t>AV</a:t>
            </a:r>
            <a:endParaRPr lang="en-US" sz="4000" dirty="0">
              <a:solidFill>
                <a:srgbClr val="FF0000"/>
              </a:solidFill>
            </a:endParaRPr>
          </a:p>
          <a:p>
            <a:endParaRPr lang="en-US" dirty="0">
              <a:solidFill>
                <a:srgbClr val="FF0000"/>
              </a:solidFill>
            </a:endParaRPr>
          </a:p>
        </p:txBody>
      </p:sp>
      <p:sp>
        <p:nvSpPr>
          <p:cNvPr id="6" name="TextBox 5"/>
          <p:cNvSpPr txBox="1"/>
          <p:nvPr/>
        </p:nvSpPr>
        <p:spPr>
          <a:xfrm>
            <a:off x="4533900" y="2857857"/>
            <a:ext cx="3200400" cy="707886"/>
          </a:xfrm>
          <a:prstGeom prst="rect">
            <a:avLst/>
          </a:prstGeom>
          <a:noFill/>
        </p:spPr>
        <p:txBody>
          <a:bodyPr wrap="square" rtlCol="0">
            <a:spAutoFit/>
          </a:bodyPr>
          <a:lstStyle/>
          <a:p>
            <a:r>
              <a:rPr lang="en-US" sz="4000" dirty="0">
                <a:solidFill>
                  <a:srgbClr val="FF0000"/>
                </a:solidFill>
              </a:rPr>
              <a:t>X 100% </a:t>
            </a:r>
          </a:p>
        </p:txBody>
      </p:sp>
    </p:spTree>
    <p:extLst>
      <p:ext uri="{BB962C8B-B14F-4D97-AF65-F5344CB8AC3E}">
        <p14:creationId xmlns:p14="http://schemas.microsoft.com/office/powerpoint/2010/main" val="11628923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97086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27. If your %E is positive, that means your measured value…</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28. If your %E is negative, that means your measured value…</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29.  If you have no sign, positive or negative, that means…</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30. Percent error ALWAYS gets a sign, or else… </a:t>
            </a:r>
          </a:p>
          <a:p>
            <a:r>
              <a:rPr lang="en-US" sz="28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4851340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86418"/>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27. If your %E is positive, that means your measured value…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is bigger than the actual value.</a:t>
            </a:r>
            <a:br>
              <a:rPr lang="en-US" sz="2400" dirty="0">
                <a:solidFill>
                  <a:srgbClr val="FF0000"/>
                </a:solidFill>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28. If your %E is negative, that means your measured value…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is smaller than the actual value.</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29.  If you have no sign, positive or negative, that means…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you’re not paying enough attention and it’s just WRONG.</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30. Percent error ALWAYS gets a sign, or else…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you will turn into a frog and hope for a prince or princess to</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save you, which won’t happen, and you’ll be a frog forever.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That stinks. </a:t>
            </a:r>
          </a:p>
          <a:p>
            <a:r>
              <a:rPr lang="en-US" sz="2000" dirty="0">
                <a:solidFill>
                  <a:srgbClr val="FF0000"/>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7221511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81642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34. You measure the density of Cu to be 8.75 g/cm</a:t>
            </a:r>
            <a:r>
              <a:rPr lang="en-US" sz="2800" baseline="30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What element is this, and what is the actual density of this</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element  (and how did you figure that out?)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35.  Write the percent error formula in shorthand, calculate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your percent error carefully.  Get a SIGN too!</a:t>
            </a:r>
          </a:p>
          <a:p>
            <a:endParaRPr lang="en-US" dirty="0"/>
          </a:p>
        </p:txBody>
      </p:sp>
    </p:spTree>
    <p:extLst>
      <p:ext uri="{BB962C8B-B14F-4D97-AF65-F5344CB8AC3E}">
        <p14:creationId xmlns:p14="http://schemas.microsoft.com/office/powerpoint/2010/main" val="3373364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523768"/>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34. You measure the density of Cu to be 8.75 g/cm</a:t>
            </a:r>
            <a:r>
              <a:rPr lang="en-US" sz="2000" baseline="30000" dirty="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  What element is this, what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is the actual density of this element  (and how did you figure that out?)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It’s 8.96 g/cm</a:t>
            </a:r>
            <a:r>
              <a:rPr lang="en-US" sz="2000" baseline="30000" dirty="0">
                <a:solidFill>
                  <a:srgbClr val="FF0000"/>
                </a:solidFill>
                <a:latin typeface="Times New Roman" panose="02020603050405020304" pitchFamily="18" charset="0"/>
                <a:cs typeface="Times New Roman" panose="02020603050405020304" pitchFamily="18" charset="0"/>
              </a:rPr>
              <a:t>3</a:t>
            </a:r>
            <a:r>
              <a:rPr lang="en-US" sz="2000" dirty="0">
                <a:solidFill>
                  <a:srgbClr val="FF0000"/>
                </a:solidFill>
                <a:latin typeface="Times New Roman" panose="02020603050405020304" pitchFamily="18" charset="0"/>
                <a:cs typeface="Times New Roman" panose="02020603050405020304" pitchFamily="18" charset="0"/>
              </a:rPr>
              <a:t> or 8.96 g/mL which is the same thing, and I looked at Table S.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dirty="0">
                <a:solidFill>
                  <a:srgbClr val="0000FF"/>
                </a:solidFill>
                <a:latin typeface="Times New Roman" panose="02020603050405020304" pitchFamily="18" charset="0"/>
                <a:cs typeface="Times New Roman" panose="02020603050405020304" pitchFamily="18" charset="0"/>
              </a:rPr>
              <a:t>Everyone knows that 1 cm</a:t>
            </a:r>
            <a:r>
              <a:rPr lang="en-US" sz="2000" baseline="30000" dirty="0">
                <a:solidFill>
                  <a:srgbClr val="0000FF"/>
                </a:solidFill>
                <a:latin typeface="Times New Roman" panose="02020603050405020304" pitchFamily="18" charset="0"/>
                <a:cs typeface="Times New Roman" panose="02020603050405020304" pitchFamily="18" charset="0"/>
              </a:rPr>
              <a:t>3</a:t>
            </a:r>
            <a:r>
              <a:rPr lang="en-US" sz="2000" dirty="0">
                <a:solidFill>
                  <a:srgbClr val="0000FF"/>
                </a:solidFill>
                <a:latin typeface="Times New Roman" panose="02020603050405020304" pitchFamily="18" charset="0"/>
                <a:cs typeface="Times New Roman" panose="02020603050405020304" pitchFamily="18" charset="0"/>
              </a:rPr>
              <a:t> = 1 mL and that mL</a:t>
            </a:r>
            <a:r>
              <a:rPr lang="en-US" sz="2000" baseline="30000" dirty="0">
                <a:solidFill>
                  <a:srgbClr val="0000FF"/>
                </a:solidFill>
                <a:latin typeface="Times New Roman" panose="02020603050405020304" pitchFamily="18" charset="0"/>
                <a:cs typeface="Times New Roman" panose="02020603050405020304" pitchFamily="18" charset="0"/>
              </a:rPr>
              <a:t>3</a:t>
            </a:r>
            <a:r>
              <a:rPr lang="en-US" sz="2000" dirty="0">
                <a:solidFill>
                  <a:srgbClr val="0000FF"/>
                </a:solidFill>
                <a:latin typeface="Times New Roman" panose="02020603050405020304" pitchFamily="18" charset="0"/>
                <a:cs typeface="Times New Roman" panose="02020603050405020304" pitchFamily="18" charset="0"/>
              </a:rPr>
              <a:t> is really dopey!</a:t>
            </a:r>
            <a:br>
              <a:rPr lang="en-US" sz="2000" dirty="0">
                <a:solidFill>
                  <a:srgbClr val="0000FF"/>
                </a:solidFill>
                <a:latin typeface="Times New Roman" panose="02020603050405020304" pitchFamily="18" charset="0"/>
                <a:cs typeface="Times New Roman" panose="02020603050405020304" pitchFamily="18" charset="0"/>
              </a:rPr>
            </a:br>
            <a:endParaRPr lang="en-US" sz="2000" dirty="0">
              <a:solidFill>
                <a:srgbClr val="0000FF"/>
              </a:solidFill>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35.  Write the percent error formula in shorthand, calculate your percent error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carefully.  Get a SIGN too!</a:t>
            </a:r>
          </a:p>
          <a:p>
            <a:endParaRPr lang="en-US" dirty="0"/>
          </a:p>
        </p:txBody>
      </p:sp>
      <p:sp>
        <p:nvSpPr>
          <p:cNvPr id="3" name="TextBox 2"/>
          <p:cNvSpPr txBox="1"/>
          <p:nvPr/>
        </p:nvSpPr>
        <p:spPr>
          <a:xfrm>
            <a:off x="1466850" y="2403965"/>
            <a:ext cx="2590800" cy="369332"/>
          </a:xfrm>
          <a:prstGeom prst="rect">
            <a:avLst/>
          </a:prstGeom>
          <a:noFill/>
        </p:spPr>
        <p:txBody>
          <a:bodyPr wrap="square" rtlCol="0">
            <a:spAutoFit/>
          </a:bodyPr>
          <a:lstStyle/>
          <a:p>
            <a:endParaRPr lang="en-US" dirty="0">
              <a:solidFill>
                <a:srgbClr val="FF0000"/>
              </a:solidFill>
            </a:endParaRPr>
          </a:p>
        </p:txBody>
      </p:sp>
      <p:sp>
        <p:nvSpPr>
          <p:cNvPr id="4" name="TextBox 3"/>
          <p:cNvSpPr txBox="1"/>
          <p:nvPr/>
        </p:nvSpPr>
        <p:spPr>
          <a:xfrm>
            <a:off x="1466850" y="2588631"/>
            <a:ext cx="2209800" cy="707886"/>
          </a:xfrm>
          <a:prstGeom prst="rect">
            <a:avLst/>
          </a:prstGeom>
          <a:noFill/>
        </p:spPr>
        <p:txBody>
          <a:bodyPr wrap="square" rtlCol="0">
            <a:spAutoFit/>
          </a:bodyPr>
          <a:lstStyle/>
          <a:p>
            <a:r>
              <a:rPr lang="en-US" sz="4000" dirty="0">
                <a:solidFill>
                  <a:srgbClr val="FF0000"/>
                </a:solidFill>
              </a:rPr>
              <a:t>%E = </a:t>
            </a:r>
          </a:p>
        </p:txBody>
      </p:sp>
      <p:sp>
        <p:nvSpPr>
          <p:cNvPr id="5" name="TextBox 4"/>
          <p:cNvSpPr txBox="1"/>
          <p:nvPr/>
        </p:nvSpPr>
        <p:spPr>
          <a:xfrm>
            <a:off x="2362200" y="2411581"/>
            <a:ext cx="2628900" cy="1600438"/>
          </a:xfrm>
          <a:prstGeom prst="rect">
            <a:avLst/>
          </a:prstGeom>
          <a:noFill/>
        </p:spPr>
        <p:txBody>
          <a:bodyPr wrap="square" rtlCol="0">
            <a:spAutoFit/>
          </a:bodyPr>
          <a:lstStyle/>
          <a:p>
            <a:pPr algn="ctr"/>
            <a:r>
              <a:rPr lang="en-US" sz="4000" u="sng" dirty="0">
                <a:solidFill>
                  <a:srgbClr val="FF0000"/>
                </a:solidFill>
              </a:rPr>
              <a:t>MV – AV</a:t>
            </a:r>
            <a:br>
              <a:rPr lang="en-US" sz="4000" u="sng" dirty="0">
                <a:solidFill>
                  <a:srgbClr val="FF0000"/>
                </a:solidFill>
              </a:rPr>
            </a:br>
            <a:r>
              <a:rPr lang="en-US" sz="4000" dirty="0" err="1">
                <a:solidFill>
                  <a:srgbClr val="FF0000"/>
                </a:solidFill>
              </a:rPr>
              <a:t>AV</a:t>
            </a:r>
            <a:endParaRPr lang="en-US" sz="4000" dirty="0">
              <a:solidFill>
                <a:srgbClr val="FF0000"/>
              </a:solidFill>
            </a:endParaRPr>
          </a:p>
          <a:p>
            <a:endParaRPr lang="en-US" dirty="0">
              <a:solidFill>
                <a:srgbClr val="FF0000"/>
              </a:solidFill>
            </a:endParaRPr>
          </a:p>
        </p:txBody>
      </p:sp>
      <p:sp>
        <p:nvSpPr>
          <p:cNvPr id="6" name="TextBox 5"/>
          <p:cNvSpPr txBox="1"/>
          <p:nvPr/>
        </p:nvSpPr>
        <p:spPr>
          <a:xfrm>
            <a:off x="4743450" y="2591276"/>
            <a:ext cx="3200400" cy="707886"/>
          </a:xfrm>
          <a:prstGeom prst="rect">
            <a:avLst/>
          </a:prstGeom>
          <a:noFill/>
        </p:spPr>
        <p:txBody>
          <a:bodyPr wrap="square" rtlCol="0">
            <a:spAutoFit/>
          </a:bodyPr>
          <a:lstStyle/>
          <a:p>
            <a:r>
              <a:rPr lang="en-US" sz="4000" dirty="0">
                <a:solidFill>
                  <a:srgbClr val="FF0000"/>
                </a:solidFill>
              </a:rPr>
              <a:t>X 100% </a:t>
            </a:r>
          </a:p>
        </p:txBody>
      </p:sp>
      <p:sp>
        <p:nvSpPr>
          <p:cNvPr id="11" name="TextBox 10"/>
          <p:cNvSpPr txBox="1"/>
          <p:nvPr/>
        </p:nvSpPr>
        <p:spPr>
          <a:xfrm>
            <a:off x="1257300" y="3889746"/>
            <a:ext cx="2590800" cy="369332"/>
          </a:xfrm>
          <a:prstGeom prst="rect">
            <a:avLst/>
          </a:prstGeom>
          <a:noFill/>
        </p:spPr>
        <p:txBody>
          <a:bodyPr wrap="square" rtlCol="0">
            <a:spAutoFit/>
          </a:bodyPr>
          <a:lstStyle/>
          <a:p>
            <a:endParaRPr lang="en-US" dirty="0">
              <a:solidFill>
                <a:srgbClr val="0000FF"/>
              </a:solidFill>
            </a:endParaRPr>
          </a:p>
        </p:txBody>
      </p:sp>
      <p:sp>
        <p:nvSpPr>
          <p:cNvPr id="12" name="TextBox 11"/>
          <p:cNvSpPr txBox="1"/>
          <p:nvPr/>
        </p:nvSpPr>
        <p:spPr>
          <a:xfrm>
            <a:off x="1257300" y="4074412"/>
            <a:ext cx="2209800" cy="707886"/>
          </a:xfrm>
          <a:prstGeom prst="rect">
            <a:avLst/>
          </a:prstGeom>
          <a:noFill/>
        </p:spPr>
        <p:txBody>
          <a:bodyPr wrap="square" rtlCol="0">
            <a:spAutoFit/>
          </a:bodyPr>
          <a:lstStyle/>
          <a:p>
            <a:r>
              <a:rPr lang="en-US" sz="4000" dirty="0">
                <a:solidFill>
                  <a:srgbClr val="0000FF"/>
                </a:solidFill>
              </a:rPr>
              <a:t>%E = </a:t>
            </a:r>
          </a:p>
        </p:txBody>
      </p:sp>
      <p:sp>
        <p:nvSpPr>
          <p:cNvPr id="13" name="TextBox 12"/>
          <p:cNvSpPr txBox="1"/>
          <p:nvPr/>
        </p:nvSpPr>
        <p:spPr>
          <a:xfrm>
            <a:off x="2152650" y="3897362"/>
            <a:ext cx="2838450" cy="1600438"/>
          </a:xfrm>
          <a:prstGeom prst="rect">
            <a:avLst/>
          </a:prstGeom>
          <a:noFill/>
        </p:spPr>
        <p:txBody>
          <a:bodyPr wrap="square" rtlCol="0">
            <a:spAutoFit/>
          </a:bodyPr>
          <a:lstStyle/>
          <a:p>
            <a:pPr algn="ctr"/>
            <a:r>
              <a:rPr lang="en-US" sz="4000" u="sng" dirty="0">
                <a:solidFill>
                  <a:srgbClr val="0000FF"/>
                </a:solidFill>
              </a:rPr>
              <a:t>8.75 – 8.96</a:t>
            </a:r>
            <a:br>
              <a:rPr lang="en-US" sz="4000" u="sng" dirty="0">
                <a:solidFill>
                  <a:srgbClr val="0000FF"/>
                </a:solidFill>
              </a:rPr>
            </a:br>
            <a:r>
              <a:rPr lang="en-US" sz="4000" dirty="0">
                <a:solidFill>
                  <a:srgbClr val="0000FF"/>
                </a:solidFill>
              </a:rPr>
              <a:t>8.96</a:t>
            </a:r>
          </a:p>
          <a:p>
            <a:endParaRPr lang="en-US" dirty="0">
              <a:solidFill>
                <a:srgbClr val="0000FF"/>
              </a:solidFill>
            </a:endParaRPr>
          </a:p>
        </p:txBody>
      </p:sp>
      <p:sp>
        <p:nvSpPr>
          <p:cNvPr id="14" name="TextBox 13"/>
          <p:cNvSpPr txBox="1"/>
          <p:nvPr/>
        </p:nvSpPr>
        <p:spPr>
          <a:xfrm>
            <a:off x="4953537" y="4077057"/>
            <a:ext cx="3200400" cy="707886"/>
          </a:xfrm>
          <a:prstGeom prst="rect">
            <a:avLst/>
          </a:prstGeom>
          <a:noFill/>
        </p:spPr>
        <p:txBody>
          <a:bodyPr wrap="square" rtlCol="0">
            <a:spAutoFit/>
          </a:bodyPr>
          <a:lstStyle/>
          <a:p>
            <a:r>
              <a:rPr lang="en-US" sz="4000" dirty="0">
                <a:solidFill>
                  <a:srgbClr val="0000FF"/>
                </a:solidFill>
              </a:rPr>
              <a:t>X 100% </a:t>
            </a:r>
          </a:p>
        </p:txBody>
      </p:sp>
      <p:sp>
        <p:nvSpPr>
          <p:cNvPr id="19" name="TextBox 18"/>
          <p:cNvSpPr txBox="1"/>
          <p:nvPr/>
        </p:nvSpPr>
        <p:spPr>
          <a:xfrm>
            <a:off x="1268970" y="5715000"/>
            <a:ext cx="7412731" cy="707886"/>
          </a:xfrm>
          <a:prstGeom prst="rect">
            <a:avLst/>
          </a:prstGeom>
          <a:noFill/>
        </p:spPr>
        <p:txBody>
          <a:bodyPr wrap="square" rtlCol="0">
            <a:spAutoFit/>
          </a:bodyPr>
          <a:lstStyle/>
          <a:p>
            <a:r>
              <a:rPr lang="en-US" sz="4000" dirty="0">
                <a:solidFill>
                  <a:srgbClr val="0000FF"/>
                </a:solidFill>
              </a:rPr>
              <a:t>%E = -2.34% </a:t>
            </a:r>
          </a:p>
        </p:txBody>
      </p:sp>
      <p:sp>
        <p:nvSpPr>
          <p:cNvPr id="20" name="TextBox 19"/>
          <p:cNvSpPr txBox="1"/>
          <p:nvPr/>
        </p:nvSpPr>
        <p:spPr>
          <a:xfrm>
            <a:off x="4495800" y="5181600"/>
            <a:ext cx="4478628" cy="1200329"/>
          </a:xfrm>
          <a:prstGeom prst="rect">
            <a:avLst/>
          </a:prstGeom>
          <a:noFill/>
        </p:spPr>
        <p:txBody>
          <a:bodyPr wrap="square" rtlCol="0">
            <a:spAutoFit/>
          </a:bodyPr>
          <a:lstStyle/>
          <a:p>
            <a:r>
              <a:rPr lang="en-US" b="1" dirty="0"/>
              <a:t>NOTE:  units are important, but for space I omitted them in the math, and they will all cancel out anyway.  ALSO, note the negative sign, which HAS to be there or else… ribbit!</a:t>
            </a:r>
          </a:p>
        </p:txBody>
      </p:sp>
    </p:spTree>
    <p:extLst>
      <p:ext uri="{BB962C8B-B14F-4D97-AF65-F5344CB8AC3E}">
        <p14:creationId xmlns:p14="http://schemas.microsoft.com/office/powerpoint/2010/main" val="1963383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401974"/>
          </a:xfrm>
          <a:prstGeom prst="rect">
            <a:avLst/>
          </a:prstGeom>
          <a:noFill/>
        </p:spPr>
        <p:txBody>
          <a:bodyPr wrap="square" rtlCol="0">
            <a:spAutoFit/>
          </a:bodyPr>
          <a:lstStyle/>
          <a:p>
            <a:pPr>
              <a:lnSpc>
                <a:spcPct val="119000"/>
              </a:lnSpc>
              <a:spcAft>
                <a:spcPts val="600"/>
              </a:spcAft>
            </a:pPr>
            <a:r>
              <a:rPr lang="en-US" sz="3600" kern="1400" dirty="0">
                <a:solidFill>
                  <a:srgbClr val="000000"/>
                </a:solidFill>
                <a:latin typeface="Times New Roman" panose="02020603050405020304" pitchFamily="18" charset="0"/>
                <a:cs typeface="Times New Roman" panose="02020603050405020304" pitchFamily="18" charset="0"/>
              </a:rPr>
              <a:t>36.  Is your measured value in this problem more than or less than the actual value?  ____________</a:t>
            </a:r>
            <a:br>
              <a:rPr lang="en-US" sz="3600" kern="1400" dirty="0">
                <a:solidFill>
                  <a:srgbClr val="000000"/>
                </a:solidFill>
                <a:latin typeface="Times New Roman" panose="02020603050405020304" pitchFamily="18" charset="0"/>
                <a:cs typeface="Times New Roman" panose="02020603050405020304" pitchFamily="18" charset="0"/>
              </a:rPr>
            </a:br>
            <a:br>
              <a:rPr lang="en-US" sz="3600" kern="1400" dirty="0">
                <a:solidFill>
                  <a:srgbClr val="000000"/>
                </a:solidFill>
                <a:latin typeface="Times New Roman" panose="02020603050405020304" pitchFamily="18" charset="0"/>
                <a:cs typeface="Times New Roman" panose="02020603050405020304" pitchFamily="18" charset="0"/>
              </a:rPr>
            </a:br>
            <a:r>
              <a:rPr lang="en-US" sz="3600" kern="1400" dirty="0">
                <a:solidFill>
                  <a:srgbClr val="000000"/>
                </a:solidFill>
                <a:latin typeface="Times New Roman" panose="02020603050405020304" pitchFamily="18" charset="0"/>
                <a:cs typeface="Times New Roman" panose="02020603050405020304" pitchFamily="18" charset="0"/>
              </a:rPr>
              <a:t>Does your percent error sign make sense? _________________</a:t>
            </a:r>
          </a:p>
          <a:p>
            <a:endParaRPr lang="en-US" dirty="0"/>
          </a:p>
        </p:txBody>
      </p:sp>
    </p:spTree>
    <p:extLst>
      <p:ext uri="{BB962C8B-B14F-4D97-AF65-F5344CB8AC3E}">
        <p14:creationId xmlns:p14="http://schemas.microsoft.com/office/powerpoint/2010/main" val="21072109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292662"/>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37. The formula for Density is on the back of the reference table.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Copy it now, then in short hand.  </a:t>
            </a:r>
          </a:p>
          <a:p>
            <a:endParaRPr lang="en-US" dirty="0"/>
          </a:p>
        </p:txBody>
      </p:sp>
    </p:spTree>
    <p:extLst>
      <p:ext uri="{BB962C8B-B14F-4D97-AF65-F5344CB8AC3E}">
        <p14:creationId xmlns:p14="http://schemas.microsoft.com/office/powerpoint/2010/main" val="673925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1292662"/>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37. The formula for Density is on the back of the reference table</a:t>
            </a:r>
            <a:r>
              <a:rPr lang="en-US" sz="2000">
                <a:latin typeface="Times New Roman" panose="02020603050405020304" pitchFamily="18" charset="0"/>
                <a:cs typeface="Times New Roman" panose="02020603050405020304" pitchFamily="18" charset="0"/>
              </a:rPr>
              <a:t>.  </a:t>
            </a:r>
            <a:br>
              <a:rPr lang="en-US" sz="2000">
                <a:latin typeface="Times New Roman" panose="02020603050405020304" pitchFamily="18" charset="0"/>
                <a:cs typeface="Times New Roman" panose="02020603050405020304" pitchFamily="18" charset="0"/>
              </a:rPr>
            </a:br>
            <a:br>
              <a:rPr lang="en-US" sz="200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      Copy </a:t>
            </a:r>
            <a:r>
              <a:rPr lang="en-US" sz="2000" dirty="0">
                <a:latin typeface="Times New Roman" panose="02020603050405020304" pitchFamily="18" charset="0"/>
                <a:cs typeface="Times New Roman" panose="02020603050405020304" pitchFamily="18" charset="0"/>
              </a:rPr>
              <a:t>it now, then in short hand.  </a:t>
            </a:r>
          </a:p>
          <a:p>
            <a:endParaRPr lang="en-US" dirty="0"/>
          </a:p>
        </p:txBody>
      </p:sp>
      <p:sp>
        <p:nvSpPr>
          <p:cNvPr id="3" name="TextBox 2"/>
          <p:cNvSpPr txBox="1"/>
          <p:nvPr/>
        </p:nvSpPr>
        <p:spPr>
          <a:xfrm>
            <a:off x="5005857" y="4468267"/>
            <a:ext cx="2324100" cy="1446550"/>
          </a:xfrm>
          <a:prstGeom prst="rect">
            <a:avLst/>
          </a:prstGeom>
          <a:noFill/>
        </p:spPr>
        <p:txBody>
          <a:bodyPr wrap="square" rtlCol="0">
            <a:spAutoFit/>
          </a:bodyPr>
          <a:lstStyle/>
          <a:p>
            <a:r>
              <a:rPr lang="en-US" sz="8800" dirty="0">
                <a:solidFill>
                  <a:srgbClr val="FF0000"/>
                </a:solidFill>
              </a:rPr>
              <a:t>D =</a:t>
            </a:r>
          </a:p>
        </p:txBody>
      </p:sp>
      <p:sp>
        <p:nvSpPr>
          <p:cNvPr id="4" name="TextBox 3"/>
          <p:cNvSpPr txBox="1"/>
          <p:nvPr/>
        </p:nvSpPr>
        <p:spPr>
          <a:xfrm>
            <a:off x="6796557" y="4173409"/>
            <a:ext cx="914400" cy="2123658"/>
          </a:xfrm>
          <a:prstGeom prst="rect">
            <a:avLst/>
          </a:prstGeom>
          <a:noFill/>
        </p:spPr>
        <p:txBody>
          <a:bodyPr wrap="square" rtlCol="0">
            <a:spAutoFit/>
          </a:bodyPr>
          <a:lstStyle/>
          <a:p>
            <a:pPr algn="ctr"/>
            <a:r>
              <a:rPr lang="en-US" sz="6600" dirty="0">
                <a:solidFill>
                  <a:srgbClr val="FF0000"/>
                </a:solidFill>
              </a:rPr>
              <a:t>m</a:t>
            </a:r>
            <a:br>
              <a:rPr lang="en-US" sz="6600" dirty="0">
                <a:solidFill>
                  <a:srgbClr val="FF0000"/>
                </a:solidFill>
              </a:rPr>
            </a:br>
            <a:r>
              <a:rPr lang="en-US" sz="6600" dirty="0">
                <a:solidFill>
                  <a:srgbClr val="FF0000"/>
                </a:solidFill>
              </a:rPr>
              <a:t>V</a:t>
            </a:r>
          </a:p>
        </p:txBody>
      </p:sp>
      <p:cxnSp>
        <p:nvCxnSpPr>
          <p:cNvPr id="5" name="Straight Connector 4"/>
          <p:cNvCxnSpPr/>
          <p:nvPr/>
        </p:nvCxnSpPr>
        <p:spPr>
          <a:xfrm>
            <a:off x="6796557" y="5267895"/>
            <a:ext cx="9144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76200" y="2504658"/>
            <a:ext cx="3810000" cy="1015663"/>
          </a:xfrm>
          <a:prstGeom prst="rect">
            <a:avLst/>
          </a:prstGeom>
          <a:noFill/>
        </p:spPr>
        <p:txBody>
          <a:bodyPr wrap="square" rtlCol="0">
            <a:spAutoFit/>
          </a:bodyPr>
          <a:lstStyle/>
          <a:p>
            <a:r>
              <a:rPr lang="en-US" sz="6000" dirty="0">
                <a:solidFill>
                  <a:srgbClr val="0000FF"/>
                </a:solidFill>
              </a:rPr>
              <a:t>Density =</a:t>
            </a:r>
          </a:p>
        </p:txBody>
      </p:sp>
      <p:sp>
        <p:nvSpPr>
          <p:cNvPr id="7" name="TextBox 6"/>
          <p:cNvSpPr txBox="1"/>
          <p:nvPr/>
        </p:nvSpPr>
        <p:spPr>
          <a:xfrm>
            <a:off x="1752600" y="2350769"/>
            <a:ext cx="4914900" cy="1323439"/>
          </a:xfrm>
          <a:prstGeom prst="rect">
            <a:avLst/>
          </a:prstGeom>
          <a:noFill/>
        </p:spPr>
        <p:txBody>
          <a:bodyPr wrap="square" rtlCol="0">
            <a:spAutoFit/>
          </a:bodyPr>
          <a:lstStyle/>
          <a:p>
            <a:pPr algn="ctr"/>
            <a:r>
              <a:rPr lang="en-US" sz="4000" dirty="0">
                <a:solidFill>
                  <a:srgbClr val="0000FF"/>
                </a:solidFill>
              </a:rPr>
              <a:t>mass</a:t>
            </a:r>
            <a:br>
              <a:rPr lang="en-US" sz="4000" dirty="0">
                <a:solidFill>
                  <a:srgbClr val="0000FF"/>
                </a:solidFill>
              </a:rPr>
            </a:br>
            <a:r>
              <a:rPr lang="en-US" sz="4000" dirty="0">
                <a:solidFill>
                  <a:srgbClr val="0000FF"/>
                </a:solidFill>
              </a:rPr>
              <a:t>volume</a:t>
            </a:r>
          </a:p>
        </p:txBody>
      </p:sp>
      <p:cxnSp>
        <p:nvCxnSpPr>
          <p:cNvPr id="10" name="Straight Connector 9"/>
          <p:cNvCxnSpPr/>
          <p:nvPr/>
        </p:nvCxnSpPr>
        <p:spPr>
          <a:xfrm>
            <a:off x="3371850" y="3040714"/>
            <a:ext cx="1676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4963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278094"/>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7.  Both hydrogen and oxygen are special elements in that they do not exist as single atoms when they are pure, not bonded to other atoms.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Their real formulas would be ______  and _________  because they are </a:t>
            </a:r>
            <a:r>
              <a:rPr lang="en-US" sz="2800" b="1" dirty="0">
                <a:solidFill>
                  <a:srgbClr val="FF0000"/>
                </a:solidFill>
                <a:latin typeface="Times New Roman" panose="02020603050405020304" pitchFamily="18" charset="0"/>
                <a:cs typeface="Times New Roman" panose="02020603050405020304" pitchFamily="18" charset="0"/>
              </a:rPr>
              <a:t>DIATOMIC elements</a:t>
            </a:r>
            <a:r>
              <a:rPr lang="en-US" sz="2800" dirty="0">
                <a:latin typeface="Times New Roman" panose="02020603050405020304" pitchFamily="18" charset="0"/>
                <a:cs typeface="Times New Roman" panose="02020603050405020304" pitchFamily="18" charset="0"/>
              </a:rPr>
              <a:t>, which means that they are paired together when they are pure, when they are in their “elemental” state.    </a:t>
            </a:r>
          </a:p>
          <a:p>
            <a:endParaRPr lang="en-US" sz="28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6417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686800" cy="1292662"/>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38.   A bar of metal is 27.73 g and has volume of 4.70 cm</a:t>
            </a:r>
            <a:r>
              <a:rPr lang="en-US" sz="2000" baseline="30000" dirty="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  Is it gold?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(start with a formula, look at table S)</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527603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154436"/>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38.   A bar of metal is 27.73 g and has volume of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4.70 cm</a:t>
            </a:r>
            <a:r>
              <a:rPr lang="en-US" sz="3200" baseline="30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  Is it gold?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(start with a formula, look at table S)</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endParaRPr lang="en-US" dirty="0"/>
          </a:p>
        </p:txBody>
      </p:sp>
      <p:sp>
        <p:nvSpPr>
          <p:cNvPr id="3" name="TextBox 2"/>
          <p:cNvSpPr txBox="1"/>
          <p:nvPr/>
        </p:nvSpPr>
        <p:spPr>
          <a:xfrm>
            <a:off x="3195970" y="1783471"/>
            <a:ext cx="2781300" cy="1446550"/>
          </a:xfrm>
          <a:prstGeom prst="rect">
            <a:avLst/>
          </a:prstGeom>
          <a:noFill/>
        </p:spPr>
        <p:txBody>
          <a:bodyPr wrap="square" rtlCol="0">
            <a:spAutoFit/>
          </a:bodyPr>
          <a:lstStyle/>
          <a:p>
            <a:r>
              <a:rPr lang="en-US" sz="8800" dirty="0">
                <a:solidFill>
                  <a:prstClr val="black"/>
                </a:solidFill>
              </a:rPr>
              <a:t>=</a:t>
            </a:r>
          </a:p>
        </p:txBody>
      </p:sp>
      <p:sp>
        <p:nvSpPr>
          <p:cNvPr id="4" name="TextBox 3"/>
          <p:cNvSpPr txBox="1"/>
          <p:nvPr/>
        </p:nvSpPr>
        <p:spPr>
          <a:xfrm>
            <a:off x="3886200" y="1981768"/>
            <a:ext cx="2209800" cy="1200329"/>
          </a:xfrm>
          <a:prstGeom prst="rect">
            <a:avLst/>
          </a:prstGeom>
          <a:noFill/>
        </p:spPr>
        <p:txBody>
          <a:bodyPr wrap="square" rtlCol="0">
            <a:spAutoFit/>
          </a:bodyPr>
          <a:lstStyle/>
          <a:p>
            <a:pPr algn="ctr"/>
            <a:r>
              <a:rPr lang="en-US" sz="3600" u="sng" dirty="0">
                <a:solidFill>
                  <a:prstClr val="black"/>
                </a:solidFill>
              </a:rPr>
              <a:t>27.73 g</a:t>
            </a:r>
            <a:br>
              <a:rPr lang="en-US" sz="3600" dirty="0">
                <a:solidFill>
                  <a:prstClr val="black"/>
                </a:solidFill>
              </a:rPr>
            </a:br>
            <a:r>
              <a:rPr lang="en-US" sz="3600" dirty="0">
                <a:solidFill>
                  <a:prstClr val="black"/>
                </a:solidFill>
              </a:rPr>
              <a:t>4.70 cm</a:t>
            </a:r>
            <a:r>
              <a:rPr lang="en-US" sz="3600" baseline="30000" dirty="0">
                <a:solidFill>
                  <a:prstClr val="black"/>
                </a:solidFill>
              </a:rPr>
              <a:t>3</a:t>
            </a:r>
          </a:p>
        </p:txBody>
      </p:sp>
      <p:sp>
        <p:nvSpPr>
          <p:cNvPr id="5" name="TextBox 4"/>
          <p:cNvSpPr txBox="1"/>
          <p:nvPr/>
        </p:nvSpPr>
        <p:spPr>
          <a:xfrm>
            <a:off x="381000" y="1749862"/>
            <a:ext cx="2324100" cy="1446550"/>
          </a:xfrm>
          <a:prstGeom prst="rect">
            <a:avLst/>
          </a:prstGeom>
          <a:noFill/>
        </p:spPr>
        <p:txBody>
          <a:bodyPr wrap="square" rtlCol="0">
            <a:spAutoFit/>
          </a:bodyPr>
          <a:lstStyle/>
          <a:p>
            <a:r>
              <a:rPr lang="en-US" sz="8800" dirty="0">
                <a:solidFill>
                  <a:prstClr val="black"/>
                </a:solidFill>
              </a:rPr>
              <a:t>D =</a:t>
            </a:r>
          </a:p>
        </p:txBody>
      </p:sp>
      <p:sp>
        <p:nvSpPr>
          <p:cNvPr id="6" name="TextBox 5"/>
          <p:cNvSpPr txBox="1"/>
          <p:nvPr/>
        </p:nvSpPr>
        <p:spPr>
          <a:xfrm>
            <a:off x="2137144" y="1458971"/>
            <a:ext cx="914400" cy="2123658"/>
          </a:xfrm>
          <a:prstGeom prst="rect">
            <a:avLst/>
          </a:prstGeom>
          <a:noFill/>
        </p:spPr>
        <p:txBody>
          <a:bodyPr wrap="square" rtlCol="0">
            <a:spAutoFit/>
          </a:bodyPr>
          <a:lstStyle/>
          <a:p>
            <a:pPr algn="ctr"/>
            <a:r>
              <a:rPr lang="en-US" sz="6600" dirty="0">
                <a:solidFill>
                  <a:prstClr val="black"/>
                </a:solidFill>
              </a:rPr>
              <a:t>m</a:t>
            </a:r>
            <a:br>
              <a:rPr lang="en-US" sz="6600" dirty="0">
                <a:solidFill>
                  <a:prstClr val="black"/>
                </a:solidFill>
              </a:rPr>
            </a:br>
            <a:r>
              <a:rPr lang="en-US" sz="6600" dirty="0">
                <a:solidFill>
                  <a:prstClr val="black"/>
                </a:solidFill>
              </a:rPr>
              <a:t>V</a:t>
            </a:r>
          </a:p>
        </p:txBody>
      </p:sp>
      <p:cxnSp>
        <p:nvCxnSpPr>
          <p:cNvPr id="7" name="Straight Connector 6"/>
          <p:cNvCxnSpPr/>
          <p:nvPr/>
        </p:nvCxnSpPr>
        <p:spPr>
          <a:xfrm>
            <a:off x="2137144" y="2520800"/>
            <a:ext cx="914400" cy="0"/>
          </a:xfrm>
          <a:prstGeom prst="line">
            <a:avLst/>
          </a:prstGeom>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0" y="3556233"/>
            <a:ext cx="9144000" cy="3046988"/>
          </a:xfrm>
          <a:prstGeom prst="rect">
            <a:avLst/>
          </a:prstGeom>
          <a:noFill/>
        </p:spPr>
        <p:txBody>
          <a:bodyPr wrap="square" rtlCol="0">
            <a:spAutoFit/>
          </a:bodyPr>
          <a:lstStyle/>
          <a:p>
            <a:r>
              <a:rPr lang="en-US" sz="6000" dirty="0">
                <a:solidFill>
                  <a:prstClr val="black"/>
                </a:solidFill>
              </a:rPr>
              <a:t>    </a:t>
            </a:r>
            <a:r>
              <a:rPr lang="en-US" sz="6000" dirty="0">
                <a:solidFill>
                  <a:srgbClr val="0000FF"/>
                </a:solidFill>
              </a:rPr>
              <a:t>D = 5.90 g/cm</a:t>
            </a:r>
            <a:r>
              <a:rPr lang="en-US" sz="6000" baseline="30000" dirty="0">
                <a:solidFill>
                  <a:srgbClr val="0000FF"/>
                </a:solidFill>
              </a:rPr>
              <a:t>3                </a:t>
            </a:r>
            <a:r>
              <a:rPr lang="en-US" sz="6600" b="1" baseline="30000" dirty="0">
                <a:solidFill>
                  <a:srgbClr val="0000FF"/>
                </a:solidFill>
              </a:rPr>
              <a:t> </a:t>
            </a:r>
          </a:p>
          <a:p>
            <a:r>
              <a:rPr lang="en-US" sz="4400" i="1" dirty="0">
                <a:solidFill>
                  <a:srgbClr val="3333FF"/>
                </a:solidFill>
              </a:rPr>
              <a:t>       </a:t>
            </a:r>
            <a:br>
              <a:rPr lang="en-US" sz="4400" i="1" dirty="0">
                <a:solidFill>
                  <a:srgbClr val="3333FF"/>
                </a:solidFill>
              </a:rPr>
            </a:br>
            <a:r>
              <a:rPr lang="en-US" sz="4400" i="1" dirty="0">
                <a:solidFill>
                  <a:srgbClr val="3333FF"/>
                </a:solidFill>
              </a:rPr>
              <a:t>           </a:t>
            </a:r>
            <a:r>
              <a:rPr lang="en-US" sz="4400" i="1" dirty="0"/>
              <a:t>Is that the density of gold?</a:t>
            </a:r>
          </a:p>
          <a:p>
            <a:r>
              <a:rPr lang="en-US" sz="4400" i="1" dirty="0">
                <a:solidFill>
                  <a:srgbClr val="FF0000"/>
                </a:solidFill>
              </a:rPr>
              <a:t>39.  What element might it be instead?</a:t>
            </a:r>
          </a:p>
        </p:txBody>
      </p:sp>
    </p:spTree>
    <p:extLst>
      <p:ext uri="{BB962C8B-B14F-4D97-AF65-F5344CB8AC3E}">
        <p14:creationId xmlns:p14="http://schemas.microsoft.com/office/powerpoint/2010/main" val="3192825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66199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40.  You measure a hunk of aluminum to be 363 grams and</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have volume of 148 </a:t>
            </a:r>
            <a:r>
              <a:rPr lang="en-US" sz="2800" dirty="0" err="1">
                <a:latin typeface="Times New Roman" panose="02020603050405020304" pitchFamily="18" charset="0"/>
                <a:cs typeface="Times New Roman" panose="02020603050405020304" pitchFamily="18" charset="0"/>
              </a:rPr>
              <a:t>mL.</a:t>
            </a:r>
            <a:r>
              <a:rPr lang="en-US" sz="2800" dirty="0">
                <a:latin typeface="Times New Roman" panose="02020603050405020304" pitchFamily="18" charset="0"/>
                <a:cs typeface="Times New Roman" panose="02020603050405020304" pitchFamily="18" charset="0"/>
              </a:rPr>
              <a:t>  What is your measured density?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What is your percent error?</a:t>
            </a:r>
          </a:p>
          <a:p>
            <a:endParaRPr lang="en-US" dirty="0"/>
          </a:p>
        </p:txBody>
      </p:sp>
    </p:spTree>
    <p:extLst>
      <p:ext uri="{BB962C8B-B14F-4D97-AF65-F5344CB8AC3E}">
        <p14:creationId xmlns:p14="http://schemas.microsoft.com/office/powerpoint/2010/main" val="3605395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606" y="1"/>
            <a:ext cx="9197606" cy="984885"/>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40.  You measure a hunk of aluminum to be 363 grams and have volume of 148 </a:t>
            </a:r>
            <a:r>
              <a:rPr lang="en-US" sz="2000" dirty="0" err="1">
                <a:latin typeface="Times New Roman" panose="02020603050405020304" pitchFamily="18" charset="0"/>
                <a:cs typeface="Times New Roman" panose="02020603050405020304" pitchFamily="18" charset="0"/>
              </a:rPr>
              <a:t>mL.</a:t>
            </a:r>
            <a:r>
              <a:rPr lang="en-US"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What is your measured density?  What is your percent error?</a:t>
            </a:r>
          </a:p>
          <a:p>
            <a:endParaRPr lang="en-US" dirty="0"/>
          </a:p>
        </p:txBody>
      </p:sp>
      <p:sp>
        <p:nvSpPr>
          <p:cNvPr id="3" name="TextBox 2"/>
          <p:cNvSpPr txBox="1"/>
          <p:nvPr/>
        </p:nvSpPr>
        <p:spPr>
          <a:xfrm>
            <a:off x="3790064" y="934100"/>
            <a:ext cx="2781300" cy="1446550"/>
          </a:xfrm>
          <a:prstGeom prst="rect">
            <a:avLst/>
          </a:prstGeom>
          <a:noFill/>
        </p:spPr>
        <p:txBody>
          <a:bodyPr wrap="square" rtlCol="0">
            <a:spAutoFit/>
          </a:bodyPr>
          <a:lstStyle/>
          <a:p>
            <a:r>
              <a:rPr lang="en-US" sz="8800" dirty="0">
                <a:solidFill>
                  <a:prstClr val="black"/>
                </a:solidFill>
              </a:rPr>
              <a:t>=</a:t>
            </a:r>
          </a:p>
        </p:txBody>
      </p:sp>
      <p:sp>
        <p:nvSpPr>
          <p:cNvPr id="4" name="TextBox 3"/>
          <p:cNvSpPr txBox="1"/>
          <p:nvPr/>
        </p:nvSpPr>
        <p:spPr>
          <a:xfrm>
            <a:off x="4480294" y="1132397"/>
            <a:ext cx="2209800" cy="1200329"/>
          </a:xfrm>
          <a:prstGeom prst="rect">
            <a:avLst/>
          </a:prstGeom>
          <a:noFill/>
        </p:spPr>
        <p:txBody>
          <a:bodyPr wrap="square" rtlCol="0">
            <a:spAutoFit/>
          </a:bodyPr>
          <a:lstStyle/>
          <a:p>
            <a:pPr algn="ctr"/>
            <a:r>
              <a:rPr lang="en-US" sz="3600" u="sng" dirty="0">
                <a:solidFill>
                  <a:prstClr val="black"/>
                </a:solidFill>
              </a:rPr>
              <a:t>363 g</a:t>
            </a:r>
            <a:br>
              <a:rPr lang="en-US" sz="3600" dirty="0">
                <a:solidFill>
                  <a:prstClr val="black"/>
                </a:solidFill>
              </a:rPr>
            </a:br>
            <a:r>
              <a:rPr lang="en-US" sz="3600" dirty="0">
                <a:solidFill>
                  <a:prstClr val="black"/>
                </a:solidFill>
              </a:rPr>
              <a:t>148 mL</a:t>
            </a:r>
            <a:endParaRPr lang="en-US" sz="3600" baseline="30000" dirty="0">
              <a:solidFill>
                <a:prstClr val="black"/>
              </a:solidFill>
            </a:endParaRPr>
          </a:p>
        </p:txBody>
      </p:sp>
      <p:sp>
        <p:nvSpPr>
          <p:cNvPr id="5" name="TextBox 4"/>
          <p:cNvSpPr txBox="1"/>
          <p:nvPr/>
        </p:nvSpPr>
        <p:spPr>
          <a:xfrm>
            <a:off x="975094" y="900491"/>
            <a:ext cx="2324100" cy="1446550"/>
          </a:xfrm>
          <a:prstGeom prst="rect">
            <a:avLst/>
          </a:prstGeom>
          <a:noFill/>
        </p:spPr>
        <p:txBody>
          <a:bodyPr wrap="square" rtlCol="0">
            <a:spAutoFit/>
          </a:bodyPr>
          <a:lstStyle/>
          <a:p>
            <a:r>
              <a:rPr lang="en-US" sz="8800" dirty="0">
                <a:solidFill>
                  <a:prstClr val="black"/>
                </a:solidFill>
              </a:rPr>
              <a:t>D =</a:t>
            </a:r>
          </a:p>
        </p:txBody>
      </p:sp>
      <p:sp>
        <p:nvSpPr>
          <p:cNvPr id="6" name="TextBox 5"/>
          <p:cNvSpPr txBox="1"/>
          <p:nvPr/>
        </p:nvSpPr>
        <p:spPr>
          <a:xfrm>
            <a:off x="2731238" y="609600"/>
            <a:ext cx="914400" cy="2123658"/>
          </a:xfrm>
          <a:prstGeom prst="rect">
            <a:avLst/>
          </a:prstGeom>
          <a:noFill/>
        </p:spPr>
        <p:txBody>
          <a:bodyPr wrap="square" rtlCol="0">
            <a:spAutoFit/>
          </a:bodyPr>
          <a:lstStyle/>
          <a:p>
            <a:pPr algn="ctr"/>
            <a:r>
              <a:rPr lang="en-US" sz="6600" dirty="0">
                <a:solidFill>
                  <a:prstClr val="black"/>
                </a:solidFill>
              </a:rPr>
              <a:t>m</a:t>
            </a:r>
            <a:br>
              <a:rPr lang="en-US" sz="6600" dirty="0">
                <a:solidFill>
                  <a:prstClr val="black"/>
                </a:solidFill>
              </a:rPr>
            </a:br>
            <a:r>
              <a:rPr lang="en-US" sz="6600" dirty="0">
                <a:solidFill>
                  <a:prstClr val="black"/>
                </a:solidFill>
              </a:rPr>
              <a:t>V</a:t>
            </a:r>
          </a:p>
        </p:txBody>
      </p:sp>
      <p:cxnSp>
        <p:nvCxnSpPr>
          <p:cNvPr id="7" name="Straight Connector 6"/>
          <p:cNvCxnSpPr/>
          <p:nvPr/>
        </p:nvCxnSpPr>
        <p:spPr>
          <a:xfrm>
            <a:off x="2731238" y="1671429"/>
            <a:ext cx="914400" cy="0"/>
          </a:xfrm>
          <a:prstGeom prst="line">
            <a:avLst/>
          </a:prstGeom>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555994" y="2733258"/>
            <a:ext cx="7848600" cy="646331"/>
          </a:xfrm>
          <a:prstGeom prst="rect">
            <a:avLst/>
          </a:prstGeom>
          <a:noFill/>
        </p:spPr>
        <p:txBody>
          <a:bodyPr wrap="square" rtlCol="0">
            <a:spAutoFit/>
          </a:bodyPr>
          <a:lstStyle/>
          <a:p>
            <a:r>
              <a:rPr lang="en-US" sz="3600" dirty="0">
                <a:solidFill>
                  <a:srgbClr val="0000FF"/>
                </a:solidFill>
              </a:rPr>
              <a:t>D = 2.45 g/mL  which is also 2.45 g/cm</a:t>
            </a:r>
            <a:r>
              <a:rPr lang="en-US" sz="3600" baseline="30000" dirty="0">
                <a:solidFill>
                  <a:srgbClr val="0000FF"/>
                </a:solidFill>
              </a:rPr>
              <a:t>3</a:t>
            </a:r>
          </a:p>
        </p:txBody>
      </p:sp>
      <p:sp>
        <p:nvSpPr>
          <p:cNvPr id="9" name="TextBox 8"/>
          <p:cNvSpPr txBox="1"/>
          <p:nvPr/>
        </p:nvSpPr>
        <p:spPr>
          <a:xfrm>
            <a:off x="475364" y="3691852"/>
            <a:ext cx="2590800" cy="369332"/>
          </a:xfrm>
          <a:prstGeom prst="rect">
            <a:avLst/>
          </a:prstGeom>
          <a:noFill/>
        </p:spPr>
        <p:txBody>
          <a:bodyPr wrap="square" rtlCol="0">
            <a:spAutoFit/>
          </a:bodyPr>
          <a:lstStyle/>
          <a:p>
            <a:endParaRPr lang="en-US" dirty="0">
              <a:solidFill>
                <a:srgbClr val="FF0000"/>
              </a:solidFill>
            </a:endParaRPr>
          </a:p>
        </p:txBody>
      </p:sp>
      <p:sp>
        <p:nvSpPr>
          <p:cNvPr id="10" name="TextBox 9"/>
          <p:cNvSpPr txBox="1"/>
          <p:nvPr/>
        </p:nvSpPr>
        <p:spPr>
          <a:xfrm>
            <a:off x="475364" y="3876518"/>
            <a:ext cx="2209800" cy="707886"/>
          </a:xfrm>
          <a:prstGeom prst="rect">
            <a:avLst/>
          </a:prstGeom>
          <a:noFill/>
        </p:spPr>
        <p:txBody>
          <a:bodyPr wrap="square" rtlCol="0">
            <a:spAutoFit/>
          </a:bodyPr>
          <a:lstStyle/>
          <a:p>
            <a:r>
              <a:rPr lang="en-US" sz="4000" dirty="0">
                <a:solidFill>
                  <a:srgbClr val="FF0000"/>
                </a:solidFill>
              </a:rPr>
              <a:t>%E = </a:t>
            </a:r>
          </a:p>
        </p:txBody>
      </p:sp>
      <p:sp>
        <p:nvSpPr>
          <p:cNvPr id="11" name="TextBox 10"/>
          <p:cNvSpPr txBox="1"/>
          <p:nvPr/>
        </p:nvSpPr>
        <p:spPr>
          <a:xfrm>
            <a:off x="1370714" y="3699468"/>
            <a:ext cx="2628900" cy="1600438"/>
          </a:xfrm>
          <a:prstGeom prst="rect">
            <a:avLst/>
          </a:prstGeom>
          <a:noFill/>
        </p:spPr>
        <p:txBody>
          <a:bodyPr wrap="square" rtlCol="0">
            <a:spAutoFit/>
          </a:bodyPr>
          <a:lstStyle/>
          <a:p>
            <a:pPr algn="ctr"/>
            <a:r>
              <a:rPr lang="en-US" sz="4000" u="sng" dirty="0">
                <a:solidFill>
                  <a:srgbClr val="FF0000"/>
                </a:solidFill>
              </a:rPr>
              <a:t>MV – AV</a:t>
            </a:r>
            <a:br>
              <a:rPr lang="en-US" sz="4000" u="sng" dirty="0">
                <a:solidFill>
                  <a:srgbClr val="FF0000"/>
                </a:solidFill>
              </a:rPr>
            </a:br>
            <a:r>
              <a:rPr lang="en-US" sz="4000" dirty="0" err="1">
                <a:solidFill>
                  <a:srgbClr val="FF0000"/>
                </a:solidFill>
              </a:rPr>
              <a:t>AV</a:t>
            </a:r>
            <a:endParaRPr lang="en-US" sz="4000" dirty="0">
              <a:solidFill>
                <a:srgbClr val="FF0000"/>
              </a:solidFill>
            </a:endParaRPr>
          </a:p>
          <a:p>
            <a:endParaRPr lang="en-US" dirty="0">
              <a:solidFill>
                <a:srgbClr val="FF0000"/>
              </a:solidFill>
            </a:endParaRPr>
          </a:p>
        </p:txBody>
      </p:sp>
      <p:sp>
        <p:nvSpPr>
          <p:cNvPr id="12" name="TextBox 11"/>
          <p:cNvSpPr txBox="1"/>
          <p:nvPr/>
        </p:nvSpPr>
        <p:spPr>
          <a:xfrm>
            <a:off x="3751964" y="3879163"/>
            <a:ext cx="3200400" cy="707886"/>
          </a:xfrm>
          <a:prstGeom prst="rect">
            <a:avLst/>
          </a:prstGeom>
          <a:noFill/>
        </p:spPr>
        <p:txBody>
          <a:bodyPr wrap="square" rtlCol="0">
            <a:spAutoFit/>
          </a:bodyPr>
          <a:lstStyle/>
          <a:p>
            <a:r>
              <a:rPr lang="en-US" sz="4000" dirty="0">
                <a:solidFill>
                  <a:srgbClr val="FF0000"/>
                </a:solidFill>
              </a:rPr>
              <a:t>X 100% </a:t>
            </a:r>
          </a:p>
        </p:txBody>
      </p:sp>
      <p:sp>
        <p:nvSpPr>
          <p:cNvPr id="13" name="TextBox 12"/>
          <p:cNvSpPr txBox="1"/>
          <p:nvPr/>
        </p:nvSpPr>
        <p:spPr>
          <a:xfrm>
            <a:off x="475364" y="5021584"/>
            <a:ext cx="2590800" cy="369332"/>
          </a:xfrm>
          <a:prstGeom prst="rect">
            <a:avLst/>
          </a:prstGeom>
          <a:noFill/>
        </p:spPr>
        <p:txBody>
          <a:bodyPr wrap="square" rtlCol="0">
            <a:spAutoFit/>
          </a:bodyPr>
          <a:lstStyle/>
          <a:p>
            <a:endParaRPr lang="en-US" dirty="0">
              <a:solidFill>
                <a:srgbClr val="FF0000"/>
              </a:solidFill>
            </a:endParaRPr>
          </a:p>
        </p:txBody>
      </p:sp>
      <p:sp>
        <p:nvSpPr>
          <p:cNvPr id="14" name="TextBox 13"/>
          <p:cNvSpPr txBox="1"/>
          <p:nvPr/>
        </p:nvSpPr>
        <p:spPr>
          <a:xfrm>
            <a:off x="475364" y="5206250"/>
            <a:ext cx="2209800" cy="707886"/>
          </a:xfrm>
          <a:prstGeom prst="rect">
            <a:avLst/>
          </a:prstGeom>
          <a:noFill/>
        </p:spPr>
        <p:txBody>
          <a:bodyPr wrap="square" rtlCol="0">
            <a:spAutoFit/>
          </a:bodyPr>
          <a:lstStyle/>
          <a:p>
            <a:r>
              <a:rPr lang="en-US" sz="4000" dirty="0">
                <a:solidFill>
                  <a:srgbClr val="FF0000"/>
                </a:solidFill>
              </a:rPr>
              <a:t>%E = </a:t>
            </a:r>
          </a:p>
        </p:txBody>
      </p:sp>
      <p:sp>
        <p:nvSpPr>
          <p:cNvPr id="15" name="TextBox 14"/>
          <p:cNvSpPr txBox="1"/>
          <p:nvPr/>
        </p:nvSpPr>
        <p:spPr>
          <a:xfrm>
            <a:off x="1370714" y="5029200"/>
            <a:ext cx="3109580" cy="1600438"/>
          </a:xfrm>
          <a:prstGeom prst="rect">
            <a:avLst/>
          </a:prstGeom>
          <a:noFill/>
        </p:spPr>
        <p:txBody>
          <a:bodyPr wrap="square" rtlCol="0">
            <a:spAutoFit/>
          </a:bodyPr>
          <a:lstStyle/>
          <a:p>
            <a:pPr algn="ctr"/>
            <a:r>
              <a:rPr lang="en-US" sz="4000" u="sng" dirty="0">
                <a:solidFill>
                  <a:srgbClr val="FF0000"/>
                </a:solidFill>
              </a:rPr>
              <a:t>2.45 – 2.70</a:t>
            </a:r>
            <a:br>
              <a:rPr lang="en-US" sz="4000" u="sng" dirty="0">
                <a:solidFill>
                  <a:srgbClr val="FF0000"/>
                </a:solidFill>
              </a:rPr>
            </a:br>
            <a:r>
              <a:rPr lang="en-US" sz="4000" dirty="0">
                <a:solidFill>
                  <a:srgbClr val="FF0000"/>
                </a:solidFill>
              </a:rPr>
              <a:t>2.70</a:t>
            </a:r>
          </a:p>
          <a:p>
            <a:endParaRPr lang="en-US" dirty="0">
              <a:solidFill>
                <a:srgbClr val="FF0000"/>
              </a:solidFill>
            </a:endParaRPr>
          </a:p>
        </p:txBody>
      </p:sp>
      <p:sp>
        <p:nvSpPr>
          <p:cNvPr id="16" name="TextBox 15"/>
          <p:cNvSpPr txBox="1"/>
          <p:nvPr/>
        </p:nvSpPr>
        <p:spPr>
          <a:xfrm>
            <a:off x="4232856" y="5206250"/>
            <a:ext cx="4606344" cy="1323439"/>
          </a:xfrm>
          <a:prstGeom prst="rect">
            <a:avLst/>
          </a:prstGeom>
          <a:noFill/>
        </p:spPr>
        <p:txBody>
          <a:bodyPr wrap="square" rtlCol="0">
            <a:spAutoFit/>
          </a:bodyPr>
          <a:lstStyle/>
          <a:p>
            <a:r>
              <a:rPr lang="en-US" sz="4000" dirty="0">
                <a:solidFill>
                  <a:srgbClr val="FF0000"/>
                </a:solidFill>
              </a:rPr>
              <a:t>X 100% = -9.26%</a:t>
            </a:r>
            <a:br>
              <a:rPr lang="en-US" sz="4000" dirty="0">
                <a:solidFill>
                  <a:srgbClr val="FF0000"/>
                </a:solidFill>
              </a:rPr>
            </a:br>
            <a:r>
              <a:rPr lang="en-US" sz="4000" dirty="0">
                <a:solidFill>
                  <a:srgbClr val="FF0000"/>
                </a:solidFill>
              </a:rPr>
              <a:t>           </a:t>
            </a:r>
            <a:r>
              <a:rPr lang="en-US" sz="3200" dirty="0">
                <a:solidFill>
                  <a:srgbClr val="0000FF"/>
                </a:solidFill>
              </a:rPr>
              <a:t>*the negative sign!  </a:t>
            </a:r>
            <a:endParaRPr lang="en-US" sz="4000" dirty="0">
              <a:solidFill>
                <a:srgbClr val="0000FF"/>
              </a:solidFill>
            </a:endParaRPr>
          </a:p>
        </p:txBody>
      </p:sp>
    </p:spTree>
    <p:extLst>
      <p:ext uri="{BB962C8B-B14F-4D97-AF65-F5344CB8AC3E}">
        <p14:creationId xmlns:p14="http://schemas.microsoft.com/office/powerpoint/2010/main" val="1772673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80DBD2-2725-36BA-5463-C0007791E4BE}"/>
              </a:ext>
            </a:extLst>
          </p:cNvPr>
          <p:cNvSpPr txBox="1"/>
          <p:nvPr/>
        </p:nvSpPr>
        <p:spPr>
          <a:xfrm>
            <a:off x="0" y="0"/>
            <a:ext cx="9144000" cy="643253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Homework over the Weekend…</a:t>
            </a:r>
          </a:p>
          <a:p>
            <a:endParaRPr lang="en-US"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Read Measurement BASICS.  </a:t>
            </a:r>
            <a:r>
              <a:rPr lang="en-US" sz="2800" b="1" dirty="0">
                <a:solidFill>
                  <a:srgbClr val="FF0000"/>
                </a:solidFill>
                <a:latin typeface="Times New Roman" panose="02020603050405020304" pitchFamily="18" charset="0"/>
                <a:cs typeface="Times New Roman" panose="02020603050405020304" pitchFamily="18" charset="0"/>
              </a:rPr>
              <a:t>Do Measurement HW#1.</a:t>
            </a:r>
          </a:p>
          <a:p>
            <a:endParaRPr lang="en-US" sz="20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 will be absent on Monday (don’t forget).  My friend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Mrs. Hammer is coming in.  </a:t>
            </a:r>
            <a:r>
              <a:rPr lang="en-US" sz="2800" b="1" dirty="0">
                <a:latin typeface="Times New Roman" panose="02020603050405020304" pitchFamily="18" charset="0"/>
                <a:cs typeface="Times New Roman" panose="02020603050405020304" pitchFamily="18" charset="0"/>
              </a:rPr>
              <a:t>Treat her with respect.</a:t>
            </a:r>
          </a:p>
          <a:p>
            <a:endParaRPr lang="en-US"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You will do the Measurement Lab, work in a team of 2, be careful with your measuring.</a:t>
            </a:r>
          </a:p>
          <a:p>
            <a:endParaRPr lang="en-US" sz="20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You can do the questions in the lab (spaces between please)</a:t>
            </a:r>
          </a:p>
          <a:p>
            <a:r>
              <a:rPr lang="en-US" sz="2800" dirty="0">
                <a:latin typeface="Times New Roman" panose="02020603050405020304" pitchFamily="18" charset="0"/>
                <a:cs typeface="Times New Roman" panose="02020603050405020304" pitchFamily="18" charset="0"/>
              </a:rPr>
              <a:t>Do not start the lab conclusion thank you very much.</a:t>
            </a:r>
          </a:p>
          <a:p>
            <a:endParaRPr lang="en-US" sz="24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 will grade your work Monday night if I get home in time to get to the school.  Or else on Tuesday.  On time is perfect, late gets a deduction.  </a:t>
            </a:r>
          </a:p>
        </p:txBody>
      </p:sp>
    </p:spTree>
    <p:extLst>
      <p:ext uri="{BB962C8B-B14F-4D97-AF65-F5344CB8AC3E}">
        <p14:creationId xmlns:p14="http://schemas.microsoft.com/office/powerpoint/2010/main" val="15297001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61870"/>
            <a:ext cx="8763000" cy="5724644"/>
          </a:xfrm>
          <a:prstGeom prst="rect">
            <a:avLst/>
          </a:prstGeom>
          <a:noFill/>
        </p:spPr>
        <p:txBody>
          <a:bodyPr wrap="square" rtlCol="0">
            <a:spAutoFit/>
          </a:bodyPr>
          <a:lstStyle/>
          <a:p>
            <a:pPr algn="ctr"/>
            <a:r>
              <a:rPr lang="en-US" sz="5400" dirty="0">
                <a:latin typeface="Comic Sans MS" panose="030F0702030302020204" pitchFamily="66" charset="0"/>
              </a:rPr>
              <a:t>Measurement Class #2 Temperature Conversions, Centigrade </a:t>
            </a:r>
            <a:r>
              <a:rPr lang="en-US" sz="5400" dirty="0">
                <a:latin typeface="Comic Sans MS" panose="030F0702030302020204" pitchFamily="66" charset="0"/>
                <a:cs typeface="Calibri"/>
              </a:rPr>
              <a:t>↔</a:t>
            </a:r>
            <a:r>
              <a:rPr lang="en-US" sz="5400" dirty="0">
                <a:latin typeface="Comic Sans MS" panose="030F0702030302020204" pitchFamily="66" charset="0"/>
              </a:rPr>
              <a:t> Kelvin </a:t>
            </a:r>
            <a:br>
              <a:rPr lang="en-US" sz="5400" dirty="0">
                <a:latin typeface="Comic Sans MS" panose="030F0702030302020204" pitchFamily="66" charset="0"/>
              </a:rPr>
            </a:br>
            <a:br>
              <a:rPr lang="en-US" sz="5400" dirty="0">
                <a:latin typeface="Comic Sans MS" panose="030F0702030302020204" pitchFamily="66" charset="0"/>
              </a:rPr>
            </a:br>
            <a:r>
              <a:rPr lang="en-US" sz="4400" i="1" dirty="0">
                <a:solidFill>
                  <a:srgbClr val="0000FF"/>
                </a:solidFill>
                <a:latin typeface="Comic Sans MS" panose="030F0702030302020204" pitchFamily="66" charset="0"/>
              </a:rPr>
              <a:t>(and NOT Fahrenheit, </a:t>
            </a:r>
            <a:br>
              <a:rPr lang="en-US" sz="4400" i="1" dirty="0">
                <a:solidFill>
                  <a:srgbClr val="0000FF"/>
                </a:solidFill>
                <a:latin typeface="Comic Sans MS" panose="030F0702030302020204" pitchFamily="66" charset="0"/>
              </a:rPr>
            </a:br>
            <a:r>
              <a:rPr lang="en-US" sz="4400" i="1" dirty="0">
                <a:solidFill>
                  <a:srgbClr val="0000FF"/>
                </a:solidFill>
                <a:latin typeface="Comic Sans MS" panose="030F0702030302020204" pitchFamily="66" charset="0"/>
              </a:rPr>
              <a:t>we try not to say the F-word</a:t>
            </a:r>
            <a:br>
              <a:rPr lang="en-US" sz="4400" i="1" dirty="0">
                <a:solidFill>
                  <a:srgbClr val="0000FF"/>
                </a:solidFill>
                <a:latin typeface="Comic Sans MS" panose="030F0702030302020204" pitchFamily="66" charset="0"/>
              </a:rPr>
            </a:br>
            <a:r>
              <a:rPr lang="en-US" sz="4400" i="1" dirty="0">
                <a:solidFill>
                  <a:srgbClr val="0000FF"/>
                </a:solidFill>
                <a:latin typeface="Comic Sans MS" panose="030F0702030302020204" pitchFamily="66" charset="0"/>
              </a:rPr>
              <a:t>in chemistry) </a:t>
            </a:r>
          </a:p>
          <a:p>
            <a:endParaRPr lang="en-US" dirty="0"/>
          </a:p>
        </p:txBody>
      </p:sp>
    </p:spTree>
    <p:extLst>
      <p:ext uri="{BB962C8B-B14F-4D97-AF65-F5344CB8AC3E}">
        <p14:creationId xmlns:p14="http://schemas.microsoft.com/office/powerpoint/2010/main" val="23717884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539978"/>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41.  Centigrade is another way to say Celsius, but centi-  reminds us of</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cents, and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there are __________ units of temperature from melting ice to</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boiling water temperature.  It’s a Metric Temperature Scale.  (good)</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42.  Another temperature scale is called the _______________ scale.  </a:t>
            </a:r>
            <a:br>
              <a:rPr lang="en-US" sz="2400" dirty="0">
                <a:solidFill>
                  <a:srgbClr val="0000FF"/>
                </a:solidFill>
                <a:latin typeface="Times New Roman" panose="02020603050405020304" pitchFamily="18" charset="0"/>
                <a:cs typeface="Times New Roman" panose="02020603050405020304" pitchFamily="18" charset="0"/>
              </a:rPr>
            </a:b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       It’s named after a guy named Lord ______________________, </a:t>
            </a: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       no relation to Lord Vader, from Star Wars.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43.  In Kelvin, there are 100 units of temperature from melting water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to boiling water temperature.  It’s a Metric Temperature Scale too.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This scale DOES NOT USE degrees, just _________________</a:t>
            </a:r>
          </a:p>
          <a:p>
            <a:endParaRPr lang="en-US" dirty="0"/>
          </a:p>
        </p:txBody>
      </p:sp>
    </p:spTree>
    <p:extLst>
      <p:ext uri="{BB962C8B-B14F-4D97-AF65-F5344CB8AC3E}">
        <p14:creationId xmlns:p14="http://schemas.microsoft.com/office/powerpoint/2010/main" val="6939473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678204"/>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41.  Centigrade is another way to say Celsius, but centi-  reminds us of cents, and</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there are </a:t>
            </a:r>
            <a:r>
              <a:rPr lang="en-US" sz="2000" dirty="0">
                <a:solidFill>
                  <a:srgbClr val="FF3300"/>
                </a:solidFill>
                <a:latin typeface="Times New Roman" panose="02020603050405020304" pitchFamily="18" charset="0"/>
                <a:cs typeface="Times New Roman" panose="02020603050405020304" pitchFamily="18" charset="0"/>
              </a:rPr>
              <a:t>100</a:t>
            </a:r>
            <a:r>
              <a:rPr lang="en-US" sz="2000" dirty="0">
                <a:latin typeface="Times New Roman" panose="02020603050405020304" pitchFamily="18" charset="0"/>
                <a:cs typeface="Times New Roman" panose="02020603050405020304" pitchFamily="18" charset="0"/>
              </a:rPr>
              <a:t> units of temperature from melting ice to boiling water</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temperature.  It’s a Metric Temperature Scale.  (good)</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r>
              <a:rPr lang="en-US" sz="2000" dirty="0">
                <a:solidFill>
                  <a:srgbClr val="0000FF"/>
                </a:solidFill>
                <a:latin typeface="Times New Roman" panose="02020603050405020304" pitchFamily="18" charset="0"/>
                <a:cs typeface="Times New Roman" panose="02020603050405020304" pitchFamily="18" charset="0"/>
              </a:rPr>
              <a:t>42.  Another scientific temperature scale is called the </a:t>
            </a:r>
            <a:r>
              <a:rPr lang="en-US" sz="2000" u="sng" dirty="0">
                <a:solidFill>
                  <a:srgbClr val="FF3300"/>
                </a:solidFill>
                <a:latin typeface="Times New Roman" panose="02020603050405020304" pitchFamily="18" charset="0"/>
                <a:cs typeface="Times New Roman" panose="02020603050405020304" pitchFamily="18" charset="0"/>
              </a:rPr>
              <a:t>KELVIN</a:t>
            </a:r>
            <a:r>
              <a:rPr lang="en-US" sz="2000" dirty="0">
                <a:solidFill>
                  <a:srgbClr val="0000FF"/>
                </a:solidFill>
                <a:latin typeface="Times New Roman" panose="02020603050405020304" pitchFamily="18" charset="0"/>
                <a:cs typeface="Times New Roman" panose="02020603050405020304" pitchFamily="18" charset="0"/>
              </a:rPr>
              <a:t> scale.  </a:t>
            </a:r>
            <a:br>
              <a:rPr lang="en-US" sz="2000" dirty="0">
                <a:solidFill>
                  <a:srgbClr val="0000FF"/>
                </a:solidFill>
                <a:latin typeface="Times New Roman" panose="02020603050405020304" pitchFamily="18" charset="0"/>
                <a:cs typeface="Times New Roman" panose="02020603050405020304" pitchFamily="18" charset="0"/>
              </a:rPr>
            </a:br>
            <a:br>
              <a:rPr lang="en-US" sz="2000" dirty="0">
                <a:solidFill>
                  <a:srgbClr val="0000FF"/>
                </a:solidFill>
                <a:latin typeface="Times New Roman" panose="02020603050405020304" pitchFamily="18" charset="0"/>
                <a:cs typeface="Times New Roman" panose="02020603050405020304" pitchFamily="18" charset="0"/>
              </a:rPr>
            </a:br>
            <a:r>
              <a:rPr lang="en-US" sz="2000" dirty="0">
                <a:solidFill>
                  <a:srgbClr val="0000FF"/>
                </a:solidFill>
                <a:latin typeface="Times New Roman" panose="02020603050405020304" pitchFamily="18" charset="0"/>
                <a:cs typeface="Times New Roman" panose="02020603050405020304" pitchFamily="18" charset="0"/>
              </a:rPr>
              <a:t>       It’s named after a guy named Lord </a:t>
            </a:r>
            <a:r>
              <a:rPr lang="en-US" sz="2000" dirty="0">
                <a:solidFill>
                  <a:srgbClr val="FF3300"/>
                </a:solidFill>
                <a:latin typeface="Times New Roman" panose="02020603050405020304" pitchFamily="18" charset="0"/>
                <a:cs typeface="Times New Roman" panose="02020603050405020304" pitchFamily="18" charset="0"/>
              </a:rPr>
              <a:t>KELVIN</a:t>
            </a:r>
            <a:r>
              <a:rPr lang="en-US" sz="2000" dirty="0">
                <a:solidFill>
                  <a:srgbClr val="0000FF"/>
                </a:solidFill>
                <a:latin typeface="Times New Roman" panose="02020603050405020304" pitchFamily="18" charset="0"/>
                <a:cs typeface="Times New Roman" panose="02020603050405020304" pitchFamily="18" charset="0"/>
              </a:rPr>
              <a:t>, </a:t>
            </a:r>
            <a:br>
              <a:rPr lang="en-US" sz="2000" dirty="0">
                <a:solidFill>
                  <a:srgbClr val="0000FF"/>
                </a:solidFill>
                <a:latin typeface="Times New Roman" panose="02020603050405020304" pitchFamily="18" charset="0"/>
                <a:cs typeface="Times New Roman" panose="02020603050405020304" pitchFamily="18" charset="0"/>
              </a:rPr>
            </a:br>
            <a:r>
              <a:rPr lang="en-US" sz="2000" dirty="0">
                <a:solidFill>
                  <a:srgbClr val="0000FF"/>
                </a:solidFill>
                <a:latin typeface="Times New Roman" panose="02020603050405020304" pitchFamily="18" charset="0"/>
                <a:cs typeface="Times New Roman" panose="02020603050405020304" pitchFamily="18" charset="0"/>
              </a:rPr>
              <a:t>       no relation to Lord Vader from Star Wars.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43.  There are 100 units of temperature from melting water to boiling water</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temperature.  It’s a Metric Temperature Scale too.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This scale DOES NOT USE degrees, just </a:t>
            </a:r>
            <a:r>
              <a:rPr lang="en-US" sz="2000" u="sng" dirty="0">
                <a:latin typeface="Times New Roman" panose="02020603050405020304" pitchFamily="18" charset="0"/>
                <a:cs typeface="Times New Roman" panose="02020603050405020304" pitchFamily="18" charset="0"/>
              </a:rPr>
              <a:t>KELVINS</a:t>
            </a:r>
          </a:p>
          <a:p>
            <a:endParaRPr lang="en-US" dirty="0"/>
          </a:p>
        </p:txBody>
      </p:sp>
    </p:spTree>
    <p:extLst>
      <p:ext uri="{BB962C8B-B14F-4D97-AF65-F5344CB8AC3E}">
        <p14:creationId xmlns:p14="http://schemas.microsoft.com/office/powerpoint/2010/main" val="25782544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a:stCxn id="14" idx="2"/>
          </p:cNvCxnSpPr>
          <p:nvPr/>
        </p:nvCxnSpPr>
        <p:spPr>
          <a:xfrm>
            <a:off x="3657600" y="1470124"/>
            <a:ext cx="0" cy="5159276"/>
          </a:xfrm>
          <a:prstGeom prst="line">
            <a:avLst/>
          </a:prstGeom>
        </p:spPr>
        <p:style>
          <a:lnRef idx="3">
            <a:schemeClr val="accent2"/>
          </a:lnRef>
          <a:fillRef idx="0">
            <a:schemeClr val="accent2"/>
          </a:fillRef>
          <a:effectRef idx="2">
            <a:schemeClr val="accent2"/>
          </a:effectRef>
          <a:fontRef idx="minor">
            <a:schemeClr val="tx1"/>
          </a:fontRef>
        </p:style>
      </p:cxnSp>
      <p:cxnSp>
        <p:nvCxnSpPr>
          <p:cNvPr id="5" name="Straight Connector 4"/>
          <p:cNvCxnSpPr>
            <a:stCxn id="16" idx="2"/>
          </p:cNvCxnSpPr>
          <p:nvPr/>
        </p:nvCxnSpPr>
        <p:spPr>
          <a:xfrm>
            <a:off x="5943600" y="1470124"/>
            <a:ext cx="0" cy="5159276"/>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a:stCxn id="15" idx="2"/>
          </p:cNvCxnSpPr>
          <p:nvPr/>
        </p:nvCxnSpPr>
        <p:spPr>
          <a:xfrm>
            <a:off x="8343900" y="1470124"/>
            <a:ext cx="38100" cy="5159276"/>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p:cNvCxnSpPr/>
          <p:nvPr/>
        </p:nvCxnSpPr>
        <p:spPr>
          <a:xfrm>
            <a:off x="1600200" y="6629400"/>
            <a:ext cx="7162800" cy="0"/>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1676400" y="4953000"/>
            <a:ext cx="708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124200"/>
            <a:ext cx="708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314700" y="990600"/>
            <a:ext cx="685800" cy="4795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14"/>
          <p:cNvSpPr/>
          <p:nvPr/>
        </p:nvSpPr>
        <p:spPr>
          <a:xfrm>
            <a:off x="8001000" y="990600"/>
            <a:ext cx="685800" cy="4795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ectangle 15"/>
          <p:cNvSpPr/>
          <p:nvPr/>
        </p:nvSpPr>
        <p:spPr>
          <a:xfrm>
            <a:off x="5600700" y="990600"/>
            <a:ext cx="685800" cy="4795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 name="TextBox 16"/>
          <p:cNvSpPr txBox="1"/>
          <p:nvPr/>
        </p:nvSpPr>
        <p:spPr>
          <a:xfrm>
            <a:off x="304800" y="2743200"/>
            <a:ext cx="1676400" cy="369332"/>
          </a:xfrm>
          <a:prstGeom prst="rect">
            <a:avLst/>
          </a:prstGeom>
          <a:noFill/>
        </p:spPr>
        <p:txBody>
          <a:bodyPr wrap="square" rtlCol="0">
            <a:spAutoFit/>
          </a:bodyPr>
          <a:lstStyle/>
          <a:p>
            <a:r>
              <a:rPr lang="en-US" dirty="0">
                <a:solidFill>
                  <a:prstClr val="black"/>
                </a:solidFill>
              </a:rPr>
              <a:t>Water boils</a:t>
            </a:r>
          </a:p>
        </p:txBody>
      </p:sp>
      <p:sp>
        <p:nvSpPr>
          <p:cNvPr id="18" name="TextBox 17"/>
          <p:cNvSpPr txBox="1"/>
          <p:nvPr/>
        </p:nvSpPr>
        <p:spPr>
          <a:xfrm>
            <a:off x="304800" y="4621262"/>
            <a:ext cx="1905000" cy="369332"/>
          </a:xfrm>
          <a:prstGeom prst="rect">
            <a:avLst/>
          </a:prstGeom>
          <a:noFill/>
        </p:spPr>
        <p:txBody>
          <a:bodyPr wrap="square" rtlCol="0">
            <a:spAutoFit/>
          </a:bodyPr>
          <a:lstStyle/>
          <a:p>
            <a:r>
              <a:rPr lang="en-US" dirty="0">
                <a:solidFill>
                  <a:prstClr val="black"/>
                </a:solidFill>
              </a:rPr>
              <a:t>Water freezes</a:t>
            </a:r>
          </a:p>
        </p:txBody>
      </p:sp>
      <p:sp>
        <p:nvSpPr>
          <p:cNvPr id="19" name="TextBox 18"/>
          <p:cNvSpPr txBox="1"/>
          <p:nvPr/>
        </p:nvSpPr>
        <p:spPr>
          <a:xfrm>
            <a:off x="1295400" y="6340917"/>
            <a:ext cx="1828800" cy="369332"/>
          </a:xfrm>
          <a:prstGeom prst="rect">
            <a:avLst/>
          </a:prstGeom>
          <a:noFill/>
        </p:spPr>
        <p:txBody>
          <a:bodyPr wrap="square" rtlCol="0">
            <a:spAutoFit/>
          </a:bodyPr>
          <a:lstStyle/>
          <a:p>
            <a:r>
              <a:rPr lang="en-US" dirty="0">
                <a:solidFill>
                  <a:prstClr val="black"/>
                </a:solidFill>
              </a:rPr>
              <a:t>?</a:t>
            </a:r>
          </a:p>
        </p:txBody>
      </p:sp>
      <p:sp>
        <p:nvSpPr>
          <p:cNvPr id="3" name="TextBox 2"/>
          <p:cNvSpPr txBox="1"/>
          <p:nvPr/>
        </p:nvSpPr>
        <p:spPr>
          <a:xfrm>
            <a:off x="152400" y="152400"/>
            <a:ext cx="1104900" cy="830997"/>
          </a:xfrm>
          <a:prstGeom prst="rect">
            <a:avLst/>
          </a:prstGeom>
          <a:noFill/>
        </p:spPr>
        <p:txBody>
          <a:bodyPr wrap="square" rtlCol="0">
            <a:spAutoFit/>
          </a:bodyPr>
          <a:lstStyle/>
          <a:p>
            <a:r>
              <a:rPr lang="en-US" sz="4800" dirty="0"/>
              <a:t>44.</a:t>
            </a:r>
          </a:p>
        </p:txBody>
      </p:sp>
    </p:spTree>
    <p:extLst>
      <p:ext uri="{BB962C8B-B14F-4D97-AF65-F5344CB8AC3E}">
        <p14:creationId xmlns:p14="http://schemas.microsoft.com/office/powerpoint/2010/main" val="27433270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3647"/>
            <a:ext cx="9144000" cy="2492990"/>
          </a:xfrm>
          <a:prstGeom prst="rect">
            <a:avLst/>
          </a:prstGeom>
          <a:noFill/>
        </p:spPr>
        <p:txBody>
          <a:bodyPr wrap="square" rtlCol="0">
            <a:spAutoFit/>
          </a:bodyPr>
          <a:lstStyle/>
          <a:p>
            <a:r>
              <a:rPr lang="en-US" dirty="0">
                <a:solidFill>
                  <a:prstClr val="black"/>
                </a:solidFill>
              </a:rPr>
              <a:t>44.  Temperature  We will not use Fahrenheit temperature in science class.</a:t>
            </a:r>
          </a:p>
          <a:p>
            <a:endParaRPr lang="en-US" dirty="0">
              <a:solidFill>
                <a:prstClr val="black"/>
              </a:solidFill>
            </a:endParaRPr>
          </a:p>
          <a:p>
            <a:r>
              <a:rPr lang="en-US" sz="2800" dirty="0">
                <a:solidFill>
                  <a:prstClr val="black"/>
                </a:solidFill>
              </a:rPr>
              <a:t>We will use </a:t>
            </a:r>
            <a:r>
              <a:rPr lang="en-US" sz="2800" dirty="0">
                <a:solidFill>
                  <a:srgbClr val="FF0000"/>
                </a:solidFill>
              </a:rPr>
              <a:t>Centigrade</a:t>
            </a:r>
            <a:r>
              <a:rPr lang="en-US" sz="2800" dirty="0">
                <a:solidFill>
                  <a:prstClr val="black"/>
                </a:solidFill>
              </a:rPr>
              <a:t> AKA  </a:t>
            </a:r>
            <a:r>
              <a:rPr lang="en-US" sz="2800" dirty="0">
                <a:solidFill>
                  <a:srgbClr val="FF0000"/>
                </a:solidFill>
              </a:rPr>
              <a:t>Celsius</a:t>
            </a:r>
          </a:p>
          <a:p>
            <a:endParaRPr lang="en-US" sz="2800" dirty="0">
              <a:solidFill>
                <a:prstClr val="black"/>
              </a:solidFill>
            </a:endParaRPr>
          </a:p>
          <a:p>
            <a:r>
              <a:rPr lang="en-US" sz="2800" dirty="0">
                <a:solidFill>
                  <a:prstClr val="black"/>
                </a:solidFill>
              </a:rPr>
              <a:t>As well as </a:t>
            </a:r>
            <a:r>
              <a:rPr lang="en-US" sz="2800" dirty="0">
                <a:solidFill>
                  <a:srgbClr val="FF0000"/>
                </a:solidFill>
              </a:rPr>
              <a:t>KELVIN</a:t>
            </a:r>
          </a:p>
          <a:p>
            <a:endParaRPr lang="en-US" dirty="0">
              <a:solidFill>
                <a:prstClr val="black"/>
              </a:solidFill>
            </a:endParaRPr>
          </a:p>
          <a:p>
            <a:endParaRPr lang="en-US" dirty="0">
              <a:solidFill>
                <a:prstClr val="black"/>
              </a:solidFill>
            </a:endParaRPr>
          </a:p>
        </p:txBody>
      </p:sp>
      <p:cxnSp>
        <p:nvCxnSpPr>
          <p:cNvPr id="4" name="Straight Connector 3"/>
          <p:cNvCxnSpPr/>
          <p:nvPr/>
        </p:nvCxnSpPr>
        <p:spPr>
          <a:xfrm>
            <a:off x="3657600" y="2613124"/>
            <a:ext cx="0" cy="4016276"/>
          </a:xfrm>
          <a:prstGeom prst="line">
            <a:avLst/>
          </a:prstGeom>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a:xfrm>
            <a:off x="5943600" y="2613124"/>
            <a:ext cx="0" cy="4016276"/>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8382000" y="2613124"/>
            <a:ext cx="0" cy="4016276"/>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p:cNvCxnSpPr/>
          <p:nvPr/>
        </p:nvCxnSpPr>
        <p:spPr>
          <a:xfrm>
            <a:off x="1600200" y="6629400"/>
            <a:ext cx="7162800" cy="0"/>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1676400" y="4953000"/>
            <a:ext cx="708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124200"/>
            <a:ext cx="708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314700" y="2133600"/>
            <a:ext cx="685800" cy="4795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14"/>
          <p:cNvSpPr/>
          <p:nvPr/>
        </p:nvSpPr>
        <p:spPr>
          <a:xfrm>
            <a:off x="8001000" y="2133600"/>
            <a:ext cx="685800" cy="4795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ectangle 15"/>
          <p:cNvSpPr/>
          <p:nvPr/>
        </p:nvSpPr>
        <p:spPr>
          <a:xfrm>
            <a:off x="5600700" y="2133600"/>
            <a:ext cx="685800" cy="4795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 name="TextBox 16"/>
          <p:cNvSpPr txBox="1"/>
          <p:nvPr/>
        </p:nvSpPr>
        <p:spPr>
          <a:xfrm>
            <a:off x="304800" y="2743200"/>
            <a:ext cx="1676400" cy="369332"/>
          </a:xfrm>
          <a:prstGeom prst="rect">
            <a:avLst/>
          </a:prstGeom>
          <a:noFill/>
        </p:spPr>
        <p:txBody>
          <a:bodyPr wrap="square" rtlCol="0">
            <a:spAutoFit/>
          </a:bodyPr>
          <a:lstStyle/>
          <a:p>
            <a:r>
              <a:rPr lang="en-US" dirty="0">
                <a:solidFill>
                  <a:prstClr val="black"/>
                </a:solidFill>
              </a:rPr>
              <a:t>Water boils</a:t>
            </a:r>
          </a:p>
        </p:txBody>
      </p:sp>
      <p:sp>
        <p:nvSpPr>
          <p:cNvPr id="18" name="TextBox 17"/>
          <p:cNvSpPr txBox="1"/>
          <p:nvPr/>
        </p:nvSpPr>
        <p:spPr>
          <a:xfrm>
            <a:off x="304800" y="4621262"/>
            <a:ext cx="1905000" cy="369332"/>
          </a:xfrm>
          <a:prstGeom prst="rect">
            <a:avLst/>
          </a:prstGeom>
          <a:noFill/>
        </p:spPr>
        <p:txBody>
          <a:bodyPr wrap="square" rtlCol="0">
            <a:spAutoFit/>
          </a:bodyPr>
          <a:lstStyle/>
          <a:p>
            <a:r>
              <a:rPr lang="en-US" dirty="0">
                <a:solidFill>
                  <a:prstClr val="black"/>
                </a:solidFill>
              </a:rPr>
              <a:t>Water freezes</a:t>
            </a:r>
          </a:p>
        </p:txBody>
      </p:sp>
      <p:sp>
        <p:nvSpPr>
          <p:cNvPr id="19" name="TextBox 18"/>
          <p:cNvSpPr txBox="1"/>
          <p:nvPr/>
        </p:nvSpPr>
        <p:spPr>
          <a:xfrm>
            <a:off x="685800" y="6305748"/>
            <a:ext cx="1828800" cy="369332"/>
          </a:xfrm>
          <a:prstGeom prst="rect">
            <a:avLst/>
          </a:prstGeom>
          <a:noFill/>
        </p:spPr>
        <p:txBody>
          <a:bodyPr wrap="square" rtlCol="0">
            <a:spAutoFit/>
          </a:bodyPr>
          <a:lstStyle/>
          <a:p>
            <a:r>
              <a:rPr lang="en-US" dirty="0">
                <a:solidFill>
                  <a:srgbClr val="FF0000"/>
                </a:solidFill>
                <a:latin typeface="Comic Sans MS" pitchFamily="66" charset="0"/>
              </a:rPr>
              <a:t>Absolute Zero</a:t>
            </a:r>
          </a:p>
        </p:txBody>
      </p:sp>
      <p:sp>
        <p:nvSpPr>
          <p:cNvPr id="3" name="TextBox 2"/>
          <p:cNvSpPr txBox="1"/>
          <p:nvPr/>
        </p:nvSpPr>
        <p:spPr>
          <a:xfrm>
            <a:off x="3505200" y="2080974"/>
            <a:ext cx="381000" cy="584775"/>
          </a:xfrm>
          <a:prstGeom prst="rect">
            <a:avLst/>
          </a:prstGeom>
          <a:noFill/>
        </p:spPr>
        <p:txBody>
          <a:bodyPr wrap="square" rtlCol="0">
            <a:spAutoFit/>
          </a:bodyPr>
          <a:lstStyle/>
          <a:p>
            <a:r>
              <a:rPr lang="en-US" sz="3200" b="1" dirty="0">
                <a:solidFill>
                  <a:prstClr val="black">
                    <a:lumMod val="95000"/>
                    <a:lumOff val="5000"/>
                  </a:prstClr>
                </a:solidFill>
              </a:rPr>
              <a:t>F</a:t>
            </a:r>
          </a:p>
        </p:txBody>
      </p:sp>
      <p:sp>
        <p:nvSpPr>
          <p:cNvPr id="9" name="Rectangle 8"/>
          <p:cNvSpPr/>
          <p:nvPr/>
        </p:nvSpPr>
        <p:spPr>
          <a:xfrm>
            <a:off x="5742263" y="2100262"/>
            <a:ext cx="402674" cy="584775"/>
          </a:xfrm>
          <a:prstGeom prst="rect">
            <a:avLst/>
          </a:prstGeom>
        </p:spPr>
        <p:txBody>
          <a:bodyPr wrap="none">
            <a:spAutoFit/>
          </a:bodyPr>
          <a:lstStyle/>
          <a:p>
            <a:r>
              <a:rPr lang="en-US" sz="3200" b="1" dirty="0">
                <a:solidFill>
                  <a:prstClr val="black">
                    <a:lumMod val="95000"/>
                    <a:lumOff val="5000"/>
                  </a:prstClr>
                </a:solidFill>
              </a:rPr>
              <a:t>C</a:t>
            </a:r>
          </a:p>
        </p:txBody>
      </p:sp>
      <p:sp>
        <p:nvSpPr>
          <p:cNvPr id="12" name="Rectangle 11"/>
          <p:cNvSpPr/>
          <p:nvPr/>
        </p:nvSpPr>
        <p:spPr>
          <a:xfrm>
            <a:off x="8181141" y="2100262"/>
            <a:ext cx="409086" cy="584775"/>
          </a:xfrm>
          <a:prstGeom prst="rect">
            <a:avLst/>
          </a:prstGeom>
        </p:spPr>
        <p:txBody>
          <a:bodyPr wrap="none">
            <a:spAutoFit/>
          </a:bodyPr>
          <a:lstStyle/>
          <a:p>
            <a:r>
              <a:rPr lang="en-US" sz="3200" b="1" dirty="0">
                <a:solidFill>
                  <a:prstClr val="black">
                    <a:lumMod val="95000"/>
                    <a:lumOff val="5000"/>
                  </a:prstClr>
                </a:solidFill>
              </a:rPr>
              <a:t>K</a:t>
            </a:r>
          </a:p>
        </p:txBody>
      </p:sp>
      <p:sp>
        <p:nvSpPr>
          <p:cNvPr id="20" name="TextBox 19"/>
          <p:cNvSpPr txBox="1"/>
          <p:nvPr/>
        </p:nvSpPr>
        <p:spPr>
          <a:xfrm>
            <a:off x="2743201" y="2743200"/>
            <a:ext cx="5828916" cy="369332"/>
          </a:xfrm>
          <a:prstGeom prst="rect">
            <a:avLst/>
          </a:prstGeom>
          <a:noFill/>
        </p:spPr>
        <p:txBody>
          <a:bodyPr wrap="square" rtlCol="0">
            <a:spAutoFit/>
          </a:bodyPr>
          <a:lstStyle/>
          <a:p>
            <a:r>
              <a:rPr lang="en-US" dirty="0">
                <a:solidFill>
                  <a:prstClr val="black">
                    <a:lumMod val="95000"/>
                    <a:lumOff val="5000"/>
                  </a:prstClr>
                </a:solidFill>
                <a:latin typeface="Comic Sans MS" pitchFamily="66" charset="0"/>
              </a:rPr>
              <a:t>212°F                         100°C                            373K</a:t>
            </a:r>
          </a:p>
        </p:txBody>
      </p:sp>
      <p:sp>
        <p:nvSpPr>
          <p:cNvPr id="21" name="Rectangle 20"/>
          <p:cNvSpPr/>
          <p:nvPr/>
        </p:nvSpPr>
        <p:spPr>
          <a:xfrm>
            <a:off x="2928507" y="4537159"/>
            <a:ext cx="5986893" cy="369332"/>
          </a:xfrm>
          <a:prstGeom prst="rect">
            <a:avLst/>
          </a:prstGeom>
        </p:spPr>
        <p:txBody>
          <a:bodyPr wrap="square">
            <a:spAutoFit/>
          </a:bodyPr>
          <a:lstStyle/>
          <a:p>
            <a:r>
              <a:rPr lang="en-US" dirty="0">
                <a:solidFill>
                  <a:prstClr val="black">
                    <a:lumMod val="95000"/>
                    <a:lumOff val="5000"/>
                  </a:prstClr>
                </a:solidFill>
                <a:latin typeface="Comic Sans MS" pitchFamily="66" charset="0"/>
              </a:rPr>
              <a:t>32°F                            0°C                            273K</a:t>
            </a:r>
          </a:p>
        </p:txBody>
      </p:sp>
      <p:sp>
        <p:nvSpPr>
          <p:cNvPr id="22" name="TextBox 21"/>
          <p:cNvSpPr txBox="1"/>
          <p:nvPr/>
        </p:nvSpPr>
        <p:spPr>
          <a:xfrm>
            <a:off x="7777381" y="6305748"/>
            <a:ext cx="723900" cy="369332"/>
          </a:xfrm>
          <a:prstGeom prst="rect">
            <a:avLst/>
          </a:prstGeom>
          <a:noFill/>
        </p:spPr>
        <p:txBody>
          <a:bodyPr wrap="square" rtlCol="0">
            <a:spAutoFit/>
          </a:bodyPr>
          <a:lstStyle/>
          <a:p>
            <a:r>
              <a:rPr lang="en-US" dirty="0">
                <a:solidFill>
                  <a:prstClr val="black">
                    <a:lumMod val="95000"/>
                    <a:lumOff val="5000"/>
                  </a:prstClr>
                </a:solidFill>
                <a:latin typeface="Comic Sans MS" pitchFamily="66" charset="0"/>
              </a:rPr>
              <a:t>O K</a:t>
            </a:r>
          </a:p>
        </p:txBody>
      </p:sp>
      <p:sp>
        <p:nvSpPr>
          <p:cNvPr id="7" name="TextBox 6"/>
          <p:cNvSpPr txBox="1"/>
          <p:nvPr/>
        </p:nvSpPr>
        <p:spPr>
          <a:xfrm>
            <a:off x="5007553" y="6277232"/>
            <a:ext cx="914400" cy="369332"/>
          </a:xfrm>
          <a:prstGeom prst="rect">
            <a:avLst/>
          </a:prstGeom>
          <a:noFill/>
        </p:spPr>
        <p:txBody>
          <a:bodyPr wrap="square" rtlCol="0">
            <a:spAutoFit/>
          </a:bodyPr>
          <a:lstStyle/>
          <a:p>
            <a:r>
              <a:rPr lang="en-US" dirty="0">
                <a:solidFill>
                  <a:prstClr val="black"/>
                </a:solidFill>
                <a:latin typeface="Comic Sans MS" panose="030F0702030302020204" pitchFamily="66" charset="0"/>
              </a:rPr>
              <a:t>-273 C</a:t>
            </a:r>
          </a:p>
        </p:txBody>
      </p:sp>
    </p:spTree>
    <p:extLst>
      <p:ext uri="{BB962C8B-B14F-4D97-AF65-F5344CB8AC3E}">
        <p14:creationId xmlns:p14="http://schemas.microsoft.com/office/powerpoint/2010/main" val="301959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277624"/>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7.  Both hydrogen and oxygen are special elements in that they do not exist as single atoms when they are pure, not bonded to other atoms.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Their real formulas would be </a:t>
            </a:r>
            <a:r>
              <a:rPr lang="en-US" sz="6000" dirty="0">
                <a:solidFill>
                  <a:srgbClr val="FF0000"/>
                </a:solidFill>
                <a:latin typeface="Times New Roman" panose="02020603050405020304" pitchFamily="18" charset="0"/>
                <a:cs typeface="Times New Roman" panose="02020603050405020304" pitchFamily="18" charset="0"/>
              </a:rPr>
              <a:t>H</a:t>
            </a:r>
            <a:r>
              <a:rPr lang="en-US" sz="6000" baseline="-25000" dirty="0">
                <a:solidFill>
                  <a:srgbClr val="FF0000"/>
                </a:solidFill>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and  </a:t>
            </a:r>
            <a:r>
              <a:rPr lang="en-US" sz="6000" dirty="0">
                <a:solidFill>
                  <a:srgbClr val="FF0000"/>
                </a:solidFill>
                <a:latin typeface="Times New Roman" panose="02020603050405020304" pitchFamily="18" charset="0"/>
                <a:cs typeface="Times New Roman" panose="02020603050405020304" pitchFamily="18" charset="0"/>
              </a:rPr>
              <a:t>O</a:t>
            </a:r>
            <a:r>
              <a:rPr lang="en-US" sz="6000" baseline="-25000" dirty="0">
                <a:solidFill>
                  <a:srgbClr val="FF0000"/>
                </a:solidFill>
                <a:latin typeface="Times New Roman" panose="02020603050405020304" pitchFamily="18" charset="0"/>
                <a:cs typeface="Times New Roman" panose="02020603050405020304" pitchFamily="18" charset="0"/>
              </a:rPr>
              <a:t>2</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because they are </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DIATOMIC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elements</a:t>
            </a:r>
            <a:r>
              <a:rPr lang="en-US" sz="2800" dirty="0">
                <a:latin typeface="Times New Roman" panose="02020603050405020304" pitchFamily="18" charset="0"/>
                <a:cs typeface="Times New Roman" panose="02020603050405020304" pitchFamily="18" charset="0"/>
              </a:rPr>
              <a:t>, which means that they are paired together when they are pure, when they are in their “elemental” state.    </a:t>
            </a:r>
          </a:p>
          <a:p>
            <a:endParaRPr lang="en-US" sz="28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3864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3647"/>
            <a:ext cx="9144000" cy="923330"/>
          </a:xfrm>
          <a:prstGeom prst="rect">
            <a:avLst/>
          </a:prstGeom>
          <a:noFill/>
        </p:spPr>
        <p:txBody>
          <a:bodyPr wrap="square" rtlCol="0">
            <a:spAutoFit/>
          </a:bodyPr>
          <a:lstStyle/>
          <a:p>
            <a:r>
              <a:rPr lang="en-US" dirty="0">
                <a:solidFill>
                  <a:prstClr val="black"/>
                </a:solidFill>
              </a:rPr>
              <a:t>45.  Pros and Cons of each temperature scale.  </a:t>
            </a:r>
            <a:endParaRPr lang="en-US" sz="2800" dirty="0">
              <a:solidFill>
                <a:srgbClr val="FF0000"/>
              </a:solidFill>
            </a:endParaRPr>
          </a:p>
          <a:p>
            <a:endParaRPr lang="en-US" dirty="0">
              <a:solidFill>
                <a:prstClr val="black"/>
              </a:solidFill>
            </a:endParaRPr>
          </a:p>
          <a:p>
            <a:endParaRPr lang="en-US" dirty="0">
              <a:solidFill>
                <a:prstClr val="black"/>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644207619"/>
              </p:ext>
            </p:extLst>
          </p:nvPr>
        </p:nvGraphicFramePr>
        <p:xfrm>
          <a:off x="0" y="719949"/>
          <a:ext cx="9144000" cy="6141568"/>
        </p:xfrm>
        <a:graphic>
          <a:graphicData uri="http://schemas.openxmlformats.org/drawingml/2006/table">
            <a:tbl>
              <a:tblPr/>
              <a:tblGrid>
                <a:gridCol w="1455161">
                  <a:extLst>
                    <a:ext uri="{9D8B030D-6E8A-4147-A177-3AD203B41FA5}">
                      <a16:colId xmlns:a16="http://schemas.microsoft.com/office/drawing/2014/main" val="20000"/>
                    </a:ext>
                  </a:extLst>
                </a:gridCol>
                <a:gridCol w="3596598">
                  <a:extLst>
                    <a:ext uri="{9D8B030D-6E8A-4147-A177-3AD203B41FA5}">
                      <a16:colId xmlns:a16="http://schemas.microsoft.com/office/drawing/2014/main" val="20001"/>
                    </a:ext>
                  </a:extLst>
                </a:gridCol>
                <a:gridCol w="4092241">
                  <a:extLst>
                    <a:ext uri="{9D8B030D-6E8A-4147-A177-3AD203B41FA5}">
                      <a16:colId xmlns:a16="http://schemas.microsoft.com/office/drawing/2014/main" val="20002"/>
                    </a:ext>
                  </a:extLst>
                </a:gridCol>
              </a:tblGrid>
              <a:tr h="457200">
                <a:tc>
                  <a:txBody>
                    <a:bodyPr/>
                    <a:lstStyle/>
                    <a:p>
                      <a:pPr marR="0" indent="0" algn="ctr" rtl="0">
                        <a:lnSpc>
                          <a:spcPct val="119000"/>
                        </a:lnSpc>
                        <a:spcBef>
                          <a:spcPts val="0"/>
                        </a:spcBef>
                        <a:spcAft>
                          <a:spcPts val="600"/>
                        </a:spcAft>
                      </a:pPr>
                      <a:r>
                        <a:rPr lang="en-US" sz="1600" kern="1400" dirty="0">
                          <a:solidFill>
                            <a:srgbClr val="000000"/>
                          </a:solidFill>
                          <a:effectLst/>
                          <a:latin typeface="Times New Roman" panose="02020603050405020304" pitchFamily="18" charset="0"/>
                          <a:cs typeface="Times New Roman" panose="02020603050405020304" pitchFamily="18" charset="0"/>
                        </a:rPr>
                        <a:t> </a:t>
                      </a:r>
                      <a:endParaRPr lang="en-US" sz="11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Times New Roman" panose="02020603050405020304" pitchFamily="18" charset="0"/>
                          <a:cs typeface="Times New Roman" panose="02020603050405020304" pitchFamily="18" charset="0"/>
                        </a:rPr>
                        <a:t>Pros</a:t>
                      </a:r>
                      <a:endParaRPr lang="en-US" sz="1100" kern="140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Times New Roman" panose="02020603050405020304" pitchFamily="18" charset="0"/>
                          <a:cs typeface="Times New Roman" panose="02020603050405020304" pitchFamily="18" charset="0"/>
                        </a:rPr>
                        <a:t>Cons</a:t>
                      </a:r>
                      <a:endParaRPr lang="en-US" sz="1100" kern="140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743276">
                <a:tc>
                  <a:txBody>
                    <a:bodyPr/>
                    <a:lstStyle/>
                    <a:p>
                      <a:pPr marR="0" indent="0" algn="ctr" rtl="0">
                        <a:lnSpc>
                          <a:spcPct val="119000"/>
                        </a:lnSpc>
                        <a:spcBef>
                          <a:spcPts val="0"/>
                        </a:spcBef>
                        <a:spcAft>
                          <a:spcPts val="600"/>
                        </a:spcAft>
                      </a:pPr>
                      <a:r>
                        <a:rPr lang="en-US" sz="1600" kern="1400">
                          <a:solidFill>
                            <a:srgbClr val="000000"/>
                          </a:solidFill>
                          <a:effectLst/>
                          <a:latin typeface="Times New Roman" panose="02020603050405020304" pitchFamily="18" charset="0"/>
                          <a:cs typeface="Times New Roman" panose="02020603050405020304" pitchFamily="18" charset="0"/>
                        </a:rPr>
                        <a:t>Fahrenheit</a:t>
                      </a:r>
                      <a:endParaRPr lang="en-US" sz="1100" kern="140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Times New Roman" panose="02020603050405020304" pitchFamily="18" charset="0"/>
                          <a:cs typeface="Times New Roman" panose="02020603050405020304" pitchFamily="18" charset="0"/>
                        </a:rPr>
                        <a:t> 186 units between melting ice +</a:t>
                      </a:r>
                      <a:r>
                        <a:rPr lang="en-US" sz="1600" kern="1400" baseline="0" dirty="0">
                          <a:solidFill>
                            <a:srgbClr val="000000"/>
                          </a:solidFill>
                          <a:effectLst/>
                          <a:latin typeface="Times New Roman" panose="02020603050405020304" pitchFamily="18" charset="0"/>
                          <a:cs typeface="Times New Roman" panose="02020603050405020304" pitchFamily="18" charset="0"/>
                        </a:rPr>
                        <a:t> </a:t>
                      </a:r>
                      <a:r>
                        <a:rPr lang="en-US" sz="1600" kern="1400" dirty="0">
                          <a:solidFill>
                            <a:srgbClr val="000000"/>
                          </a:solidFill>
                          <a:effectLst/>
                          <a:latin typeface="Times New Roman" panose="02020603050405020304" pitchFamily="18" charset="0"/>
                          <a:cs typeface="Times New Roman" panose="02020603050405020304" pitchFamily="18" charset="0"/>
                        </a:rPr>
                        <a:t>boiling</a:t>
                      </a:r>
                      <a:r>
                        <a:rPr lang="en-US" sz="1600" kern="1400" baseline="0" dirty="0">
                          <a:solidFill>
                            <a:srgbClr val="000000"/>
                          </a:solidFill>
                          <a:effectLst/>
                          <a:latin typeface="Times New Roman" panose="02020603050405020304" pitchFamily="18" charset="0"/>
                          <a:cs typeface="Times New Roman" panose="02020603050405020304" pitchFamily="18" charset="0"/>
                        </a:rPr>
                        <a:t> water, less estimation.</a:t>
                      </a:r>
                    </a:p>
                    <a:p>
                      <a:pPr marR="0" indent="0" algn="ctr" rtl="0">
                        <a:lnSpc>
                          <a:spcPct val="119000"/>
                        </a:lnSpc>
                        <a:spcBef>
                          <a:spcPts val="0"/>
                        </a:spcBef>
                        <a:spcAft>
                          <a:spcPts val="600"/>
                        </a:spcAft>
                      </a:pPr>
                      <a:r>
                        <a:rPr lang="en-US" sz="1600" kern="1400" baseline="0" dirty="0">
                          <a:solidFill>
                            <a:srgbClr val="000000"/>
                          </a:solidFill>
                          <a:effectLst/>
                          <a:latin typeface="Times New Roman" panose="02020603050405020304" pitchFamily="18" charset="0"/>
                          <a:cs typeface="Times New Roman" panose="02020603050405020304" pitchFamily="18" charset="0"/>
                        </a:rPr>
                        <a:t>Almost everyone in the US knows this</a:t>
                      </a:r>
                      <a:endParaRPr lang="en-US" sz="11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Times New Roman" panose="02020603050405020304" pitchFamily="18" charset="0"/>
                          <a:cs typeface="Times New Roman" panose="02020603050405020304" pitchFamily="18" charset="0"/>
                        </a:rPr>
                        <a:t>non metric (wacky numbers)</a:t>
                      </a:r>
                    </a:p>
                    <a:p>
                      <a:pPr marR="0" indent="0" algn="ctr" rtl="0">
                        <a:lnSpc>
                          <a:spcPct val="119000"/>
                        </a:lnSpc>
                        <a:spcBef>
                          <a:spcPts val="0"/>
                        </a:spcBef>
                        <a:spcAft>
                          <a:spcPts val="600"/>
                        </a:spcAft>
                      </a:pPr>
                      <a:r>
                        <a:rPr lang="en-US" sz="1600" kern="1400" dirty="0">
                          <a:solidFill>
                            <a:srgbClr val="000000"/>
                          </a:solidFill>
                          <a:effectLst/>
                          <a:latin typeface="Times New Roman" panose="02020603050405020304" pitchFamily="18" charset="0"/>
                          <a:cs typeface="Times New Roman" panose="02020603050405020304" pitchFamily="18" charset="0"/>
                        </a:rPr>
                        <a:t>no scientists can use it, it won’t work</a:t>
                      </a:r>
                      <a:br>
                        <a:rPr lang="en-US" sz="1600" kern="1400" dirty="0">
                          <a:solidFill>
                            <a:srgbClr val="000000"/>
                          </a:solidFill>
                          <a:effectLst/>
                          <a:latin typeface="Times New Roman" panose="02020603050405020304" pitchFamily="18" charset="0"/>
                          <a:cs typeface="Times New Roman" panose="02020603050405020304" pitchFamily="18" charset="0"/>
                        </a:rPr>
                      </a:br>
                      <a:r>
                        <a:rPr lang="en-US" sz="1600" kern="1400" baseline="0" dirty="0">
                          <a:solidFill>
                            <a:srgbClr val="000000"/>
                          </a:solidFill>
                          <a:effectLst/>
                          <a:latin typeface="Times New Roman" panose="02020603050405020304" pitchFamily="18" charset="0"/>
                          <a:cs typeface="Times New Roman" panose="02020603050405020304" pitchFamily="18" charset="0"/>
                        </a:rPr>
                        <a:t>in the formulas at all.  </a:t>
                      </a:r>
                      <a:endParaRPr lang="en-US" sz="11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807214">
                <a:tc>
                  <a:txBody>
                    <a:bodyPr/>
                    <a:lstStyle/>
                    <a:p>
                      <a:pPr marR="0" indent="0" algn="ctr" rtl="0">
                        <a:lnSpc>
                          <a:spcPct val="119000"/>
                        </a:lnSpc>
                        <a:spcBef>
                          <a:spcPts val="0"/>
                        </a:spcBef>
                        <a:spcAft>
                          <a:spcPts val="600"/>
                        </a:spcAft>
                      </a:pPr>
                      <a:r>
                        <a:rPr lang="en-US" sz="1600" kern="1400">
                          <a:solidFill>
                            <a:srgbClr val="000000"/>
                          </a:solidFill>
                          <a:effectLst/>
                          <a:latin typeface="Times New Roman" panose="02020603050405020304" pitchFamily="18" charset="0"/>
                          <a:cs typeface="Times New Roman" panose="02020603050405020304" pitchFamily="18" charset="0"/>
                        </a:rPr>
                        <a:t>Centigrade </a:t>
                      </a:r>
                      <a:br>
                        <a:rPr lang="en-US" sz="1600" kern="1400">
                          <a:solidFill>
                            <a:srgbClr val="000000"/>
                          </a:solidFill>
                          <a:effectLst/>
                          <a:latin typeface="Times New Roman" panose="02020603050405020304" pitchFamily="18" charset="0"/>
                          <a:cs typeface="Times New Roman" panose="02020603050405020304" pitchFamily="18" charset="0"/>
                        </a:rPr>
                      </a:br>
                      <a:r>
                        <a:rPr lang="en-US" sz="1600" kern="1400">
                          <a:solidFill>
                            <a:srgbClr val="000000"/>
                          </a:solidFill>
                          <a:effectLst/>
                          <a:latin typeface="Times New Roman" panose="02020603050405020304" pitchFamily="18" charset="0"/>
                          <a:cs typeface="Times New Roman" panose="02020603050405020304" pitchFamily="18" charset="0"/>
                        </a:rPr>
                        <a:t>or Celsius</a:t>
                      </a:r>
                      <a:endParaRPr lang="en-US" sz="1100" kern="140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Times New Roman" panose="02020603050405020304" pitchFamily="18" charset="0"/>
                          <a:cs typeface="Times New Roman" panose="02020603050405020304" pitchFamily="18" charset="0"/>
                        </a:rPr>
                        <a:t>100 units between melting ice + boiling</a:t>
                      </a:r>
                      <a:r>
                        <a:rPr lang="en-US" sz="1600" kern="1400" baseline="0" dirty="0">
                          <a:solidFill>
                            <a:srgbClr val="000000"/>
                          </a:solidFill>
                          <a:effectLst/>
                          <a:latin typeface="Times New Roman" panose="02020603050405020304" pitchFamily="18" charset="0"/>
                          <a:cs typeface="Times New Roman" panose="02020603050405020304" pitchFamily="18" charset="0"/>
                        </a:rPr>
                        <a:t> water, totally metric.</a:t>
                      </a:r>
                    </a:p>
                    <a:p>
                      <a:pPr marR="0" indent="0" algn="ctr" rtl="0">
                        <a:lnSpc>
                          <a:spcPct val="119000"/>
                        </a:lnSpc>
                        <a:spcBef>
                          <a:spcPts val="0"/>
                        </a:spcBef>
                        <a:spcAft>
                          <a:spcPts val="600"/>
                        </a:spcAft>
                      </a:pPr>
                      <a:r>
                        <a:rPr lang="en-US" sz="1600" kern="1400" baseline="0" dirty="0">
                          <a:solidFill>
                            <a:srgbClr val="000000"/>
                          </a:solidFill>
                          <a:effectLst/>
                          <a:latin typeface="Times New Roman" panose="02020603050405020304" pitchFamily="18" charset="0"/>
                          <a:cs typeface="Times New Roman" panose="02020603050405020304" pitchFamily="18" charset="0"/>
                        </a:rPr>
                        <a:t>Almost everyone in the world but the US and England knows this</a:t>
                      </a:r>
                      <a:endParaRPr lang="en-US" sz="11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Times New Roman" panose="02020603050405020304" pitchFamily="18" charset="0"/>
                          <a:cs typeface="Times New Roman" panose="02020603050405020304" pitchFamily="18" charset="0"/>
                        </a:rPr>
                        <a:t>when it gets</a:t>
                      </a:r>
                      <a:r>
                        <a:rPr lang="en-US" sz="1600" kern="1400" baseline="0" dirty="0">
                          <a:solidFill>
                            <a:srgbClr val="000000"/>
                          </a:solidFill>
                          <a:effectLst/>
                          <a:latin typeface="Times New Roman" panose="02020603050405020304" pitchFamily="18" charset="0"/>
                          <a:cs typeface="Times New Roman" panose="02020603050405020304" pitchFamily="18" charset="0"/>
                        </a:rPr>
                        <a:t> </a:t>
                      </a:r>
                      <a:r>
                        <a:rPr lang="en-US" sz="1600" kern="1400" dirty="0">
                          <a:solidFill>
                            <a:srgbClr val="000000"/>
                          </a:solidFill>
                          <a:effectLst/>
                          <a:latin typeface="Times New Roman" panose="02020603050405020304" pitchFamily="18" charset="0"/>
                          <a:cs typeface="Times New Roman" panose="02020603050405020304" pitchFamily="18" charset="0"/>
                        </a:rPr>
                        <a:t>chilly in Vestal,</a:t>
                      </a:r>
                      <a:r>
                        <a:rPr lang="en-US" sz="1600" kern="1400" baseline="0" dirty="0">
                          <a:solidFill>
                            <a:srgbClr val="000000"/>
                          </a:solidFill>
                          <a:effectLst/>
                          <a:latin typeface="Times New Roman" panose="02020603050405020304" pitchFamily="18" charset="0"/>
                          <a:cs typeface="Times New Roman" panose="02020603050405020304" pitchFamily="18" charset="0"/>
                        </a:rPr>
                        <a:t> you can get negative numbers which make the math </a:t>
                      </a:r>
                      <a:br>
                        <a:rPr lang="en-US" sz="1600" kern="1400" baseline="0" dirty="0">
                          <a:solidFill>
                            <a:srgbClr val="000000"/>
                          </a:solidFill>
                          <a:effectLst/>
                          <a:latin typeface="Times New Roman" panose="02020603050405020304" pitchFamily="18" charset="0"/>
                          <a:cs typeface="Times New Roman" panose="02020603050405020304" pitchFamily="18" charset="0"/>
                        </a:rPr>
                      </a:br>
                      <a:r>
                        <a:rPr lang="en-US" sz="1600" kern="1400" baseline="0" dirty="0">
                          <a:solidFill>
                            <a:srgbClr val="000000"/>
                          </a:solidFill>
                          <a:effectLst/>
                          <a:latin typeface="Times New Roman" panose="02020603050405020304" pitchFamily="18" charset="0"/>
                          <a:cs typeface="Times New Roman" panose="02020603050405020304" pitchFamily="18" charset="0"/>
                        </a:rPr>
                        <a:t>go nuts.  You can also have a zero </a:t>
                      </a:r>
                      <a:br>
                        <a:rPr lang="en-US" sz="1600" kern="1400" baseline="0" dirty="0">
                          <a:solidFill>
                            <a:srgbClr val="000000"/>
                          </a:solidFill>
                          <a:effectLst/>
                          <a:latin typeface="Times New Roman" panose="02020603050405020304" pitchFamily="18" charset="0"/>
                          <a:cs typeface="Times New Roman" panose="02020603050405020304" pitchFamily="18" charset="0"/>
                        </a:rPr>
                      </a:br>
                      <a:r>
                        <a:rPr lang="en-US" sz="1600" kern="1400" baseline="0" dirty="0">
                          <a:solidFill>
                            <a:srgbClr val="000000"/>
                          </a:solidFill>
                          <a:effectLst/>
                          <a:latin typeface="Times New Roman" panose="02020603050405020304" pitchFamily="18" charset="0"/>
                          <a:cs typeface="Times New Roman" panose="02020603050405020304" pitchFamily="18" charset="0"/>
                        </a:rPr>
                        <a:t>temperature measurement at a relatively</a:t>
                      </a:r>
                      <a:br>
                        <a:rPr lang="en-US" sz="1600" kern="1400" baseline="0" dirty="0">
                          <a:solidFill>
                            <a:srgbClr val="000000"/>
                          </a:solidFill>
                          <a:effectLst/>
                          <a:latin typeface="Times New Roman" panose="02020603050405020304" pitchFamily="18" charset="0"/>
                          <a:cs typeface="Times New Roman" panose="02020603050405020304" pitchFamily="18" charset="0"/>
                        </a:rPr>
                      </a:br>
                      <a:r>
                        <a:rPr lang="en-US" sz="1600" kern="1400" baseline="0" dirty="0">
                          <a:solidFill>
                            <a:srgbClr val="000000"/>
                          </a:solidFill>
                          <a:effectLst/>
                          <a:latin typeface="Times New Roman" panose="02020603050405020304" pitchFamily="18" charset="0"/>
                          <a:cs typeface="Times New Roman" panose="02020603050405020304" pitchFamily="18" charset="0"/>
                        </a:rPr>
                        <a:t>normal day.  </a:t>
                      </a:r>
                    </a:p>
                    <a:p>
                      <a:pPr marR="0" indent="0" algn="ctr" rtl="0">
                        <a:lnSpc>
                          <a:spcPct val="119000"/>
                        </a:lnSpc>
                        <a:spcBef>
                          <a:spcPts val="0"/>
                        </a:spcBef>
                        <a:spcAft>
                          <a:spcPts val="600"/>
                        </a:spcAft>
                      </a:pPr>
                      <a:r>
                        <a:rPr lang="en-US" sz="1600" kern="1400" baseline="0" dirty="0">
                          <a:solidFill>
                            <a:srgbClr val="000000"/>
                          </a:solidFill>
                          <a:effectLst/>
                          <a:latin typeface="Times New Roman" panose="02020603050405020304" pitchFamily="18" charset="0"/>
                          <a:cs typeface="Times New Roman" panose="02020603050405020304" pitchFamily="18" charset="0"/>
                        </a:rPr>
                        <a:t>Zeros will ruin the math calculations</a:t>
                      </a:r>
                      <a:endParaRPr lang="en-US" sz="11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075462">
                <a:tc>
                  <a:txBody>
                    <a:bodyPr/>
                    <a:lstStyle/>
                    <a:p>
                      <a:pPr marR="0" indent="0" algn="ctr" rtl="0">
                        <a:lnSpc>
                          <a:spcPct val="119000"/>
                        </a:lnSpc>
                        <a:spcBef>
                          <a:spcPts val="0"/>
                        </a:spcBef>
                        <a:spcAft>
                          <a:spcPts val="600"/>
                        </a:spcAft>
                      </a:pPr>
                      <a:r>
                        <a:rPr lang="en-US" sz="1600" kern="1400">
                          <a:solidFill>
                            <a:srgbClr val="000000"/>
                          </a:solidFill>
                          <a:effectLst/>
                          <a:latin typeface="Times New Roman" panose="02020603050405020304" pitchFamily="18" charset="0"/>
                          <a:cs typeface="Times New Roman" panose="02020603050405020304" pitchFamily="18" charset="0"/>
                        </a:rPr>
                        <a:t>Kelvin</a:t>
                      </a:r>
                      <a:endParaRPr lang="en-US" sz="1100" kern="140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9000"/>
                        </a:lnSpc>
                        <a:spcBef>
                          <a:spcPts val="0"/>
                        </a:spcBef>
                        <a:spcAft>
                          <a:spcPts val="600"/>
                        </a:spcAft>
                        <a:buClrTx/>
                        <a:buSzTx/>
                        <a:buFontTx/>
                        <a:buNone/>
                        <a:tabLst/>
                        <a:defRPr/>
                      </a:pPr>
                      <a:r>
                        <a:rPr lang="en-US" sz="1600" kern="1400" dirty="0">
                          <a:solidFill>
                            <a:srgbClr val="000000"/>
                          </a:solidFill>
                          <a:effectLst/>
                          <a:latin typeface="Times New Roman" panose="02020603050405020304" pitchFamily="18" charset="0"/>
                          <a:cs typeface="Times New Roman" panose="02020603050405020304" pitchFamily="18" charset="0"/>
                        </a:rPr>
                        <a:t> </a:t>
                      </a:r>
                      <a:r>
                        <a:rPr kumimoji="0" lang="en-US" sz="1600" b="0" i="0" u="none" strike="noStrike" kern="14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100 units between melting ice + boiling water, totally metric.</a:t>
                      </a:r>
                    </a:p>
                    <a:p>
                      <a:pPr marL="0" marR="0" lvl="0" indent="0" algn="ctr" defTabSz="914400" rtl="0" eaLnBrk="1" fontAlgn="auto" latinLnBrk="0" hangingPunct="1">
                        <a:lnSpc>
                          <a:spcPct val="119000"/>
                        </a:lnSpc>
                        <a:spcBef>
                          <a:spcPts val="0"/>
                        </a:spcBef>
                        <a:spcAft>
                          <a:spcPts val="600"/>
                        </a:spcAft>
                        <a:buClrTx/>
                        <a:buSzTx/>
                        <a:buFontTx/>
                        <a:buNone/>
                        <a:tabLst/>
                        <a:defRPr/>
                      </a:pPr>
                      <a:r>
                        <a:rPr kumimoji="0" lang="en-US" sz="1600" b="0" i="0" u="none" strike="noStrike" kern="14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Almost every scientist knows about it </a:t>
                      </a:r>
                      <a:br>
                        <a:rPr kumimoji="0" lang="en-US" sz="1600" b="0" i="0" u="none" strike="noStrike" kern="14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600" b="0" i="0" u="none" strike="noStrike" kern="14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and it always works.</a:t>
                      </a:r>
                    </a:p>
                    <a:p>
                      <a:pPr marL="0" marR="0" lvl="0" indent="0" algn="ctr" defTabSz="914400" rtl="0" eaLnBrk="1" fontAlgn="auto" latinLnBrk="0" hangingPunct="1">
                        <a:lnSpc>
                          <a:spcPct val="119000"/>
                        </a:lnSpc>
                        <a:spcBef>
                          <a:spcPts val="0"/>
                        </a:spcBef>
                        <a:spcAft>
                          <a:spcPts val="600"/>
                        </a:spcAft>
                        <a:buClrTx/>
                        <a:buSzTx/>
                        <a:buFontTx/>
                        <a:buNone/>
                        <a:tabLst/>
                        <a:defRPr/>
                      </a:pPr>
                      <a:r>
                        <a:rPr kumimoji="0" lang="en-US" sz="1600" b="0" i="0" u="none" strike="noStrike" kern="14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It’s the absolute temperature scale</a:t>
                      </a:r>
                      <a:endParaRPr kumimoji="0" lang="en-US" sz="1100" b="0" i="0" u="none" strike="noStrike" kern="14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R="0" indent="0" algn="ctr" rtl="0">
                        <a:lnSpc>
                          <a:spcPct val="119000"/>
                        </a:lnSpc>
                        <a:spcBef>
                          <a:spcPts val="0"/>
                        </a:spcBef>
                        <a:spcAft>
                          <a:spcPts val="600"/>
                        </a:spcAft>
                      </a:pPr>
                      <a:endParaRPr lang="en-US" sz="11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Times New Roman" panose="02020603050405020304" pitchFamily="18" charset="0"/>
                          <a:cs typeface="Times New Roman" panose="02020603050405020304" pitchFamily="18" charset="0"/>
                        </a:rPr>
                        <a:t>normal people have no idea.</a:t>
                      </a:r>
                    </a:p>
                    <a:p>
                      <a:pPr marR="0" indent="0" algn="ctr" rtl="0">
                        <a:lnSpc>
                          <a:spcPct val="119000"/>
                        </a:lnSpc>
                        <a:spcBef>
                          <a:spcPts val="0"/>
                        </a:spcBef>
                        <a:spcAft>
                          <a:spcPts val="600"/>
                        </a:spcAft>
                      </a:pPr>
                      <a:r>
                        <a:rPr lang="en-US" sz="1600" kern="1400" dirty="0">
                          <a:solidFill>
                            <a:srgbClr val="000000"/>
                          </a:solidFill>
                          <a:effectLst/>
                          <a:latin typeface="Times New Roman" panose="02020603050405020304" pitchFamily="18" charset="0"/>
                          <a:cs typeface="Times New Roman" panose="02020603050405020304" pitchFamily="18" charset="0"/>
                        </a:rPr>
                        <a:t>the numbers make normal people feel less</a:t>
                      </a:r>
                      <a:br>
                        <a:rPr lang="en-US" sz="1600" kern="1400" dirty="0">
                          <a:solidFill>
                            <a:srgbClr val="000000"/>
                          </a:solidFill>
                          <a:effectLst/>
                          <a:latin typeface="Times New Roman" panose="02020603050405020304" pitchFamily="18" charset="0"/>
                          <a:cs typeface="Times New Roman" panose="02020603050405020304" pitchFamily="18" charset="0"/>
                        </a:rPr>
                      </a:br>
                      <a:r>
                        <a:rPr lang="en-US" sz="1600" kern="1400" baseline="0" dirty="0">
                          <a:solidFill>
                            <a:srgbClr val="000000"/>
                          </a:solidFill>
                          <a:effectLst/>
                          <a:latin typeface="Times New Roman" panose="02020603050405020304" pitchFamily="18" charset="0"/>
                          <a:cs typeface="Times New Roman" panose="02020603050405020304" pitchFamily="18" charset="0"/>
                        </a:rPr>
                        <a:t>smart than they really are.  </a:t>
                      </a:r>
                    </a:p>
                    <a:p>
                      <a:pPr marR="0" indent="0" algn="ctr" rtl="0">
                        <a:lnSpc>
                          <a:spcPct val="119000"/>
                        </a:lnSpc>
                        <a:spcBef>
                          <a:spcPts val="0"/>
                        </a:spcBef>
                        <a:spcAft>
                          <a:spcPts val="600"/>
                        </a:spcAft>
                      </a:pPr>
                      <a:r>
                        <a:rPr lang="en-US" sz="1600" kern="1400" baseline="0" dirty="0">
                          <a:solidFill>
                            <a:srgbClr val="000000"/>
                          </a:solidFill>
                          <a:effectLst/>
                          <a:latin typeface="Times New Roman" panose="02020603050405020304" pitchFamily="18" charset="0"/>
                          <a:cs typeface="Times New Roman" panose="02020603050405020304" pitchFamily="18" charset="0"/>
                        </a:rPr>
                        <a:t>there’s a conversion formula we need to learn because our thermometers are centigrade, but lots of our math is in Kelvin.  </a:t>
                      </a:r>
                      <a:endParaRPr lang="en-US" sz="11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3" name="Control 1"/>
          <p:cNvSpPr>
            <a:spLocks noChangeArrowheads="1" noChangeShapeType="1"/>
          </p:cNvSpPr>
          <p:nvPr/>
        </p:nvSpPr>
        <p:spPr bwMode="auto">
          <a:xfrm>
            <a:off x="1606550" y="2633663"/>
            <a:ext cx="6853238" cy="3348037"/>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17465078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2308324"/>
          </a:xfrm>
          <a:prstGeom prst="rect">
            <a:avLst/>
          </a:prstGeom>
          <a:noFill/>
        </p:spPr>
        <p:txBody>
          <a:bodyPr wrap="square" rtlCol="0">
            <a:spAutoFit/>
          </a:bodyPr>
          <a:lstStyle/>
          <a:p>
            <a:r>
              <a:rPr lang="en-US" sz="3600" dirty="0"/>
              <a:t>To convert from Centigrade to Kelvin, or from Kelvin to Centigrade, we use the SAME formula.  It’s on the back of the reference table, let’s copy it now. Write it big, like you care.  </a:t>
            </a:r>
          </a:p>
        </p:txBody>
      </p:sp>
      <p:sp>
        <p:nvSpPr>
          <p:cNvPr id="4" name="Rounded Rectangle 3"/>
          <p:cNvSpPr/>
          <p:nvPr/>
        </p:nvSpPr>
        <p:spPr>
          <a:xfrm>
            <a:off x="609600" y="3200400"/>
            <a:ext cx="7772400" cy="2362200"/>
          </a:xfrm>
          <a:prstGeom prst="roundRect">
            <a:avLst/>
          </a:prstGeom>
          <a:solidFill>
            <a:srgbClr val="EFFF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FFFFC"/>
              </a:solidFill>
            </a:endParaRPr>
          </a:p>
        </p:txBody>
      </p:sp>
    </p:spTree>
    <p:extLst>
      <p:ext uri="{BB962C8B-B14F-4D97-AF65-F5344CB8AC3E}">
        <p14:creationId xmlns:p14="http://schemas.microsoft.com/office/powerpoint/2010/main" val="33506537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1200329"/>
          </a:xfrm>
          <a:prstGeom prst="rect">
            <a:avLst/>
          </a:prstGeom>
          <a:noFill/>
        </p:spPr>
        <p:txBody>
          <a:bodyPr wrap="square" rtlCol="0">
            <a:spAutoFit/>
          </a:bodyPr>
          <a:lstStyle/>
          <a:p>
            <a:r>
              <a:rPr lang="en-US" sz="3600" dirty="0"/>
              <a:t>To convert from Centigrade to Kelvin, or from Kelvin to Centigrade, we use the SAME formula.   </a:t>
            </a:r>
          </a:p>
        </p:txBody>
      </p:sp>
      <p:sp>
        <p:nvSpPr>
          <p:cNvPr id="4" name="Rounded Rectangle 3"/>
          <p:cNvSpPr/>
          <p:nvPr/>
        </p:nvSpPr>
        <p:spPr>
          <a:xfrm>
            <a:off x="609600" y="3200400"/>
            <a:ext cx="7772400" cy="2362200"/>
          </a:xfrm>
          <a:prstGeom prst="roundRect">
            <a:avLst/>
          </a:prstGeom>
          <a:solidFill>
            <a:srgbClr val="EFFF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FFFFC"/>
              </a:solidFill>
            </a:endParaRPr>
          </a:p>
        </p:txBody>
      </p:sp>
      <p:sp>
        <p:nvSpPr>
          <p:cNvPr id="3" name="TextBox 2"/>
          <p:cNvSpPr txBox="1"/>
          <p:nvPr/>
        </p:nvSpPr>
        <p:spPr>
          <a:xfrm>
            <a:off x="1309352" y="3458170"/>
            <a:ext cx="6400800" cy="1846659"/>
          </a:xfrm>
          <a:prstGeom prst="rect">
            <a:avLst/>
          </a:prstGeom>
          <a:noFill/>
        </p:spPr>
        <p:txBody>
          <a:bodyPr wrap="square" rtlCol="0">
            <a:spAutoFit/>
          </a:bodyPr>
          <a:lstStyle/>
          <a:p>
            <a:pPr lvl="0"/>
            <a:r>
              <a:rPr lang="en-US" sz="9600" dirty="0">
                <a:solidFill>
                  <a:srgbClr val="FF0000"/>
                </a:solidFill>
              </a:rPr>
              <a:t>K = C + 273</a:t>
            </a:r>
          </a:p>
          <a:p>
            <a:endParaRPr lang="en-US" dirty="0"/>
          </a:p>
        </p:txBody>
      </p:sp>
    </p:spTree>
    <p:extLst>
      <p:ext uri="{BB962C8B-B14F-4D97-AF65-F5344CB8AC3E}">
        <p14:creationId xmlns:p14="http://schemas.microsoft.com/office/powerpoint/2010/main" val="35528675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915399"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45.  The boiling point for water is 100°C.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Convert that to Kelvin, use a formula.  </a:t>
            </a:r>
          </a:p>
        </p:txBody>
      </p:sp>
    </p:spTree>
    <p:extLst>
      <p:ext uri="{BB962C8B-B14F-4D97-AF65-F5344CB8AC3E}">
        <p14:creationId xmlns:p14="http://schemas.microsoft.com/office/powerpoint/2010/main" val="28559363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915399"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45.  The boiling point for water is 100°C.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Convert that to Kelvin, use a formula.  </a:t>
            </a:r>
          </a:p>
        </p:txBody>
      </p:sp>
      <p:sp>
        <p:nvSpPr>
          <p:cNvPr id="4" name="Rectangle 3"/>
          <p:cNvSpPr/>
          <p:nvPr/>
        </p:nvSpPr>
        <p:spPr>
          <a:xfrm>
            <a:off x="685800" y="1441867"/>
            <a:ext cx="8077200" cy="2308324"/>
          </a:xfrm>
          <a:prstGeom prst="rect">
            <a:avLst/>
          </a:prstGeom>
        </p:spPr>
        <p:txBody>
          <a:bodyPr wrap="square">
            <a:spAutoFit/>
          </a:bodyPr>
          <a:lstStyle/>
          <a:p>
            <a:pPr lvl="0"/>
            <a:r>
              <a:rPr lang="en-US" sz="3600" dirty="0">
                <a:solidFill>
                  <a:srgbClr val="FF0000"/>
                </a:solidFill>
              </a:rPr>
              <a:t>K = C + 273</a:t>
            </a:r>
          </a:p>
          <a:p>
            <a:pPr lvl="0"/>
            <a:endParaRPr lang="en-US" sz="3600" dirty="0">
              <a:solidFill>
                <a:srgbClr val="FF0000"/>
              </a:solidFill>
            </a:endParaRPr>
          </a:p>
          <a:p>
            <a:pPr lvl="0"/>
            <a:r>
              <a:rPr lang="en-US" sz="3600" dirty="0">
                <a:solidFill>
                  <a:srgbClr val="FF0000"/>
                </a:solidFill>
              </a:rPr>
              <a:t>K = 100 + 273 = 373 K</a:t>
            </a:r>
          </a:p>
          <a:p>
            <a:pPr lvl="0"/>
            <a:endParaRPr lang="en-US" sz="3600" dirty="0">
              <a:solidFill>
                <a:srgbClr val="FF0000"/>
              </a:solidFill>
            </a:endParaRPr>
          </a:p>
        </p:txBody>
      </p:sp>
    </p:spTree>
    <p:extLst>
      <p:ext uri="{BB962C8B-B14F-4D97-AF65-F5344CB8AC3E}">
        <p14:creationId xmlns:p14="http://schemas.microsoft.com/office/powerpoint/2010/main" val="788570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46.  The melting point of iron is _____________ Kelvin.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Convert that to centigrade with a formula.</a:t>
            </a:r>
          </a:p>
          <a:p>
            <a:endParaRPr lang="en-US" dirty="0"/>
          </a:p>
        </p:txBody>
      </p:sp>
    </p:spTree>
    <p:extLst>
      <p:ext uri="{BB962C8B-B14F-4D97-AF65-F5344CB8AC3E}">
        <p14:creationId xmlns:p14="http://schemas.microsoft.com/office/powerpoint/2010/main" val="14449967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8766"/>
            <a:ext cx="8382000" cy="538609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46.  The melting point of iron is </a:t>
            </a:r>
            <a:r>
              <a:rPr lang="en-US" sz="2800" dirty="0">
                <a:solidFill>
                  <a:srgbClr val="FF3300"/>
                </a:solidFill>
                <a:latin typeface="Times New Roman" panose="02020603050405020304" pitchFamily="18" charset="0"/>
                <a:cs typeface="Times New Roman" panose="02020603050405020304" pitchFamily="18" charset="0"/>
              </a:rPr>
              <a:t>1811</a:t>
            </a:r>
            <a:r>
              <a:rPr lang="en-US" sz="2800" dirty="0">
                <a:latin typeface="Times New Roman" panose="02020603050405020304" pitchFamily="18" charset="0"/>
                <a:cs typeface="Times New Roman" panose="02020603050405020304" pitchFamily="18" charset="0"/>
              </a:rPr>
              <a:t> Kelvin.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Convert that to centigrade with a formula.</a:t>
            </a:r>
          </a:p>
          <a:p>
            <a:pPr lvl="0" algn="ct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4400" dirty="0">
                <a:solidFill>
                  <a:srgbClr val="FF0000"/>
                </a:solidFill>
              </a:rPr>
              <a:t>K  = C + 273</a:t>
            </a:r>
          </a:p>
          <a:p>
            <a:pPr lvl="0" algn="ctr"/>
            <a:endParaRPr lang="en-US" sz="2400" dirty="0">
              <a:solidFill>
                <a:srgbClr val="FF0000"/>
              </a:solidFill>
            </a:endParaRPr>
          </a:p>
          <a:p>
            <a:pPr lvl="0"/>
            <a:r>
              <a:rPr lang="en-US" sz="4400" dirty="0">
                <a:solidFill>
                  <a:srgbClr val="FF0000"/>
                </a:solidFill>
              </a:rPr>
              <a:t>             1811 K  = C + 273 </a:t>
            </a:r>
            <a:br>
              <a:rPr lang="en-US" sz="4400" dirty="0">
                <a:solidFill>
                  <a:srgbClr val="FF0000"/>
                </a:solidFill>
              </a:rPr>
            </a:br>
            <a:r>
              <a:rPr lang="en-US" sz="4400" dirty="0">
                <a:solidFill>
                  <a:srgbClr val="FF0000"/>
                </a:solidFill>
              </a:rPr>
              <a:t>             - 273 K  =    - 273 K </a:t>
            </a:r>
          </a:p>
          <a:p>
            <a:pPr lvl="0"/>
            <a:endParaRPr lang="en-US" sz="2000" dirty="0">
              <a:solidFill>
                <a:srgbClr val="FF0000"/>
              </a:solidFill>
            </a:endParaRPr>
          </a:p>
          <a:p>
            <a:pPr lvl="0"/>
            <a:r>
              <a:rPr lang="en-US" sz="4400" dirty="0">
                <a:solidFill>
                  <a:srgbClr val="FF0000"/>
                </a:solidFill>
              </a:rPr>
              <a:t>            1538</a:t>
            </a:r>
            <a:r>
              <a:rPr lang="en-US" sz="4400" dirty="0">
                <a:solidFill>
                  <a:srgbClr val="FF0000"/>
                </a:solidFill>
                <a:latin typeface="Calibri"/>
                <a:cs typeface="Calibri"/>
              </a:rPr>
              <a:t>°C</a:t>
            </a:r>
            <a:r>
              <a:rPr lang="en-US" sz="4400" dirty="0">
                <a:solidFill>
                  <a:srgbClr val="FF0000"/>
                </a:solidFill>
              </a:rPr>
              <a:t>  = C</a:t>
            </a:r>
            <a:endParaRPr lang="en-US" dirty="0"/>
          </a:p>
        </p:txBody>
      </p:sp>
      <p:cxnSp>
        <p:nvCxnSpPr>
          <p:cNvPr id="4" name="Straight Connector 3"/>
          <p:cNvCxnSpPr/>
          <p:nvPr/>
        </p:nvCxnSpPr>
        <p:spPr>
          <a:xfrm>
            <a:off x="2209800" y="4724400"/>
            <a:ext cx="4419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2947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686800" cy="166199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47. Chlorine gas boils at __________________ Kelvin.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Convert to centigrade with a formula.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Is this COLD or HOT?  Explain what you mean. </a:t>
            </a:r>
          </a:p>
          <a:p>
            <a:endParaRPr lang="en-US" dirty="0"/>
          </a:p>
        </p:txBody>
      </p:sp>
    </p:spTree>
    <p:extLst>
      <p:ext uri="{BB962C8B-B14F-4D97-AF65-F5344CB8AC3E}">
        <p14:creationId xmlns:p14="http://schemas.microsoft.com/office/powerpoint/2010/main" val="29679665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686800" cy="635558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47. Chlorine gas boils at </a:t>
            </a:r>
            <a:r>
              <a:rPr lang="en-US" sz="2800" dirty="0">
                <a:solidFill>
                  <a:srgbClr val="FF3300"/>
                </a:solidFill>
                <a:latin typeface="Times New Roman" panose="02020603050405020304" pitchFamily="18" charset="0"/>
                <a:cs typeface="Times New Roman" panose="02020603050405020304" pitchFamily="18" charset="0"/>
              </a:rPr>
              <a:t>239</a:t>
            </a:r>
            <a:r>
              <a:rPr lang="en-US" sz="2800" dirty="0">
                <a:latin typeface="Times New Roman" panose="02020603050405020304" pitchFamily="18" charset="0"/>
                <a:cs typeface="Times New Roman" panose="02020603050405020304" pitchFamily="18" charset="0"/>
              </a:rPr>
              <a:t> Kelvin.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Convert to centigrade with a formula.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Is this COLD or HOT?  Explain what you mean. </a:t>
            </a:r>
          </a:p>
          <a:p>
            <a:endParaRPr lang="en-US" sz="2800" dirty="0">
              <a:latin typeface="Times New Roman" panose="02020603050405020304" pitchFamily="18" charset="0"/>
              <a:cs typeface="Times New Roman" panose="02020603050405020304" pitchFamily="18" charset="0"/>
            </a:endParaRPr>
          </a:p>
          <a:p>
            <a:pPr lvl="0" algn="ctr"/>
            <a:r>
              <a:rPr lang="en-US" sz="4000" dirty="0">
                <a:solidFill>
                  <a:srgbClr val="FF0000"/>
                </a:solidFill>
              </a:rPr>
              <a:t>K = C + 273</a:t>
            </a:r>
          </a:p>
          <a:p>
            <a:pPr lvl="0" algn="ctr"/>
            <a:endParaRPr lang="en-US" sz="2000" dirty="0">
              <a:solidFill>
                <a:srgbClr val="FF0000"/>
              </a:solidFill>
            </a:endParaRPr>
          </a:p>
          <a:p>
            <a:pPr lvl="0"/>
            <a:r>
              <a:rPr lang="en-US" sz="4000" dirty="0">
                <a:solidFill>
                  <a:srgbClr val="FF0000"/>
                </a:solidFill>
              </a:rPr>
              <a:t>                    239 K = C + 273 </a:t>
            </a:r>
            <a:br>
              <a:rPr lang="en-US" sz="4000" dirty="0">
                <a:solidFill>
                  <a:srgbClr val="FF0000"/>
                </a:solidFill>
              </a:rPr>
            </a:br>
            <a:r>
              <a:rPr lang="en-US" sz="4000" dirty="0">
                <a:solidFill>
                  <a:srgbClr val="FF0000"/>
                </a:solidFill>
              </a:rPr>
              <a:t>                  - 273 K   =   - 273 K </a:t>
            </a:r>
          </a:p>
          <a:p>
            <a:pPr lvl="0"/>
            <a:endParaRPr lang="en-US" dirty="0">
              <a:solidFill>
                <a:srgbClr val="FF0000"/>
              </a:solidFill>
            </a:endParaRPr>
          </a:p>
          <a:p>
            <a:pPr lvl="0"/>
            <a:r>
              <a:rPr lang="en-US" sz="4000" dirty="0">
                <a:solidFill>
                  <a:srgbClr val="FF0000"/>
                </a:solidFill>
              </a:rPr>
              <a:t>                   -34.0</a:t>
            </a:r>
            <a:r>
              <a:rPr lang="en-US" sz="4000" dirty="0">
                <a:solidFill>
                  <a:srgbClr val="FF0000"/>
                </a:solidFill>
                <a:latin typeface="Calibri"/>
                <a:cs typeface="Calibri"/>
              </a:rPr>
              <a:t>°</a:t>
            </a:r>
            <a:r>
              <a:rPr lang="en-US" sz="4000" dirty="0">
                <a:solidFill>
                  <a:srgbClr val="FF0000"/>
                </a:solidFill>
              </a:rPr>
              <a:t>C  = C</a:t>
            </a:r>
            <a:br>
              <a:rPr lang="en-US" sz="4000" dirty="0">
                <a:solidFill>
                  <a:srgbClr val="FF0000"/>
                </a:solidFill>
              </a:rPr>
            </a:br>
            <a:r>
              <a:rPr lang="en-US" sz="1400" dirty="0">
                <a:solidFill>
                  <a:srgbClr val="FF0000"/>
                </a:solidFill>
              </a:rPr>
              <a:t> </a:t>
            </a:r>
            <a:br>
              <a:rPr lang="en-US" sz="4000" dirty="0">
                <a:solidFill>
                  <a:srgbClr val="FF0000"/>
                </a:solidFill>
              </a:rPr>
            </a:br>
            <a:r>
              <a:rPr lang="en-US" sz="2400" dirty="0">
                <a:solidFill>
                  <a:srgbClr val="0000FF"/>
                </a:solidFill>
              </a:rPr>
              <a:t>Boiling point is when a liquid can vaporize pretty much all at once.  It’s happening at a cold temperature, you’d be frozen to death in a few minutes at that temperature, but it is HOT for chlorine liquid.  </a:t>
            </a:r>
            <a:endParaRPr lang="en-US" sz="1600" dirty="0">
              <a:solidFill>
                <a:srgbClr val="0000FF"/>
              </a:solidFill>
              <a:latin typeface="Times New Roman" panose="02020603050405020304" pitchFamily="18" charset="0"/>
              <a:cs typeface="Times New Roman" panose="02020603050405020304" pitchFamily="18" charset="0"/>
            </a:endParaRPr>
          </a:p>
          <a:p>
            <a:endParaRPr lang="en-US" sz="1100" dirty="0">
              <a:solidFill>
                <a:srgbClr val="0000FF"/>
              </a:solidFill>
            </a:endParaRPr>
          </a:p>
        </p:txBody>
      </p:sp>
      <p:cxnSp>
        <p:nvCxnSpPr>
          <p:cNvPr id="3" name="Straight Connector 2"/>
          <p:cNvCxnSpPr/>
          <p:nvPr/>
        </p:nvCxnSpPr>
        <p:spPr>
          <a:xfrm>
            <a:off x="2133600" y="4419600"/>
            <a:ext cx="4419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00527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8915400"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48. You have 416 cm</a:t>
            </a:r>
            <a:r>
              <a:rPr lang="en-US" sz="2800" baseline="30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of iron.  What is it’s mass?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(hint, write density formula, fill it in neatly)</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3924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44" y="0"/>
            <a:ext cx="8991600" cy="3970318"/>
          </a:xfrm>
          <a:prstGeom prst="rect">
            <a:avLst/>
          </a:prstGeom>
          <a:noFill/>
        </p:spPr>
        <p:txBody>
          <a:bodyPr wrap="square" rtlCol="0">
            <a:spAutoFit/>
          </a:bodyPr>
          <a:lstStyle/>
          <a:p>
            <a:r>
              <a:rPr lang="en-US" sz="2800" dirty="0">
                <a:solidFill>
                  <a:prstClr val="black"/>
                </a:solidFill>
                <a:latin typeface="Times New Roman" panose="02020603050405020304" pitchFamily="18" charset="0"/>
                <a:cs typeface="Times New Roman" panose="02020603050405020304" pitchFamily="18" charset="0"/>
              </a:rPr>
              <a:t>  </a:t>
            </a:r>
          </a:p>
          <a:p>
            <a:r>
              <a:rPr lang="en-US" sz="2800" dirty="0">
                <a:solidFill>
                  <a:prstClr val="black"/>
                </a:solidFill>
                <a:latin typeface="Times New Roman" panose="02020603050405020304" pitchFamily="18" charset="0"/>
                <a:cs typeface="Times New Roman" panose="02020603050405020304" pitchFamily="18" charset="0"/>
              </a:rPr>
              <a:t>8. The skeleton formula for the synthesis reaction that   </a:t>
            </a:r>
            <a:br>
              <a:rPr lang="en-US" sz="2800" dirty="0">
                <a:solidFill>
                  <a:prstClr val="black"/>
                </a:solidFill>
                <a:latin typeface="Times New Roman" panose="02020603050405020304" pitchFamily="18" charset="0"/>
                <a:cs typeface="Times New Roman" panose="02020603050405020304" pitchFamily="18" charset="0"/>
              </a:rPr>
            </a:br>
            <a:r>
              <a:rPr lang="en-US" sz="2800" dirty="0">
                <a:solidFill>
                  <a:prstClr val="black"/>
                </a:solidFill>
                <a:latin typeface="Times New Roman" panose="02020603050405020304" pitchFamily="18" charset="0"/>
                <a:cs typeface="Times New Roman" panose="02020603050405020304" pitchFamily="18" charset="0"/>
              </a:rPr>
              <a:t>    combines H</a:t>
            </a:r>
            <a:r>
              <a:rPr lang="en-US" sz="2800" baseline="-25000" dirty="0">
                <a:solidFill>
                  <a:prstClr val="black"/>
                </a:solidFill>
                <a:latin typeface="Times New Roman" panose="02020603050405020304" pitchFamily="18" charset="0"/>
                <a:cs typeface="Times New Roman" panose="02020603050405020304" pitchFamily="18" charset="0"/>
              </a:rPr>
              <a:t>2</a:t>
            </a:r>
            <a:r>
              <a:rPr lang="en-US" sz="2800" dirty="0">
                <a:solidFill>
                  <a:prstClr val="black"/>
                </a:solidFill>
                <a:latin typeface="Times New Roman" panose="02020603050405020304" pitchFamily="18" charset="0"/>
                <a:cs typeface="Times New Roman" panose="02020603050405020304" pitchFamily="18" charset="0"/>
              </a:rPr>
              <a:t> + O</a:t>
            </a:r>
            <a:r>
              <a:rPr lang="en-US" sz="2800" baseline="-25000" dirty="0">
                <a:solidFill>
                  <a:prstClr val="black"/>
                </a:solidFill>
                <a:latin typeface="Times New Roman" panose="02020603050405020304" pitchFamily="18" charset="0"/>
                <a:cs typeface="Times New Roman" panose="02020603050405020304" pitchFamily="18" charset="0"/>
              </a:rPr>
              <a:t>2</a:t>
            </a:r>
            <a:r>
              <a:rPr lang="en-US" sz="2800" dirty="0">
                <a:solidFill>
                  <a:prstClr val="black"/>
                </a:solidFill>
                <a:latin typeface="Times New Roman" panose="02020603050405020304" pitchFamily="18" charset="0"/>
                <a:cs typeface="Times New Roman" panose="02020603050405020304" pitchFamily="18" charset="0"/>
              </a:rPr>
              <a:t> to form water is written this way:</a:t>
            </a:r>
            <a:br>
              <a:rPr lang="en-US" sz="2800" dirty="0">
                <a:solidFill>
                  <a:prstClr val="black"/>
                </a:solidFill>
                <a:latin typeface="Times New Roman" panose="02020603050405020304" pitchFamily="18" charset="0"/>
                <a:cs typeface="Times New Roman" panose="02020603050405020304" pitchFamily="18" charset="0"/>
              </a:rPr>
            </a:br>
            <a:br>
              <a:rPr lang="en-US" sz="2800" dirty="0">
                <a:solidFill>
                  <a:prstClr val="black"/>
                </a:solidFill>
                <a:latin typeface="Times New Roman" panose="02020603050405020304" pitchFamily="18" charset="0"/>
                <a:cs typeface="Times New Roman" panose="02020603050405020304" pitchFamily="18" charset="0"/>
              </a:rPr>
            </a:br>
            <a:br>
              <a:rPr lang="en-US" sz="2800" dirty="0">
                <a:solidFill>
                  <a:prstClr val="black"/>
                </a:solidFill>
                <a:latin typeface="Times New Roman" panose="02020603050405020304" pitchFamily="18" charset="0"/>
                <a:cs typeface="Times New Roman" panose="02020603050405020304" pitchFamily="18" charset="0"/>
              </a:rPr>
            </a:br>
            <a:r>
              <a:rPr lang="en-US" sz="2800" dirty="0">
                <a:solidFill>
                  <a:prstClr val="black"/>
                </a:solidFill>
                <a:latin typeface="Times New Roman" panose="02020603050405020304" pitchFamily="18" charset="0"/>
                <a:cs typeface="Times New Roman" panose="02020603050405020304" pitchFamily="18" charset="0"/>
              </a:rPr>
              <a:t>_________________________________________________</a:t>
            </a:r>
          </a:p>
          <a:p>
            <a:r>
              <a:rPr lang="en-US" sz="2800" dirty="0">
                <a:solidFill>
                  <a:prstClr val="black"/>
                </a:solidFill>
                <a:latin typeface="Times New Roman" panose="02020603050405020304" pitchFamily="18" charset="0"/>
                <a:cs typeface="Times New Roman" panose="02020603050405020304" pitchFamily="18" charset="0"/>
              </a:rPr>
              <a:t> </a:t>
            </a:r>
          </a:p>
          <a:p>
            <a:endParaRPr lang="en-US" sz="2800" dirty="0">
              <a:solidFill>
                <a:prstClr val="black"/>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9.  The arrow means… </a:t>
            </a:r>
          </a:p>
        </p:txBody>
      </p:sp>
    </p:spTree>
    <p:extLst>
      <p:ext uri="{BB962C8B-B14F-4D97-AF65-F5344CB8AC3E}">
        <p14:creationId xmlns:p14="http://schemas.microsoft.com/office/powerpoint/2010/main" val="34811058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8915400"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48. You have 416 cm</a:t>
            </a:r>
            <a:r>
              <a:rPr lang="en-US" sz="2800" baseline="30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of iron.  What is it’s mass?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(hint, write density formula, fill it in neatly)</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085850" y="1201380"/>
            <a:ext cx="2324100" cy="1446550"/>
          </a:xfrm>
          <a:prstGeom prst="rect">
            <a:avLst/>
          </a:prstGeom>
          <a:noFill/>
        </p:spPr>
        <p:txBody>
          <a:bodyPr wrap="square" rtlCol="0">
            <a:spAutoFit/>
          </a:bodyPr>
          <a:lstStyle/>
          <a:p>
            <a:r>
              <a:rPr lang="en-US" sz="8800" dirty="0">
                <a:solidFill>
                  <a:prstClr val="black"/>
                </a:solidFill>
              </a:rPr>
              <a:t>D =</a:t>
            </a:r>
          </a:p>
        </p:txBody>
      </p:sp>
      <p:sp>
        <p:nvSpPr>
          <p:cNvPr id="6" name="TextBox 5"/>
          <p:cNvSpPr txBox="1"/>
          <p:nvPr/>
        </p:nvSpPr>
        <p:spPr>
          <a:xfrm>
            <a:off x="2841994" y="910489"/>
            <a:ext cx="914400" cy="2123658"/>
          </a:xfrm>
          <a:prstGeom prst="rect">
            <a:avLst/>
          </a:prstGeom>
          <a:noFill/>
        </p:spPr>
        <p:txBody>
          <a:bodyPr wrap="square" rtlCol="0">
            <a:spAutoFit/>
          </a:bodyPr>
          <a:lstStyle/>
          <a:p>
            <a:pPr algn="ctr"/>
            <a:r>
              <a:rPr lang="en-US" sz="6600" dirty="0">
                <a:solidFill>
                  <a:prstClr val="black"/>
                </a:solidFill>
              </a:rPr>
              <a:t>m</a:t>
            </a:r>
            <a:br>
              <a:rPr lang="en-US" sz="6600" dirty="0">
                <a:solidFill>
                  <a:prstClr val="black"/>
                </a:solidFill>
              </a:rPr>
            </a:br>
            <a:r>
              <a:rPr lang="en-US" sz="6600" dirty="0">
                <a:solidFill>
                  <a:prstClr val="black"/>
                </a:solidFill>
              </a:rPr>
              <a:t>V</a:t>
            </a:r>
          </a:p>
        </p:txBody>
      </p:sp>
      <p:cxnSp>
        <p:nvCxnSpPr>
          <p:cNvPr id="7" name="Straight Connector 6"/>
          <p:cNvCxnSpPr/>
          <p:nvPr/>
        </p:nvCxnSpPr>
        <p:spPr>
          <a:xfrm>
            <a:off x="2841994" y="1972318"/>
            <a:ext cx="914400" cy="0"/>
          </a:xfrm>
          <a:prstGeom prst="line">
            <a:avLst/>
          </a:prstGeom>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2826164" y="3121032"/>
            <a:ext cx="831436" cy="1446550"/>
          </a:xfrm>
          <a:prstGeom prst="rect">
            <a:avLst/>
          </a:prstGeom>
          <a:noFill/>
        </p:spPr>
        <p:txBody>
          <a:bodyPr wrap="square" rtlCol="0">
            <a:spAutoFit/>
          </a:bodyPr>
          <a:lstStyle/>
          <a:p>
            <a:r>
              <a:rPr lang="en-US" sz="8800" dirty="0">
                <a:solidFill>
                  <a:prstClr val="black"/>
                </a:solidFill>
              </a:rPr>
              <a:t>=</a:t>
            </a:r>
          </a:p>
        </p:txBody>
      </p:sp>
      <p:sp>
        <p:nvSpPr>
          <p:cNvPr id="10" name="TextBox 9"/>
          <p:cNvSpPr txBox="1"/>
          <p:nvPr/>
        </p:nvSpPr>
        <p:spPr>
          <a:xfrm>
            <a:off x="152400" y="3365325"/>
            <a:ext cx="3137135" cy="1200329"/>
          </a:xfrm>
          <a:prstGeom prst="rect">
            <a:avLst/>
          </a:prstGeom>
          <a:noFill/>
        </p:spPr>
        <p:txBody>
          <a:bodyPr wrap="square" rtlCol="0">
            <a:spAutoFit/>
          </a:bodyPr>
          <a:lstStyle/>
          <a:p>
            <a:pPr algn="ctr"/>
            <a:r>
              <a:rPr lang="en-US" sz="3600" dirty="0">
                <a:solidFill>
                  <a:prstClr val="black"/>
                </a:solidFill>
              </a:rPr>
              <a:t>7.87 g/cm</a:t>
            </a:r>
            <a:r>
              <a:rPr lang="en-US" sz="3600" baseline="30000" dirty="0">
                <a:solidFill>
                  <a:prstClr val="black"/>
                </a:solidFill>
              </a:rPr>
              <a:t>3</a:t>
            </a:r>
            <a:br>
              <a:rPr lang="en-US" sz="3600" dirty="0">
                <a:solidFill>
                  <a:prstClr val="black"/>
                </a:solidFill>
              </a:rPr>
            </a:br>
            <a:r>
              <a:rPr lang="en-US" sz="3600" dirty="0">
                <a:solidFill>
                  <a:prstClr val="black"/>
                </a:solidFill>
              </a:rPr>
              <a:t>1</a:t>
            </a:r>
          </a:p>
        </p:txBody>
      </p:sp>
      <p:sp>
        <p:nvSpPr>
          <p:cNvPr id="11" name="TextBox 10"/>
          <p:cNvSpPr txBox="1"/>
          <p:nvPr/>
        </p:nvSpPr>
        <p:spPr>
          <a:xfrm>
            <a:off x="3409950" y="3335148"/>
            <a:ext cx="2000250" cy="1200329"/>
          </a:xfrm>
          <a:prstGeom prst="rect">
            <a:avLst/>
          </a:prstGeom>
          <a:noFill/>
        </p:spPr>
        <p:txBody>
          <a:bodyPr wrap="square" rtlCol="0">
            <a:spAutoFit/>
          </a:bodyPr>
          <a:lstStyle/>
          <a:p>
            <a:pPr algn="ctr"/>
            <a:r>
              <a:rPr lang="en-US" sz="3600" dirty="0">
                <a:solidFill>
                  <a:prstClr val="black"/>
                </a:solidFill>
              </a:rPr>
              <a:t>m</a:t>
            </a:r>
            <a:br>
              <a:rPr lang="en-US" sz="3600" dirty="0">
                <a:solidFill>
                  <a:prstClr val="black"/>
                </a:solidFill>
              </a:rPr>
            </a:br>
            <a:r>
              <a:rPr lang="en-US" sz="3600" dirty="0">
                <a:solidFill>
                  <a:prstClr val="black"/>
                </a:solidFill>
              </a:rPr>
              <a:t>416 cm</a:t>
            </a:r>
            <a:r>
              <a:rPr lang="en-US" sz="3600" baseline="30000" dirty="0">
                <a:solidFill>
                  <a:prstClr val="black"/>
                </a:solidFill>
              </a:rPr>
              <a:t>3</a:t>
            </a:r>
          </a:p>
        </p:txBody>
      </p:sp>
      <p:cxnSp>
        <p:nvCxnSpPr>
          <p:cNvPr id="12" name="Straight Connector 11"/>
          <p:cNvCxnSpPr/>
          <p:nvPr/>
        </p:nvCxnSpPr>
        <p:spPr>
          <a:xfrm>
            <a:off x="3962400" y="3935312"/>
            <a:ext cx="786984" cy="0"/>
          </a:xfrm>
          <a:prstGeom prst="line">
            <a:avLst/>
          </a:prstGeom>
          <a:ln w="19050"/>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628650" y="3965489"/>
            <a:ext cx="2038350" cy="0"/>
          </a:xfrm>
          <a:prstGeom prst="line">
            <a:avLst/>
          </a:prstGeom>
          <a:ln w="19050"/>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6400800" y="3505200"/>
            <a:ext cx="2438400" cy="923330"/>
          </a:xfrm>
          <a:prstGeom prst="rect">
            <a:avLst/>
          </a:prstGeom>
          <a:noFill/>
        </p:spPr>
        <p:txBody>
          <a:bodyPr wrap="square" rtlCol="0">
            <a:spAutoFit/>
          </a:bodyPr>
          <a:lstStyle/>
          <a:p>
            <a:r>
              <a:rPr lang="en-US" b="1" dirty="0">
                <a:solidFill>
                  <a:srgbClr val="0000FF"/>
                </a:solidFill>
              </a:rPr>
              <a:t>Solve by cross multiplication and cancel out the units!</a:t>
            </a:r>
          </a:p>
        </p:txBody>
      </p:sp>
      <p:sp>
        <p:nvSpPr>
          <p:cNvPr id="22" name="TextBox 21"/>
          <p:cNvSpPr txBox="1"/>
          <p:nvPr/>
        </p:nvSpPr>
        <p:spPr>
          <a:xfrm>
            <a:off x="174994" y="5334000"/>
            <a:ext cx="8664206" cy="707886"/>
          </a:xfrm>
          <a:prstGeom prst="rect">
            <a:avLst/>
          </a:prstGeom>
          <a:noFill/>
        </p:spPr>
        <p:txBody>
          <a:bodyPr wrap="square" rtlCol="0">
            <a:spAutoFit/>
          </a:bodyPr>
          <a:lstStyle/>
          <a:p>
            <a:r>
              <a:rPr lang="en-US" sz="4000" dirty="0"/>
              <a:t>(7.87 g/cm</a:t>
            </a:r>
            <a:r>
              <a:rPr lang="en-US" sz="4000" baseline="30000" dirty="0"/>
              <a:t>3</a:t>
            </a:r>
            <a:r>
              <a:rPr lang="en-US" sz="4000" dirty="0"/>
              <a:t>)(416 cm</a:t>
            </a:r>
            <a:r>
              <a:rPr lang="en-US" sz="4000" baseline="30000" dirty="0"/>
              <a:t>3</a:t>
            </a:r>
            <a:r>
              <a:rPr lang="en-US" sz="4000" dirty="0"/>
              <a:t>) = m = 3270 grams</a:t>
            </a:r>
          </a:p>
        </p:txBody>
      </p:sp>
      <p:cxnSp>
        <p:nvCxnSpPr>
          <p:cNvPr id="24" name="Straight Connector 23"/>
          <p:cNvCxnSpPr/>
          <p:nvPr/>
        </p:nvCxnSpPr>
        <p:spPr>
          <a:xfrm>
            <a:off x="3886200" y="5410200"/>
            <a:ext cx="863184" cy="631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826654" y="5410200"/>
            <a:ext cx="863184" cy="63168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769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354217"/>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49. You measure the density of gold to be 19.7 g/cm</a:t>
            </a:r>
            <a:r>
              <a:rPr lang="en-US" sz="3200" baseline="30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What is your percent error?</a:t>
            </a:r>
          </a:p>
          <a:p>
            <a:endParaRPr lang="en-US" dirty="0"/>
          </a:p>
        </p:txBody>
      </p:sp>
    </p:spTree>
    <p:extLst>
      <p:ext uri="{BB962C8B-B14F-4D97-AF65-F5344CB8AC3E}">
        <p14:creationId xmlns:p14="http://schemas.microsoft.com/office/powerpoint/2010/main" val="4657196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 y="0"/>
            <a:ext cx="8610600" cy="1354217"/>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49. You measure the density of gold to be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19.7 g/cm</a:t>
            </a:r>
            <a:r>
              <a:rPr lang="en-US" sz="3200" baseline="30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  What is your percent error?</a:t>
            </a:r>
          </a:p>
          <a:p>
            <a:endParaRPr lang="en-US" dirty="0"/>
          </a:p>
        </p:txBody>
      </p:sp>
      <p:sp>
        <p:nvSpPr>
          <p:cNvPr id="3" name="TextBox 2"/>
          <p:cNvSpPr txBox="1"/>
          <p:nvPr/>
        </p:nvSpPr>
        <p:spPr>
          <a:xfrm>
            <a:off x="914400" y="1451822"/>
            <a:ext cx="2590800" cy="369332"/>
          </a:xfrm>
          <a:prstGeom prst="rect">
            <a:avLst/>
          </a:prstGeom>
          <a:noFill/>
        </p:spPr>
        <p:txBody>
          <a:bodyPr wrap="square" rtlCol="0">
            <a:spAutoFit/>
          </a:bodyPr>
          <a:lstStyle/>
          <a:p>
            <a:endParaRPr lang="en-US" dirty="0">
              <a:solidFill>
                <a:srgbClr val="FF0000"/>
              </a:solidFill>
            </a:endParaRPr>
          </a:p>
        </p:txBody>
      </p:sp>
      <p:sp>
        <p:nvSpPr>
          <p:cNvPr id="4" name="TextBox 3"/>
          <p:cNvSpPr txBox="1"/>
          <p:nvPr/>
        </p:nvSpPr>
        <p:spPr>
          <a:xfrm>
            <a:off x="914400" y="1636488"/>
            <a:ext cx="2209800" cy="707886"/>
          </a:xfrm>
          <a:prstGeom prst="rect">
            <a:avLst/>
          </a:prstGeom>
          <a:noFill/>
        </p:spPr>
        <p:txBody>
          <a:bodyPr wrap="square" rtlCol="0">
            <a:spAutoFit/>
          </a:bodyPr>
          <a:lstStyle/>
          <a:p>
            <a:r>
              <a:rPr lang="en-US" sz="4000" dirty="0">
                <a:solidFill>
                  <a:srgbClr val="FF0000"/>
                </a:solidFill>
              </a:rPr>
              <a:t>%E = </a:t>
            </a:r>
          </a:p>
        </p:txBody>
      </p:sp>
      <p:sp>
        <p:nvSpPr>
          <p:cNvPr id="5" name="TextBox 4"/>
          <p:cNvSpPr txBox="1"/>
          <p:nvPr/>
        </p:nvSpPr>
        <p:spPr>
          <a:xfrm>
            <a:off x="1809750" y="1459438"/>
            <a:ext cx="2628900" cy="1600438"/>
          </a:xfrm>
          <a:prstGeom prst="rect">
            <a:avLst/>
          </a:prstGeom>
          <a:noFill/>
        </p:spPr>
        <p:txBody>
          <a:bodyPr wrap="square" rtlCol="0">
            <a:spAutoFit/>
          </a:bodyPr>
          <a:lstStyle/>
          <a:p>
            <a:pPr algn="ctr"/>
            <a:r>
              <a:rPr lang="en-US" sz="4000" u="sng" dirty="0">
                <a:solidFill>
                  <a:srgbClr val="FF0000"/>
                </a:solidFill>
              </a:rPr>
              <a:t>MV – AV</a:t>
            </a:r>
            <a:br>
              <a:rPr lang="en-US" sz="4000" u="sng" dirty="0">
                <a:solidFill>
                  <a:srgbClr val="FF0000"/>
                </a:solidFill>
              </a:rPr>
            </a:br>
            <a:r>
              <a:rPr lang="en-US" sz="4000" dirty="0" err="1">
                <a:solidFill>
                  <a:srgbClr val="FF0000"/>
                </a:solidFill>
              </a:rPr>
              <a:t>AV</a:t>
            </a:r>
            <a:endParaRPr lang="en-US" sz="4000" dirty="0">
              <a:solidFill>
                <a:srgbClr val="FF0000"/>
              </a:solidFill>
            </a:endParaRPr>
          </a:p>
          <a:p>
            <a:endParaRPr lang="en-US" dirty="0">
              <a:solidFill>
                <a:srgbClr val="FF0000"/>
              </a:solidFill>
            </a:endParaRPr>
          </a:p>
        </p:txBody>
      </p:sp>
      <p:sp>
        <p:nvSpPr>
          <p:cNvPr id="6" name="TextBox 5"/>
          <p:cNvSpPr txBox="1"/>
          <p:nvPr/>
        </p:nvSpPr>
        <p:spPr>
          <a:xfrm>
            <a:off x="4191000" y="1639133"/>
            <a:ext cx="3200400" cy="707886"/>
          </a:xfrm>
          <a:prstGeom prst="rect">
            <a:avLst/>
          </a:prstGeom>
          <a:noFill/>
        </p:spPr>
        <p:txBody>
          <a:bodyPr wrap="square" rtlCol="0">
            <a:spAutoFit/>
          </a:bodyPr>
          <a:lstStyle/>
          <a:p>
            <a:r>
              <a:rPr lang="en-US" sz="4000" dirty="0">
                <a:solidFill>
                  <a:srgbClr val="FF0000"/>
                </a:solidFill>
              </a:rPr>
              <a:t>X 100% </a:t>
            </a:r>
          </a:p>
        </p:txBody>
      </p:sp>
      <p:sp>
        <p:nvSpPr>
          <p:cNvPr id="7" name="TextBox 6"/>
          <p:cNvSpPr txBox="1"/>
          <p:nvPr/>
        </p:nvSpPr>
        <p:spPr>
          <a:xfrm>
            <a:off x="704850" y="2937603"/>
            <a:ext cx="2590800" cy="369332"/>
          </a:xfrm>
          <a:prstGeom prst="rect">
            <a:avLst/>
          </a:prstGeom>
          <a:noFill/>
        </p:spPr>
        <p:txBody>
          <a:bodyPr wrap="square" rtlCol="0">
            <a:spAutoFit/>
          </a:bodyPr>
          <a:lstStyle/>
          <a:p>
            <a:endParaRPr lang="en-US" dirty="0">
              <a:solidFill>
                <a:srgbClr val="0000FF"/>
              </a:solidFill>
            </a:endParaRPr>
          </a:p>
        </p:txBody>
      </p:sp>
      <p:sp>
        <p:nvSpPr>
          <p:cNvPr id="8" name="TextBox 7"/>
          <p:cNvSpPr txBox="1"/>
          <p:nvPr/>
        </p:nvSpPr>
        <p:spPr>
          <a:xfrm>
            <a:off x="704850" y="3122269"/>
            <a:ext cx="2209800" cy="707886"/>
          </a:xfrm>
          <a:prstGeom prst="rect">
            <a:avLst/>
          </a:prstGeom>
          <a:noFill/>
        </p:spPr>
        <p:txBody>
          <a:bodyPr wrap="square" rtlCol="0">
            <a:spAutoFit/>
          </a:bodyPr>
          <a:lstStyle/>
          <a:p>
            <a:r>
              <a:rPr lang="en-US" sz="4000" dirty="0">
                <a:solidFill>
                  <a:srgbClr val="0000FF"/>
                </a:solidFill>
              </a:rPr>
              <a:t>%E = </a:t>
            </a:r>
          </a:p>
        </p:txBody>
      </p:sp>
      <p:sp>
        <p:nvSpPr>
          <p:cNvPr id="9" name="TextBox 8"/>
          <p:cNvSpPr txBox="1"/>
          <p:nvPr/>
        </p:nvSpPr>
        <p:spPr>
          <a:xfrm>
            <a:off x="1600200" y="2945219"/>
            <a:ext cx="2838450" cy="1600438"/>
          </a:xfrm>
          <a:prstGeom prst="rect">
            <a:avLst/>
          </a:prstGeom>
          <a:noFill/>
        </p:spPr>
        <p:txBody>
          <a:bodyPr wrap="square" rtlCol="0">
            <a:spAutoFit/>
          </a:bodyPr>
          <a:lstStyle/>
          <a:p>
            <a:pPr algn="ctr"/>
            <a:r>
              <a:rPr lang="en-US" sz="4000" u="sng" dirty="0">
                <a:solidFill>
                  <a:srgbClr val="0000FF"/>
                </a:solidFill>
              </a:rPr>
              <a:t>19.7 – 19.3</a:t>
            </a:r>
            <a:br>
              <a:rPr lang="en-US" sz="4000" u="sng" dirty="0">
                <a:solidFill>
                  <a:srgbClr val="0000FF"/>
                </a:solidFill>
              </a:rPr>
            </a:br>
            <a:r>
              <a:rPr lang="en-US" sz="4000" dirty="0">
                <a:solidFill>
                  <a:srgbClr val="0000FF"/>
                </a:solidFill>
              </a:rPr>
              <a:t>19.3</a:t>
            </a:r>
          </a:p>
          <a:p>
            <a:endParaRPr lang="en-US" dirty="0">
              <a:solidFill>
                <a:srgbClr val="0000FF"/>
              </a:solidFill>
            </a:endParaRPr>
          </a:p>
        </p:txBody>
      </p:sp>
      <p:sp>
        <p:nvSpPr>
          <p:cNvPr id="10" name="TextBox 9"/>
          <p:cNvSpPr txBox="1"/>
          <p:nvPr/>
        </p:nvSpPr>
        <p:spPr>
          <a:xfrm>
            <a:off x="4401087" y="3124914"/>
            <a:ext cx="3200400" cy="707886"/>
          </a:xfrm>
          <a:prstGeom prst="rect">
            <a:avLst/>
          </a:prstGeom>
          <a:noFill/>
        </p:spPr>
        <p:txBody>
          <a:bodyPr wrap="square" rtlCol="0">
            <a:spAutoFit/>
          </a:bodyPr>
          <a:lstStyle/>
          <a:p>
            <a:r>
              <a:rPr lang="en-US" sz="4000" dirty="0">
                <a:solidFill>
                  <a:srgbClr val="0000FF"/>
                </a:solidFill>
              </a:rPr>
              <a:t>X 100% </a:t>
            </a:r>
          </a:p>
        </p:txBody>
      </p:sp>
      <p:sp>
        <p:nvSpPr>
          <p:cNvPr id="11" name="TextBox 10"/>
          <p:cNvSpPr txBox="1"/>
          <p:nvPr/>
        </p:nvSpPr>
        <p:spPr>
          <a:xfrm>
            <a:off x="562512" y="4343400"/>
            <a:ext cx="7677150" cy="2123658"/>
          </a:xfrm>
          <a:prstGeom prst="rect">
            <a:avLst/>
          </a:prstGeom>
          <a:noFill/>
        </p:spPr>
        <p:txBody>
          <a:bodyPr wrap="square" rtlCol="0">
            <a:spAutoFit/>
          </a:bodyPr>
          <a:lstStyle/>
          <a:p>
            <a:pPr algn="ctr"/>
            <a:r>
              <a:rPr lang="en-US" sz="4400" dirty="0">
                <a:solidFill>
                  <a:srgbClr val="0000FF"/>
                </a:solidFill>
              </a:rPr>
              <a:t>%E = + 2.07%     </a:t>
            </a:r>
            <a:br>
              <a:rPr lang="en-US" sz="4400" dirty="0">
                <a:solidFill>
                  <a:srgbClr val="0000FF"/>
                </a:solidFill>
              </a:rPr>
            </a:br>
            <a:r>
              <a:rPr lang="en-US" sz="4400" dirty="0">
                <a:solidFill>
                  <a:srgbClr val="0000FF"/>
                </a:solidFill>
              </a:rPr>
              <a:t>You must have a positive sign, you are “over” the AV</a:t>
            </a:r>
          </a:p>
        </p:txBody>
      </p:sp>
    </p:spTree>
    <p:extLst>
      <p:ext uri="{BB962C8B-B14F-4D97-AF65-F5344CB8AC3E}">
        <p14:creationId xmlns:p14="http://schemas.microsoft.com/office/powerpoint/2010/main" val="21294414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1846659"/>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50. You measure the melting point of lead to be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615 Kelvin.  What is your percent error?</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192084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1846659"/>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50. You measure the melting point of lead to be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615 Kelvin.  What is your percent error?</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endParaRPr lang="en-US" dirty="0"/>
          </a:p>
        </p:txBody>
      </p:sp>
      <p:sp>
        <p:nvSpPr>
          <p:cNvPr id="3" name="TextBox 2"/>
          <p:cNvSpPr txBox="1"/>
          <p:nvPr/>
        </p:nvSpPr>
        <p:spPr>
          <a:xfrm>
            <a:off x="914400" y="1451822"/>
            <a:ext cx="2590800" cy="369332"/>
          </a:xfrm>
          <a:prstGeom prst="rect">
            <a:avLst/>
          </a:prstGeom>
          <a:noFill/>
        </p:spPr>
        <p:txBody>
          <a:bodyPr wrap="square" rtlCol="0">
            <a:spAutoFit/>
          </a:bodyPr>
          <a:lstStyle/>
          <a:p>
            <a:endParaRPr lang="en-US" dirty="0">
              <a:solidFill>
                <a:srgbClr val="FF0000"/>
              </a:solidFill>
            </a:endParaRPr>
          </a:p>
        </p:txBody>
      </p:sp>
      <p:sp>
        <p:nvSpPr>
          <p:cNvPr id="4" name="TextBox 3"/>
          <p:cNvSpPr txBox="1"/>
          <p:nvPr/>
        </p:nvSpPr>
        <p:spPr>
          <a:xfrm>
            <a:off x="914400" y="1636488"/>
            <a:ext cx="2209800" cy="707886"/>
          </a:xfrm>
          <a:prstGeom prst="rect">
            <a:avLst/>
          </a:prstGeom>
          <a:noFill/>
        </p:spPr>
        <p:txBody>
          <a:bodyPr wrap="square" rtlCol="0">
            <a:spAutoFit/>
          </a:bodyPr>
          <a:lstStyle/>
          <a:p>
            <a:r>
              <a:rPr lang="en-US" sz="4000" dirty="0">
                <a:solidFill>
                  <a:srgbClr val="FF0000"/>
                </a:solidFill>
              </a:rPr>
              <a:t>%E = </a:t>
            </a:r>
          </a:p>
        </p:txBody>
      </p:sp>
      <p:sp>
        <p:nvSpPr>
          <p:cNvPr id="5" name="TextBox 4"/>
          <p:cNvSpPr txBox="1"/>
          <p:nvPr/>
        </p:nvSpPr>
        <p:spPr>
          <a:xfrm>
            <a:off x="1809750" y="1459438"/>
            <a:ext cx="2628900" cy="1600438"/>
          </a:xfrm>
          <a:prstGeom prst="rect">
            <a:avLst/>
          </a:prstGeom>
          <a:noFill/>
        </p:spPr>
        <p:txBody>
          <a:bodyPr wrap="square" rtlCol="0">
            <a:spAutoFit/>
          </a:bodyPr>
          <a:lstStyle/>
          <a:p>
            <a:pPr algn="ctr"/>
            <a:r>
              <a:rPr lang="en-US" sz="4000" u="sng" dirty="0">
                <a:solidFill>
                  <a:srgbClr val="FF0000"/>
                </a:solidFill>
              </a:rPr>
              <a:t>MV – AV</a:t>
            </a:r>
            <a:br>
              <a:rPr lang="en-US" sz="4000" u="sng" dirty="0">
                <a:solidFill>
                  <a:srgbClr val="FF0000"/>
                </a:solidFill>
              </a:rPr>
            </a:br>
            <a:r>
              <a:rPr lang="en-US" sz="4000" dirty="0" err="1">
                <a:solidFill>
                  <a:srgbClr val="FF0000"/>
                </a:solidFill>
              </a:rPr>
              <a:t>AV</a:t>
            </a:r>
            <a:endParaRPr lang="en-US" sz="4000" dirty="0">
              <a:solidFill>
                <a:srgbClr val="FF0000"/>
              </a:solidFill>
            </a:endParaRPr>
          </a:p>
          <a:p>
            <a:endParaRPr lang="en-US" dirty="0">
              <a:solidFill>
                <a:srgbClr val="FF0000"/>
              </a:solidFill>
            </a:endParaRPr>
          </a:p>
        </p:txBody>
      </p:sp>
      <p:sp>
        <p:nvSpPr>
          <p:cNvPr id="6" name="TextBox 5"/>
          <p:cNvSpPr txBox="1"/>
          <p:nvPr/>
        </p:nvSpPr>
        <p:spPr>
          <a:xfrm>
            <a:off x="4191000" y="1639133"/>
            <a:ext cx="3200400" cy="707886"/>
          </a:xfrm>
          <a:prstGeom prst="rect">
            <a:avLst/>
          </a:prstGeom>
          <a:noFill/>
        </p:spPr>
        <p:txBody>
          <a:bodyPr wrap="square" rtlCol="0">
            <a:spAutoFit/>
          </a:bodyPr>
          <a:lstStyle/>
          <a:p>
            <a:r>
              <a:rPr lang="en-US" sz="4000" dirty="0">
                <a:solidFill>
                  <a:srgbClr val="FF0000"/>
                </a:solidFill>
              </a:rPr>
              <a:t>X 100% </a:t>
            </a:r>
          </a:p>
        </p:txBody>
      </p:sp>
      <p:sp>
        <p:nvSpPr>
          <p:cNvPr id="7" name="TextBox 6"/>
          <p:cNvSpPr txBox="1"/>
          <p:nvPr/>
        </p:nvSpPr>
        <p:spPr>
          <a:xfrm>
            <a:off x="704850" y="2937603"/>
            <a:ext cx="2590800" cy="369332"/>
          </a:xfrm>
          <a:prstGeom prst="rect">
            <a:avLst/>
          </a:prstGeom>
          <a:noFill/>
        </p:spPr>
        <p:txBody>
          <a:bodyPr wrap="square" rtlCol="0">
            <a:spAutoFit/>
          </a:bodyPr>
          <a:lstStyle/>
          <a:p>
            <a:endParaRPr lang="en-US" dirty="0">
              <a:solidFill>
                <a:srgbClr val="0000FF"/>
              </a:solidFill>
            </a:endParaRPr>
          </a:p>
        </p:txBody>
      </p:sp>
      <p:sp>
        <p:nvSpPr>
          <p:cNvPr id="8" name="TextBox 7"/>
          <p:cNvSpPr txBox="1"/>
          <p:nvPr/>
        </p:nvSpPr>
        <p:spPr>
          <a:xfrm>
            <a:off x="495300" y="3122269"/>
            <a:ext cx="2209800" cy="707886"/>
          </a:xfrm>
          <a:prstGeom prst="rect">
            <a:avLst/>
          </a:prstGeom>
          <a:noFill/>
        </p:spPr>
        <p:txBody>
          <a:bodyPr wrap="square" rtlCol="0">
            <a:spAutoFit/>
          </a:bodyPr>
          <a:lstStyle/>
          <a:p>
            <a:r>
              <a:rPr lang="en-US" sz="4000" dirty="0">
                <a:solidFill>
                  <a:srgbClr val="0000FF"/>
                </a:solidFill>
              </a:rPr>
              <a:t>%E = </a:t>
            </a:r>
          </a:p>
        </p:txBody>
      </p:sp>
      <p:sp>
        <p:nvSpPr>
          <p:cNvPr id="9" name="TextBox 8"/>
          <p:cNvSpPr txBox="1"/>
          <p:nvPr/>
        </p:nvSpPr>
        <p:spPr>
          <a:xfrm>
            <a:off x="1600200" y="2945219"/>
            <a:ext cx="3200400" cy="1600438"/>
          </a:xfrm>
          <a:prstGeom prst="rect">
            <a:avLst/>
          </a:prstGeom>
          <a:noFill/>
        </p:spPr>
        <p:txBody>
          <a:bodyPr wrap="square" rtlCol="0">
            <a:spAutoFit/>
          </a:bodyPr>
          <a:lstStyle/>
          <a:p>
            <a:pPr algn="ctr"/>
            <a:r>
              <a:rPr lang="en-US" sz="4000" u="sng" dirty="0">
                <a:solidFill>
                  <a:srgbClr val="0000FF"/>
                </a:solidFill>
              </a:rPr>
              <a:t>615 K – 600. K</a:t>
            </a:r>
            <a:br>
              <a:rPr lang="en-US" sz="4000" u="sng" dirty="0">
                <a:solidFill>
                  <a:srgbClr val="0000FF"/>
                </a:solidFill>
              </a:rPr>
            </a:br>
            <a:r>
              <a:rPr lang="en-US" sz="4000" dirty="0">
                <a:solidFill>
                  <a:srgbClr val="0000FF"/>
                </a:solidFill>
              </a:rPr>
              <a:t>600. K</a:t>
            </a:r>
          </a:p>
          <a:p>
            <a:endParaRPr lang="en-US" dirty="0">
              <a:solidFill>
                <a:srgbClr val="0000FF"/>
              </a:solidFill>
            </a:endParaRPr>
          </a:p>
        </p:txBody>
      </p:sp>
      <p:sp>
        <p:nvSpPr>
          <p:cNvPr id="10" name="TextBox 9"/>
          <p:cNvSpPr txBox="1"/>
          <p:nvPr/>
        </p:nvSpPr>
        <p:spPr>
          <a:xfrm>
            <a:off x="4800600" y="3059876"/>
            <a:ext cx="3200400" cy="707886"/>
          </a:xfrm>
          <a:prstGeom prst="rect">
            <a:avLst/>
          </a:prstGeom>
          <a:noFill/>
        </p:spPr>
        <p:txBody>
          <a:bodyPr wrap="square" rtlCol="0">
            <a:spAutoFit/>
          </a:bodyPr>
          <a:lstStyle/>
          <a:p>
            <a:r>
              <a:rPr lang="en-US" sz="4000" dirty="0">
                <a:solidFill>
                  <a:srgbClr val="0000FF"/>
                </a:solidFill>
              </a:rPr>
              <a:t>X 100% </a:t>
            </a:r>
          </a:p>
        </p:txBody>
      </p:sp>
      <p:sp>
        <p:nvSpPr>
          <p:cNvPr id="11" name="TextBox 10"/>
          <p:cNvSpPr txBox="1"/>
          <p:nvPr/>
        </p:nvSpPr>
        <p:spPr>
          <a:xfrm>
            <a:off x="562512" y="4343400"/>
            <a:ext cx="7677150" cy="2123658"/>
          </a:xfrm>
          <a:prstGeom prst="rect">
            <a:avLst/>
          </a:prstGeom>
          <a:noFill/>
        </p:spPr>
        <p:txBody>
          <a:bodyPr wrap="square" rtlCol="0">
            <a:spAutoFit/>
          </a:bodyPr>
          <a:lstStyle/>
          <a:p>
            <a:pPr algn="ctr"/>
            <a:r>
              <a:rPr lang="en-US" sz="4400" dirty="0">
                <a:solidFill>
                  <a:srgbClr val="0000FF"/>
                </a:solidFill>
              </a:rPr>
              <a:t>%E = + 2.50%     </a:t>
            </a:r>
            <a:br>
              <a:rPr lang="en-US" sz="4400" dirty="0">
                <a:solidFill>
                  <a:srgbClr val="0000FF"/>
                </a:solidFill>
              </a:rPr>
            </a:br>
            <a:r>
              <a:rPr lang="en-US" sz="4400" dirty="0">
                <a:solidFill>
                  <a:srgbClr val="0000FF"/>
                </a:solidFill>
              </a:rPr>
              <a:t>You must have a positive sign, you are “over” the AV</a:t>
            </a:r>
          </a:p>
        </p:txBody>
      </p:sp>
      <p:sp>
        <p:nvSpPr>
          <p:cNvPr id="12" name="TextBox 11"/>
          <p:cNvSpPr txBox="1"/>
          <p:nvPr/>
        </p:nvSpPr>
        <p:spPr>
          <a:xfrm>
            <a:off x="7162800" y="2514600"/>
            <a:ext cx="1981200" cy="1754326"/>
          </a:xfrm>
          <a:prstGeom prst="rect">
            <a:avLst/>
          </a:prstGeom>
          <a:noFill/>
        </p:spPr>
        <p:txBody>
          <a:bodyPr wrap="square" rtlCol="0">
            <a:spAutoFit/>
          </a:bodyPr>
          <a:lstStyle/>
          <a:p>
            <a:r>
              <a:rPr lang="en-US" b="1" dirty="0"/>
              <a:t>Note:  The units, the “K” cancel out.  They fit easier here, but you should always </a:t>
            </a:r>
            <a:br>
              <a:rPr lang="en-US" b="1" dirty="0"/>
            </a:br>
            <a:r>
              <a:rPr lang="en-US" b="1" dirty="0"/>
              <a:t>use units!</a:t>
            </a:r>
          </a:p>
        </p:txBody>
      </p:sp>
    </p:spTree>
    <p:extLst>
      <p:ext uri="{BB962C8B-B14F-4D97-AF65-F5344CB8AC3E}">
        <p14:creationId xmlns:p14="http://schemas.microsoft.com/office/powerpoint/2010/main" val="21578709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156966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51. You measure 18.25 grams of silver on the scale.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What is the volume of this silver?</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2618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156966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51. You measure 18.25 grams of silver on the scale.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What is the volume of this silver?</a:t>
            </a:r>
          </a:p>
          <a:p>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453915" y="1341255"/>
            <a:ext cx="2324100" cy="1446550"/>
          </a:xfrm>
          <a:prstGeom prst="rect">
            <a:avLst/>
          </a:prstGeom>
          <a:noFill/>
        </p:spPr>
        <p:txBody>
          <a:bodyPr wrap="square" rtlCol="0">
            <a:spAutoFit/>
          </a:bodyPr>
          <a:lstStyle/>
          <a:p>
            <a:r>
              <a:rPr lang="en-US" sz="8800" dirty="0">
                <a:solidFill>
                  <a:prstClr val="black"/>
                </a:solidFill>
              </a:rPr>
              <a:t>D =</a:t>
            </a:r>
          </a:p>
        </p:txBody>
      </p:sp>
      <p:cxnSp>
        <p:nvCxnSpPr>
          <p:cNvPr id="4" name="Straight Connector 3"/>
          <p:cNvCxnSpPr/>
          <p:nvPr/>
        </p:nvCxnSpPr>
        <p:spPr>
          <a:xfrm>
            <a:off x="3210059" y="2112193"/>
            <a:ext cx="914400" cy="0"/>
          </a:xfrm>
          <a:prstGeom prst="line">
            <a:avLst/>
          </a:prstGeom>
          <a:ln/>
        </p:spPr>
        <p:style>
          <a:lnRef idx="3">
            <a:schemeClr val="dk1"/>
          </a:lnRef>
          <a:fillRef idx="0">
            <a:schemeClr val="dk1"/>
          </a:fillRef>
          <a:effectRef idx="2">
            <a:schemeClr val="dk1"/>
          </a:effectRef>
          <a:fontRef idx="minor">
            <a:schemeClr val="tx1"/>
          </a:fontRef>
        </p:style>
      </p:cxnSp>
      <p:sp>
        <p:nvSpPr>
          <p:cNvPr id="5" name="TextBox 4"/>
          <p:cNvSpPr txBox="1"/>
          <p:nvPr/>
        </p:nvSpPr>
        <p:spPr>
          <a:xfrm>
            <a:off x="3194229" y="3260907"/>
            <a:ext cx="831436" cy="1446550"/>
          </a:xfrm>
          <a:prstGeom prst="rect">
            <a:avLst/>
          </a:prstGeom>
          <a:noFill/>
        </p:spPr>
        <p:txBody>
          <a:bodyPr wrap="square" rtlCol="0">
            <a:spAutoFit/>
          </a:bodyPr>
          <a:lstStyle/>
          <a:p>
            <a:r>
              <a:rPr lang="en-US" sz="8800" dirty="0">
                <a:solidFill>
                  <a:prstClr val="black"/>
                </a:solidFill>
              </a:rPr>
              <a:t>=</a:t>
            </a:r>
          </a:p>
        </p:txBody>
      </p:sp>
      <p:sp>
        <p:nvSpPr>
          <p:cNvPr id="6" name="TextBox 5"/>
          <p:cNvSpPr txBox="1"/>
          <p:nvPr/>
        </p:nvSpPr>
        <p:spPr>
          <a:xfrm>
            <a:off x="520465" y="3505200"/>
            <a:ext cx="3137135" cy="1200329"/>
          </a:xfrm>
          <a:prstGeom prst="rect">
            <a:avLst/>
          </a:prstGeom>
          <a:noFill/>
        </p:spPr>
        <p:txBody>
          <a:bodyPr wrap="square" rtlCol="0">
            <a:spAutoFit/>
          </a:bodyPr>
          <a:lstStyle/>
          <a:p>
            <a:pPr algn="ctr"/>
            <a:r>
              <a:rPr lang="en-US" sz="3600" dirty="0">
                <a:solidFill>
                  <a:prstClr val="black"/>
                </a:solidFill>
              </a:rPr>
              <a:t>10.5 g/cm</a:t>
            </a:r>
            <a:r>
              <a:rPr lang="en-US" sz="3600" baseline="30000" dirty="0">
                <a:solidFill>
                  <a:prstClr val="black"/>
                </a:solidFill>
              </a:rPr>
              <a:t>3</a:t>
            </a:r>
            <a:br>
              <a:rPr lang="en-US" sz="3600" dirty="0">
                <a:solidFill>
                  <a:prstClr val="black"/>
                </a:solidFill>
              </a:rPr>
            </a:br>
            <a:r>
              <a:rPr lang="en-US" sz="3600" dirty="0">
                <a:solidFill>
                  <a:prstClr val="black"/>
                </a:solidFill>
              </a:rPr>
              <a:t>1</a:t>
            </a:r>
          </a:p>
        </p:txBody>
      </p:sp>
      <p:sp>
        <p:nvSpPr>
          <p:cNvPr id="7" name="TextBox 6"/>
          <p:cNvSpPr txBox="1"/>
          <p:nvPr/>
        </p:nvSpPr>
        <p:spPr>
          <a:xfrm>
            <a:off x="3778015" y="3475023"/>
            <a:ext cx="2000250" cy="1200329"/>
          </a:xfrm>
          <a:prstGeom prst="rect">
            <a:avLst/>
          </a:prstGeom>
          <a:noFill/>
        </p:spPr>
        <p:txBody>
          <a:bodyPr wrap="square" rtlCol="0">
            <a:spAutoFit/>
          </a:bodyPr>
          <a:lstStyle/>
          <a:p>
            <a:pPr algn="ctr"/>
            <a:r>
              <a:rPr lang="en-US" sz="3600" dirty="0">
                <a:solidFill>
                  <a:prstClr val="black"/>
                </a:solidFill>
              </a:rPr>
              <a:t>18.25 g</a:t>
            </a:r>
            <a:br>
              <a:rPr lang="en-US" sz="3600" dirty="0">
                <a:solidFill>
                  <a:prstClr val="black"/>
                </a:solidFill>
              </a:rPr>
            </a:br>
            <a:r>
              <a:rPr lang="en-US" sz="3600" dirty="0">
                <a:solidFill>
                  <a:prstClr val="black"/>
                </a:solidFill>
              </a:rPr>
              <a:t>v</a:t>
            </a:r>
            <a:endParaRPr lang="en-US" sz="3600" baseline="30000" dirty="0">
              <a:solidFill>
                <a:prstClr val="black"/>
              </a:solidFill>
            </a:endParaRPr>
          </a:p>
        </p:txBody>
      </p:sp>
      <p:cxnSp>
        <p:nvCxnSpPr>
          <p:cNvPr id="8" name="Straight Connector 7"/>
          <p:cNvCxnSpPr/>
          <p:nvPr/>
        </p:nvCxnSpPr>
        <p:spPr>
          <a:xfrm>
            <a:off x="4330465" y="4075187"/>
            <a:ext cx="786984" cy="0"/>
          </a:xfrm>
          <a:prstGeom prst="line">
            <a:avLst/>
          </a:prstGeom>
          <a:ln w="19050"/>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996715" y="4105364"/>
            <a:ext cx="2038350" cy="0"/>
          </a:xfrm>
          <a:prstGeom prst="line">
            <a:avLst/>
          </a:prstGeom>
          <a:ln w="19050"/>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3152747" y="1050364"/>
            <a:ext cx="914400" cy="2123658"/>
          </a:xfrm>
          <a:prstGeom prst="rect">
            <a:avLst/>
          </a:prstGeom>
          <a:noFill/>
        </p:spPr>
        <p:txBody>
          <a:bodyPr wrap="square" rtlCol="0">
            <a:spAutoFit/>
          </a:bodyPr>
          <a:lstStyle/>
          <a:p>
            <a:pPr algn="ctr"/>
            <a:r>
              <a:rPr lang="en-US" sz="6600" dirty="0">
                <a:solidFill>
                  <a:prstClr val="black"/>
                </a:solidFill>
              </a:rPr>
              <a:t>m</a:t>
            </a:r>
            <a:br>
              <a:rPr lang="en-US" sz="6600" dirty="0">
                <a:solidFill>
                  <a:prstClr val="black"/>
                </a:solidFill>
              </a:rPr>
            </a:br>
            <a:r>
              <a:rPr lang="en-US" sz="6600" dirty="0">
                <a:solidFill>
                  <a:prstClr val="black"/>
                </a:solidFill>
              </a:rPr>
              <a:t>V</a:t>
            </a:r>
          </a:p>
        </p:txBody>
      </p:sp>
      <p:sp>
        <p:nvSpPr>
          <p:cNvPr id="12" name="TextBox 11"/>
          <p:cNvSpPr txBox="1"/>
          <p:nvPr/>
        </p:nvSpPr>
        <p:spPr>
          <a:xfrm>
            <a:off x="6101874" y="2799242"/>
            <a:ext cx="2438400" cy="923330"/>
          </a:xfrm>
          <a:prstGeom prst="rect">
            <a:avLst/>
          </a:prstGeom>
          <a:noFill/>
        </p:spPr>
        <p:txBody>
          <a:bodyPr wrap="square" rtlCol="0">
            <a:spAutoFit/>
          </a:bodyPr>
          <a:lstStyle/>
          <a:p>
            <a:r>
              <a:rPr lang="en-US" b="1" dirty="0">
                <a:solidFill>
                  <a:schemeClr val="tx1">
                    <a:lumMod val="95000"/>
                    <a:lumOff val="5000"/>
                  </a:schemeClr>
                </a:solidFill>
              </a:rPr>
              <a:t>Solve by cross multiplication and cancel out the units!</a:t>
            </a:r>
          </a:p>
        </p:txBody>
      </p:sp>
      <p:sp>
        <p:nvSpPr>
          <p:cNvPr id="13" name="TextBox 12"/>
          <p:cNvSpPr txBox="1"/>
          <p:nvPr/>
        </p:nvSpPr>
        <p:spPr>
          <a:xfrm>
            <a:off x="396533" y="4667839"/>
            <a:ext cx="8153400" cy="1938992"/>
          </a:xfrm>
          <a:prstGeom prst="rect">
            <a:avLst/>
          </a:prstGeom>
          <a:noFill/>
        </p:spPr>
        <p:txBody>
          <a:bodyPr wrap="square" rtlCol="0">
            <a:spAutoFit/>
          </a:bodyPr>
          <a:lstStyle/>
          <a:p>
            <a:r>
              <a:rPr lang="en-US" sz="4000" dirty="0">
                <a:solidFill>
                  <a:srgbClr val="0000FF"/>
                </a:solidFill>
              </a:rPr>
              <a:t>(10.5 g/cm</a:t>
            </a:r>
            <a:r>
              <a:rPr lang="en-US" sz="4000" baseline="30000" dirty="0">
                <a:solidFill>
                  <a:srgbClr val="0000FF"/>
                </a:solidFill>
              </a:rPr>
              <a:t>3</a:t>
            </a:r>
            <a:r>
              <a:rPr lang="en-US" sz="4000" dirty="0">
                <a:solidFill>
                  <a:srgbClr val="0000FF"/>
                </a:solidFill>
              </a:rPr>
              <a:t>)(v) = 18.25 g</a:t>
            </a:r>
          </a:p>
          <a:p>
            <a:endParaRPr lang="en-US" sz="4000" dirty="0">
              <a:solidFill>
                <a:srgbClr val="0000FF"/>
              </a:solidFill>
            </a:endParaRPr>
          </a:p>
          <a:p>
            <a:r>
              <a:rPr lang="en-US" sz="4000" dirty="0">
                <a:solidFill>
                  <a:srgbClr val="0000FF"/>
                </a:solidFill>
              </a:rPr>
              <a:t>                       v = 1.74 cm</a:t>
            </a:r>
            <a:r>
              <a:rPr lang="en-US" sz="4000" baseline="30000" dirty="0">
                <a:solidFill>
                  <a:srgbClr val="0000FF"/>
                </a:solidFill>
              </a:rPr>
              <a:t>3</a:t>
            </a:r>
          </a:p>
        </p:txBody>
      </p:sp>
      <p:sp>
        <p:nvSpPr>
          <p:cNvPr id="14" name="TextBox 13"/>
          <p:cNvSpPr txBox="1"/>
          <p:nvPr/>
        </p:nvSpPr>
        <p:spPr>
          <a:xfrm>
            <a:off x="6271446" y="4452395"/>
            <a:ext cx="2438400" cy="646331"/>
          </a:xfrm>
          <a:prstGeom prst="rect">
            <a:avLst/>
          </a:prstGeom>
          <a:noFill/>
        </p:spPr>
        <p:txBody>
          <a:bodyPr wrap="square" rtlCol="0">
            <a:spAutoFit/>
          </a:bodyPr>
          <a:lstStyle/>
          <a:p>
            <a:r>
              <a:rPr lang="en-US" b="1" dirty="0">
                <a:solidFill>
                  <a:srgbClr val="0000FF"/>
                </a:solidFill>
              </a:rPr>
              <a:t>Solve by dividing both sides by 10.5 g/cm</a:t>
            </a:r>
            <a:r>
              <a:rPr lang="en-US" b="1" baseline="30000" dirty="0">
                <a:solidFill>
                  <a:srgbClr val="0000FF"/>
                </a:solidFill>
              </a:rPr>
              <a:t>3</a:t>
            </a:r>
          </a:p>
        </p:txBody>
      </p:sp>
    </p:spTree>
    <p:extLst>
      <p:ext uri="{BB962C8B-B14F-4D97-AF65-F5344CB8AC3E}">
        <p14:creationId xmlns:p14="http://schemas.microsoft.com/office/powerpoint/2010/main" val="37167978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52. Convert the room temperature of 26.0°C into Kelvin.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Round to three digits</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80330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3970318"/>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52. Convert the room temperature of 26.0°C into Kelvin.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Round to three digits</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K = C + 273</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        K = 26.0 + 273</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        K = 299 K</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8392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66199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53.  You measured the density of pure water to be 0.975 g/cm</a:t>
            </a:r>
            <a:r>
              <a:rPr lang="en-US" sz="2800" baseline="30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but everyone knows that water has density of 1.00 g/cm</a:t>
            </a:r>
            <a:r>
              <a:rPr lang="en-US" sz="2800" baseline="30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What’s your percent error?  </a:t>
            </a:r>
          </a:p>
          <a:p>
            <a:endParaRPr lang="en-US" dirty="0"/>
          </a:p>
        </p:txBody>
      </p:sp>
    </p:spTree>
    <p:extLst>
      <p:ext uri="{BB962C8B-B14F-4D97-AF65-F5344CB8AC3E}">
        <p14:creationId xmlns:p14="http://schemas.microsoft.com/office/powerpoint/2010/main" val="1793155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991600" cy="575542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8. The skeleton formula for the synthesis reaction that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combines 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 O</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to form water is written this way:</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6000" dirty="0">
                <a:solidFill>
                  <a:srgbClr val="FF0000"/>
                </a:solidFill>
                <a:latin typeface="Times New Roman" panose="02020603050405020304" pitchFamily="18" charset="0"/>
                <a:cs typeface="Times New Roman" panose="02020603050405020304" pitchFamily="18" charset="0"/>
              </a:rPr>
              <a:t>H</a:t>
            </a:r>
            <a:r>
              <a:rPr lang="en-US" sz="6000" baseline="-25000" dirty="0">
                <a:solidFill>
                  <a:srgbClr val="FF0000"/>
                </a:solidFill>
                <a:latin typeface="Times New Roman" panose="02020603050405020304" pitchFamily="18" charset="0"/>
                <a:cs typeface="Times New Roman" panose="02020603050405020304" pitchFamily="18" charset="0"/>
              </a:rPr>
              <a:t>2</a:t>
            </a:r>
            <a:r>
              <a:rPr lang="en-US" sz="6000" dirty="0">
                <a:solidFill>
                  <a:srgbClr val="FF0000"/>
                </a:solidFill>
                <a:latin typeface="Times New Roman" panose="02020603050405020304" pitchFamily="18" charset="0"/>
                <a:cs typeface="Times New Roman" panose="02020603050405020304" pitchFamily="18" charset="0"/>
              </a:rPr>
              <a:t> + O</a:t>
            </a:r>
            <a:r>
              <a:rPr lang="en-US" sz="6000" baseline="-25000" dirty="0">
                <a:solidFill>
                  <a:srgbClr val="FF0000"/>
                </a:solidFill>
                <a:latin typeface="Times New Roman" panose="02020603050405020304" pitchFamily="18" charset="0"/>
                <a:cs typeface="Times New Roman" panose="02020603050405020304" pitchFamily="18" charset="0"/>
              </a:rPr>
              <a:t>2</a:t>
            </a:r>
            <a:r>
              <a:rPr lang="en-US" sz="6000" dirty="0">
                <a:solidFill>
                  <a:srgbClr val="FF0000"/>
                </a:solidFill>
                <a:latin typeface="Times New Roman" panose="02020603050405020304" pitchFamily="18" charset="0"/>
                <a:cs typeface="Times New Roman" panose="02020603050405020304" pitchFamily="18" charset="0"/>
              </a:rPr>
              <a:t>  →    H</a:t>
            </a:r>
            <a:r>
              <a:rPr lang="en-US" sz="6000" baseline="-25000" dirty="0">
                <a:solidFill>
                  <a:srgbClr val="FF0000"/>
                </a:solidFill>
                <a:latin typeface="Times New Roman" panose="02020603050405020304" pitchFamily="18" charset="0"/>
                <a:cs typeface="Times New Roman" panose="02020603050405020304" pitchFamily="18" charset="0"/>
              </a:rPr>
              <a:t>2</a:t>
            </a:r>
            <a:r>
              <a:rPr lang="en-US" sz="6000" dirty="0">
                <a:solidFill>
                  <a:srgbClr val="FF0000"/>
                </a:solidFill>
                <a:latin typeface="Times New Roman" panose="02020603050405020304" pitchFamily="18" charset="0"/>
                <a:cs typeface="Times New Roman" panose="02020603050405020304" pitchFamily="18" charset="0"/>
              </a:rPr>
              <a:t>O </a:t>
            </a:r>
          </a:p>
          <a:p>
            <a:endParaRPr lang="en-US" sz="2800" dirty="0">
              <a:latin typeface="Times New Roman" panose="02020603050405020304" pitchFamily="18" charset="0"/>
              <a:cs typeface="Times New Roman" panose="02020603050405020304" pitchFamily="18" charset="0"/>
            </a:endParaRPr>
          </a:p>
          <a:p>
            <a:pPr marL="514350" indent="-514350">
              <a:buAutoNum type="arabicPeriod" startAt="9"/>
            </a:pP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The arrow means… </a:t>
            </a:r>
            <a:r>
              <a:rPr lang="en-US" sz="2800" dirty="0">
                <a:solidFill>
                  <a:srgbClr val="FF0000"/>
                </a:solidFill>
                <a:latin typeface="Times New Roman" panose="02020603050405020304" pitchFamily="18" charset="0"/>
                <a:cs typeface="Times New Roman" panose="02020603050405020304" pitchFamily="18" charset="0"/>
              </a:rPr>
              <a:t>REACTS or FORMS INTO</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THE ARROW MEANS A CHEMICAL REACTION HAPPENED, HYDROGEN AND OXYGEN CHEMICALLY FORMED INTO WATER </a:t>
            </a:r>
          </a:p>
        </p:txBody>
      </p:sp>
    </p:spTree>
    <p:extLst>
      <p:ext uri="{BB962C8B-B14F-4D97-AF65-F5344CB8AC3E}">
        <p14:creationId xmlns:p14="http://schemas.microsoft.com/office/powerpoint/2010/main" val="30006929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477328"/>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53. You measured the density of pure water to be 0.975 g/cm</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but everyone knows that water has density of 1.00 g/cm</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What’s your percent error?  </a:t>
            </a:r>
          </a:p>
          <a:p>
            <a:endParaRPr lang="en-US" dirty="0"/>
          </a:p>
        </p:txBody>
      </p:sp>
      <p:sp>
        <p:nvSpPr>
          <p:cNvPr id="3" name="TextBox 2"/>
          <p:cNvSpPr txBox="1"/>
          <p:nvPr/>
        </p:nvSpPr>
        <p:spPr>
          <a:xfrm>
            <a:off x="1009650" y="1813538"/>
            <a:ext cx="2590800" cy="369332"/>
          </a:xfrm>
          <a:prstGeom prst="rect">
            <a:avLst/>
          </a:prstGeom>
          <a:noFill/>
        </p:spPr>
        <p:txBody>
          <a:bodyPr wrap="square" rtlCol="0">
            <a:spAutoFit/>
          </a:bodyPr>
          <a:lstStyle/>
          <a:p>
            <a:endParaRPr lang="en-US" dirty="0">
              <a:solidFill>
                <a:srgbClr val="FF0000"/>
              </a:solidFill>
            </a:endParaRPr>
          </a:p>
        </p:txBody>
      </p:sp>
      <p:sp>
        <p:nvSpPr>
          <p:cNvPr id="4" name="TextBox 3"/>
          <p:cNvSpPr txBox="1"/>
          <p:nvPr/>
        </p:nvSpPr>
        <p:spPr>
          <a:xfrm>
            <a:off x="1009650" y="1998204"/>
            <a:ext cx="2209800" cy="707886"/>
          </a:xfrm>
          <a:prstGeom prst="rect">
            <a:avLst/>
          </a:prstGeom>
          <a:noFill/>
        </p:spPr>
        <p:txBody>
          <a:bodyPr wrap="square" rtlCol="0">
            <a:spAutoFit/>
          </a:bodyPr>
          <a:lstStyle/>
          <a:p>
            <a:r>
              <a:rPr lang="en-US" sz="4000" dirty="0">
                <a:solidFill>
                  <a:srgbClr val="FF0000"/>
                </a:solidFill>
              </a:rPr>
              <a:t>%E = </a:t>
            </a:r>
          </a:p>
        </p:txBody>
      </p:sp>
      <p:sp>
        <p:nvSpPr>
          <p:cNvPr id="5" name="TextBox 4"/>
          <p:cNvSpPr txBox="1"/>
          <p:nvPr/>
        </p:nvSpPr>
        <p:spPr>
          <a:xfrm>
            <a:off x="1905000" y="1821154"/>
            <a:ext cx="2628900" cy="1600438"/>
          </a:xfrm>
          <a:prstGeom prst="rect">
            <a:avLst/>
          </a:prstGeom>
          <a:noFill/>
        </p:spPr>
        <p:txBody>
          <a:bodyPr wrap="square" rtlCol="0">
            <a:spAutoFit/>
          </a:bodyPr>
          <a:lstStyle/>
          <a:p>
            <a:pPr algn="ctr"/>
            <a:r>
              <a:rPr lang="en-US" sz="4000" u="sng" dirty="0">
                <a:solidFill>
                  <a:srgbClr val="FF0000"/>
                </a:solidFill>
              </a:rPr>
              <a:t>MV – AV</a:t>
            </a:r>
            <a:br>
              <a:rPr lang="en-US" sz="4000" u="sng" dirty="0">
                <a:solidFill>
                  <a:srgbClr val="FF0000"/>
                </a:solidFill>
              </a:rPr>
            </a:br>
            <a:r>
              <a:rPr lang="en-US" sz="4000" dirty="0" err="1">
                <a:solidFill>
                  <a:srgbClr val="FF0000"/>
                </a:solidFill>
              </a:rPr>
              <a:t>AV</a:t>
            </a:r>
            <a:endParaRPr lang="en-US" sz="4000" dirty="0">
              <a:solidFill>
                <a:srgbClr val="FF0000"/>
              </a:solidFill>
            </a:endParaRPr>
          </a:p>
          <a:p>
            <a:endParaRPr lang="en-US" dirty="0">
              <a:solidFill>
                <a:srgbClr val="FF0000"/>
              </a:solidFill>
            </a:endParaRPr>
          </a:p>
        </p:txBody>
      </p:sp>
      <p:sp>
        <p:nvSpPr>
          <p:cNvPr id="6" name="TextBox 5"/>
          <p:cNvSpPr txBox="1"/>
          <p:nvPr/>
        </p:nvSpPr>
        <p:spPr>
          <a:xfrm>
            <a:off x="4286250" y="2000849"/>
            <a:ext cx="3200400" cy="707886"/>
          </a:xfrm>
          <a:prstGeom prst="rect">
            <a:avLst/>
          </a:prstGeom>
          <a:noFill/>
        </p:spPr>
        <p:txBody>
          <a:bodyPr wrap="square" rtlCol="0">
            <a:spAutoFit/>
          </a:bodyPr>
          <a:lstStyle/>
          <a:p>
            <a:r>
              <a:rPr lang="en-US" sz="4000" dirty="0">
                <a:solidFill>
                  <a:srgbClr val="FF0000"/>
                </a:solidFill>
              </a:rPr>
              <a:t>X 100% </a:t>
            </a:r>
          </a:p>
        </p:txBody>
      </p:sp>
      <p:sp>
        <p:nvSpPr>
          <p:cNvPr id="7" name="TextBox 6"/>
          <p:cNvSpPr txBox="1"/>
          <p:nvPr/>
        </p:nvSpPr>
        <p:spPr>
          <a:xfrm>
            <a:off x="800100" y="3299319"/>
            <a:ext cx="2590800" cy="369332"/>
          </a:xfrm>
          <a:prstGeom prst="rect">
            <a:avLst/>
          </a:prstGeom>
          <a:noFill/>
        </p:spPr>
        <p:txBody>
          <a:bodyPr wrap="square" rtlCol="0">
            <a:spAutoFit/>
          </a:bodyPr>
          <a:lstStyle/>
          <a:p>
            <a:endParaRPr lang="en-US" dirty="0">
              <a:solidFill>
                <a:srgbClr val="0000FF"/>
              </a:solidFill>
            </a:endParaRPr>
          </a:p>
        </p:txBody>
      </p:sp>
      <p:sp>
        <p:nvSpPr>
          <p:cNvPr id="8" name="TextBox 7"/>
          <p:cNvSpPr txBox="1"/>
          <p:nvPr/>
        </p:nvSpPr>
        <p:spPr>
          <a:xfrm>
            <a:off x="590550" y="3483985"/>
            <a:ext cx="2209800" cy="707886"/>
          </a:xfrm>
          <a:prstGeom prst="rect">
            <a:avLst/>
          </a:prstGeom>
          <a:noFill/>
        </p:spPr>
        <p:txBody>
          <a:bodyPr wrap="square" rtlCol="0">
            <a:spAutoFit/>
          </a:bodyPr>
          <a:lstStyle/>
          <a:p>
            <a:r>
              <a:rPr lang="en-US" sz="4000" dirty="0">
                <a:solidFill>
                  <a:srgbClr val="0000FF"/>
                </a:solidFill>
              </a:rPr>
              <a:t>%E = </a:t>
            </a:r>
          </a:p>
        </p:txBody>
      </p:sp>
      <p:sp>
        <p:nvSpPr>
          <p:cNvPr id="9" name="TextBox 8"/>
          <p:cNvSpPr txBox="1"/>
          <p:nvPr/>
        </p:nvSpPr>
        <p:spPr>
          <a:xfrm>
            <a:off x="1695450" y="3306935"/>
            <a:ext cx="3790950" cy="1600438"/>
          </a:xfrm>
          <a:prstGeom prst="rect">
            <a:avLst/>
          </a:prstGeom>
          <a:noFill/>
        </p:spPr>
        <p:txBody>
          <a:bodyPr wrap="square" rtlCol="0">
            <a:spAutoFit/>
          </a:bodyPr>
          <a:lstStyle/>
          <a:p>
            <a:pPr algn="ctr"/>
            <a:r>
              <a:rPr lang="en-US" sz="4000" u="sng" dirty="0">
                <a:solidFill>
                  <a:srgbClr val="0000FF"/>
                </a:solidFill>
              </a:rPr>
              <a:t>0.975 – 1.00</a:t>
            </a:r>
            <a:br>
              <a:rPr lang="en-US" sz="4000" u="sng" dirty="0">
                <a:solidFill>
                  <a:srgbClr val="0000FF"/>
                </a:solidFill>
              </a:rPr>
            </a:br>
            <a:r>
              <a:rPr lang="en-US" sz="4000" dirty="0">
                <a:solidFill>
                  <a:srgbClr val="0000FF"/>
                </a:solidFill>
              </a:rPr>
              <a:t>1.00</a:t>
            </a:r>
          </a:p>
          <a:p>
            <a:endParaRPr lang="en-US" dirty="0">
              <a:solidFill>
                <a:srgbClr val="0000FF"/>
              </a:solidFill>
            </a:endParaRPr>
          </a:p>
        </p:txBody>
      </p:sp>
      <p:sp>
        <p:nvSpPr>
          <p:cNvPr id="10" name="TextBox 9"/>
          <p:cNvSpPr txBox="1"/>
          <p:nvPr/>
        </p:nvSpPr>
        <p:spPr>
          <a:xfrm>
            <a:off x="5003442" y="3483985"/>
            <a:ext cx="3200400" cy="707886"/>
          </a:xfrm>
          <a:prstGeom prst="rect">
            <a:avLst/>
          </a:prstGeom>
          <a:noFill/>
        </p:spPr>
        <p:txBody>
          <a:bodyPr wrap="square" rtlCol="0">
            <a:spAutoFit/>
          </a:bodyPr>
          <a:lstStyle/>
          <a:p>
            <a:r>
              <a:rPr lang="en-US" sz="4000" dirty="0">
                <a:solidFill>
                  <a:srgbClr val="0000FF"/>
                </a:solidFill>
              </a:rPr>
              <a:t>X 100% </a:t>
            </a:r>
          </a:p>
        </p:txBody>
      </p:sp>
      <p:sp>
        <p:nvSpPr>
          <p:cNvPr id="11" name="TextBox 10"/>
          <p:cNvSpPr txBox="1"/>
          <p:nvPr/>
        </p:nvSpPr>
        <p:spPr>
          <a:xfrm>
            <a:off x="252076" y="4572000"/>
            <a:ext cx="8739523" cy="1938992"/>
          </a:xfrm>
          <a:prstGeom prst="rect">
            <a:avLst/>
          </a:prstGeom>
          <a:noFill/>
        </p:spPr>
        <p:txBody>
          <a:bodyPr wrap="square" rtlCol="0">
            <a:spAutoFit/>
          </a:bodyPr>
          <a:lstStyle/>
          <a:p>
            <a:r>
              <a:rPr lang="en-US" sz="4000" dirty="0">
                <a:solidFill>
                  <a:srgbClr val="0000FF"/>
                </a:solidFill>
              </a:rPr>
              <a:t>      %E = - 2.50%        </a:t>
            </a:r>
            <a:br>
              <a:rPr lang="en-US" sz="4000" dirty="0">
                <a:solidFill>
                  <a:srgbClr val="0000FF"/>
                </a:solidFill>
              </a:rPr>
            </a:br>
            <a:r>
              <a:rPr lang="en-US" sz="4000" dirty="0">
                <a:solidFill>
                  <a:srgbClr val="0000FF"/>
                </a:solidFill>
              </a:rPr>
              <a:t>This has to be NEGATIVE, your measure is less than the AV</a:t>
            </a:r>
          </a:p>
        </p:txBody>
      </p:sp>
    </p:spTree>
    <p:extLst>
      <p:ext uri="{BB962C8B-B14F-4D97-AF65-F5344CB8AC3E}">
        <p14:creationId xmlns:p14="http://schemas.microsoft.com/office/powerpoint/2010/main" val="5315473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6124754"/>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Measurement Class #3  Significant Figures</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Significant figures are all of the numbers that you MEASURE that are important.  There is a difference between what you measure and what you look up on a table, or even what you already “know”.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They are the numbers that mean something, that are not place holders.  They are used to figure out how many places we are allowed to round our calculator answers to.  Just because the calculator says something does not make it real.  The SF will control how many places your real answers are allowed to have.  There are several easy rules, which you will have to master.  </a:t>
            </a:r>
          </a:p>
        </p:txBody>
      </p:sp>
    </p:spTree>
    <p:extLst>
      <p:ext uri="{BB962C8B-B14F-4D97-AF65-F5344CB8AC3E}">
        <p14:creationId xmlns:p14="http://schemas.microsoft.com/office/powerpoint/2010/main" val="33039763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6106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For each of these measures, we will write how many SF are present, and what rule applies.  </a:t>
            </a:r>
            <a:r>
              <a:rPr lang="en-US" sz="2400" dirty="0">
                <a:solidFill>
                  <a:srgbClr val="FF3300"/>
                </a:solidFill>
                <a:latin typeface="Times New Roman" panose="02020603050405020304" pitchFamily="18" charset="0"/>
                <a:cs typeface="Times New Roman" panose="02020603050405020304" pitchFamily="18" charset="0"/>
              </a:rPr>
              <a:t>Let’s talk for a few minutes</a:t>
            </a:r>
          </a:p>
        </p:txBody>
      </p:sp>
      <p:graphicFrame>
        <p:nvGraphicFramePr>
          <p:cNvPr id="3" name="Table 2"/>
          <p:cNvGraphicFramePr>
            <a:graphicFrameLocks noGrp="1"/>
          </p:cNvGraphicFramePr>
          <p:nvPr>
            <p:extLst>
              <p:ext uri="{D42A27DB-BD31-4B8C-83A1-F6EECF244321}">
                <p14:modId xmlns:p14="http://schemas.microsoft.com/office/powerpoint/2010/main" val="2795316786"/>
              </p:ext>
            </p:extLst>
          </p:nvPr>
        </p:nvGraphicFramePr>
        <p:xfrm>
          <a:off x="228600" y="907197"/>
          <a:ext cx="8762999" cy="5410199"/>
        </p:xfrm>
        <a:graphic>
          <a:graphicData uri="http://schemas.openxmlformats.org/drawingml/2006/table">
            <a:tbl>
              <a:tblPr/>
              <a:tblGrid>
                <a:gridCol w="325465">
                  <a:extLst>
                    <a:ext uri="{9D8B030D-6E8A-4147-A177-3AD203B41FA5}">
                      <a16:colId xmlns:a16="http://schemas.microsoft.com/office/drawing/2014/main" val="20000"/>
                    </a:ext>
                  </a:extLst>
                </a:gridCol>
                <a:gridCol w="1579535">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5867399">
                  <a:extLst>
                    <a:ext uri="{9D8B030D-6E8A-4147-A177-3AD203B41FA5}">
                      <a16:colId xmlns:a16="http://schemas.microsoft.com/office/drawing/2014/main" val="20003"/>
                    </a:ext>
                  </a:extLst>
                </a:gridCol>
              </a:tblGrid>
              <a:tr h="627322">
                <a:tc>
                  <a:txBody>
                    <a:bodyPr/>
                    <a:lstStyle/>
                    <a:p>
                      <a:pPr marR="0" indent="0" algn="ctr" rtl="0">
                        <a:lnSpc>
                          <a:spcPct val="119000"/>
                        </a:lnSpc>
                        <a:spcBef>
                          <a:spcPts val="0"/>
                        </a:spcBef>
                        <a:spcAft>
                          <a:spcPts val="600"/>
                        </a:spcAft>
                      </a:pPr>
                      <a:r>
                        <a:rPr lang="en-US" sz="1000" kern="1400" dirty="0">
                          <a:solidFill>
                            <a:srgbClr val="000000"/>
                          </a:solidFill>
                          <a:effectLst/>
                          <a:latin typeface="Calibri"/>
                        </a:rPr>
                        <a:t>54</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127.25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0"/>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55</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107.25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1"/>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56</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0.625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2"/>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57</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3"/>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58</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4"/>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59</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2.245 x 10</a:t>
                      </a:r>
                      <a:r>
                        <a:rPr lang="en-US" sz="1600" kern="1400" baseline="30000">
                          <a:solidFill>
                            <a:srgbClr val="000000"/>
                          </a:solidFill>
                          <a:effectLst/>
                          <a:latin typeface="Calibri"/>
                        </a:rPr>
                        <a:t>4</a:t>
                      </a:r>
                      <a:r>
                        <a:rPr lang="en-US" sz="1600" kern="1400">
                          <a:solidFill>
                            <a:srgbClr val="000000"/>
                          </a:solidFill>
                          <a:effectLst/>
                          <a:latin typeface="Calibri"/>
                        </a:rPr>
                        <a:t> atoms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5"/>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60</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14.50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6"/>
                  </a:ext>
                </a:extLst>
              </a:tr>
              <a:tr h="1018945">
                <a:tc>
                  <a:txBody>
                    <a:bodyPr/>
                    <a:lstStyle/>
                    <a:p>
                      <a:pPr marR="0" indent="0" algn="ctr" rtl="0">
                        <a:lnSpc>
                          <a:spcPct val="119000"/>
                        </a:lnSpc>
                        <a:spcBef>
                          <a:spcPts val="0"/>
                        </a:spcBef>
                        <a:spcAft>
                          <a:spcPts val="600"/>
                        </a:spcAft>
                      </a:pPr>
                      <a:r>
                        <a:rPr lang="en-US" sz="1000" kern="1400">
                          <a:solidFill>
                            <a:srgbClr val="000000"/>
                          </a:solidFill>
                          <a:effectLst/>
                          <a:latin typeface="Calibri"/>
                        </a:rPr>
                        <a:t>61</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Density of water </a:t>
                      </a:r>
                      <a:br>
                        <a:rPr lang="en-US" sz="1600" kern="1400">
                          <a:solidFill>
                            <a:srgbClr val="000000"/>
                          </a:solidFill>
                          <a:effectLst/>
                          <a:latin typeface="Calibri"/>
                        </a:rPr>
                      </a:br>
                      <a:r>
                        <a:rPr lang="en-US" sz="1600" kern="1400">
                          <a:solidFill>
                            <a:srgbClr val="000000"/>
                          </a:solidFill>
                          <a:effectLst/>
                          <a:latin typeface="Calibri"/>
                        </a:rPr>
                        <a:t>is 1.00 g/mL</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Control 1"/>
          <p:cNvSpPr>
            <a:spLocks noChangeArrowheads="1" noChangeShapeType="1"/>
          </p:cNvSpPr>
          <p:nvPr/>
        </p:nvSpPr>
        <p:spPr bwMode="auto">
          <a:xfrm>
            <a:off x="1635125" y="4943475"/>
            <a:ext cx="6796088" cy="28416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36672195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6106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For each of these measures, we will write how many SF are present, and what rule applies.  </a:t>
            </a:r>
            <a:r>
              <a:rPr lang="en-US" sz="2400" dirty="0">
                <a:solidFill>
                  <a:srgbClr val="FF3300"/>
                </a:solidFill>
                <a:latin typeface="Times New Roman" panose="02020603050405020304" pitchFamily="18" charset="0"/>
                <a:cs typeface="Times New Roman" panose="02020603050405020304" pitchFamily="18" charset="0"/>
              </a:rPr>
              <a:t>Let’s talk for a few minutes</a:t>
            </a:r>
          </a:p>
        </p:txBody>
      </p:sp>
      <p:graphicFrame>
        <p:nvGraphicFramePr>
          <p:cNvPr id="3" name="Table 2"/>
          <p:cNvGraphicFramePr>
            <a:graphicFrameLocks noGrp="1"/>
          </p:cNvGraphicFramePr>
          <p:nvPr>
            <p:extLst>
              <p:ext uri="{D42A27DB-BD31-4B8C-83A1-F6EECF244321}">
                <p14:modId xmlns:p14="http://schemas.microsoft.com/office/powerpoint/2010/main" val="2890078395"/>
              </p:ext>
            </p:extLst>
          </p:nvPr>
        </p:nvGraphicFramePr>
        <p:xfrm>
          <a:off x="228600" y="907197"/>
          <a:ext cx="8762999" cy="5410199"/>
        </p:xfrm>
        <a:graphic>
          <a:graphicData uri="http://schemas.openxmlformats.org/drawingml/2006/table">
            <a:tbl>
              <a:tblPr/>
              <a:tblGrid>
                <a:gridCol w="325465">
                  <a:extLst>
                    <a:ext uri="{9D8B030D-6E8A-4147-A177-3AD203B41FA5}">
                      <a16:colId xmlns:a16="http://schemas.microsoft.com/office/drawing/2014/main" val="20000"/>
                    </a:ext>
                  </a:extLst>
                </a:gridCol>
                <a:gridCol w="1579535">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5867399">
                  <a:extLst>
                    <a:ext uri="{9D8B030D-6E8A-4147-A177-3AD203B41FA5}">
                      <a16:colId xmlns:a16="http://schemas.microsoft.com/office/drawing/2014/main" val="20003"/>
                    </a:ext>
                  </a:extLst>
                </a:gridCol>
              </a:tblGrid>
              <a:tr h="627322">
                <a:tc>
                  <a:txBody>
                    <a:bodyPr/>
                    <a:lstStyle/>
                    <a:p>
                      <a:pPr marR="0" indent="0" algn="ctr" rtl="0">
                        <a:lnSpc>
                          <a:spcPct val="119000"/>
                        </a:lnSpc>
                        <a:spcBef>
                          <a:spcPts val="0"/>
                        </a:spcBef>
                        <a:spcAft>
                          <a:spcPts val="600"/>
                        </a:spcAft>
                      </a:pPr>
                      <a:r>
                        <a:rPr lang="en-US" sz="1000" kern="1400" dirty="0">
                          <a:solidFill>
                            <a:srgbClr val="000000"/>
                          </a:solidFill>
                          <a:effectLst/>
                          <a:latin typeface="Calibri"/>
                        </a:rPr>
                        <a:t>54</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127.25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that are not zeros are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0"/>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55</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107.25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1"/>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56</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0.625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2"/>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57</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3"/>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58</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4"/>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59</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2.245 x 10</a:t>
                      </a:r>
                      <a:r>
                        <a:rPr lang="en-US" sz="1600" kern="1400" baseline="30000">
                          <a:solidFill>
                            <a:srgbClr val="000000"/>
                          </a:solidFill>
                          <a:effectLst/>
                          <a:latin typeface="Calibri"/>
                        </a:rPr>
                        <a:t>4</a:t>
                      </a:r>
                      <a:r>
                        <a:rPr lang="en-US" sz="1600" kern="1400">
                          <a:solidFill>
                            <a:srgbClr val="000000"/>
                          </a:solidFill>
                          <a:effectLst/>
                          <a:latin typeface="Calibri"/>
                        </a:rPr>
                        <a:t> atoms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5"/>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60</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14.50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6"/>
                  </a:ext>
                </a:extLst>
              </a:tr>
              <a:tr h="1018945">
                <a:tc>
                  <a:txBody>
                    <a:bodyPr/>
                    <a:lstStyle/>
                    <a:p>
                      <a:pPr marR="0" indent="0" algn="ctr" rtl="0">
                        <a:lnSpc>
                          <a:spcPct val="119000"/>
                        </a:lnSpc>
                        <a:spcBef>
                          <a:spcPts val="0"/>
                        </a:spcBef>
                        <a:spcAft>
                          <a:spcPts val="600"/>
                        </a:spcAft>
                      </a:pPr>
                      <a:r>
                        <a:rPr lang="en-US" sz="1000" kern="1400">
                          <a:solidFill>
                            <a:srgbClr val="000000"/>
                          </a:solidFill>
                          <a:effectLst/>
                          <a:latin typeface="Calibri"/>
                        </a:rPr>
                        <a:t>61</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Density of water </a:t>
                      </a:r>
                      <a:br>
                        <a:rPr lang="en-US" sz="1600" kern="1400">
                          <a:solidFill>
                            <a:srgbClr val="000000"/>
                          </a:solidFill>
                          <a:effectLst/>
                          <a:latin typeface="Calibri"/>
                        </a:rPr>
                      </a:br>
                      <a:r>
                        <a:rPr lang="en-US" sz="1600" kern="1400">
                          <a:solidFill>
                            <a:srgbClr val="000000"/>
                          </a:solidFill>
                          <a:effectLst/>
                          <a:latin typeface="Calibri"/>
                        </a:rPr>
                        <a:t>is 1.00 g/mL</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Control 1"/>
          <p:cNvSpPr>
            <a:spLocks noChangeArrowheads="1" noChangeShapeType="1"/>
          </p:cNvSpPr>
          <p:nvPr/>
        </p:nvSpPr>
        <p:spPr bwMode="auto">
          <a:xfrm>
            <a:off x="1635125" y="4943475"/>
            <a:ext cx="6796088" cy="28416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35417055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6106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For each of these measures, we will write how many SF are present, and what rule applies.  </a:t>
            </a:r>
            <a:r>
              <a:rPr lang="en-US" sz="2400" dirty="0">
                <a:solidFill>
                  <a:srgbClr val="FF3300"/>
                </a:solidFill>
                <a:latin typeface="Times New Roman" panose="02020603050405020304" pitchFamily="18" charset="0"/>
                <a:cs typeface="Times New Roman" panose="02020603050405020304" pitchFamily="18" charset="0"/>
              </a:rPr>
              <a:t>Let’s talk for a few minutes</a:t>
            </a:r>
          </a:p>
        </p:txBody>
      </p:sp>
      <p:graphicFrame>
        <p:nvGraphicFramePr>
          <p:cNvPr id="3" name="Table 2"/>
          <p:cNvGraphicFramePr>
            <a:graphicFrameLocks noGrp="1"/>
          </p:cNvGraphicFramePr>
          <p:nvPr>
            <p:extLst>
              <p:ext uri="{D42A27DB-BD31-4B8C-83A1-F6EECF244321}">
                <p14:modId xmlns:p14="http://schemas.microsoft.com/office/powerpoint/2010/main" val="1597786464"/>
              </p:ext>
            </p:extLst>
          </p:nvPr>
        </p:nvGraphicFramePr>
        <p:xfrm>
          <a:off x="228600" y="907197"/>
          <a:ext cx="8762999" cy="5417496"/>
        </p:xfrm>
        <a:graphic>
          <a:graphicData uri="http://schemas.openxmlformats.org/drawingml/2006/table">
            <a:tbl>
              <a:tblPr/>
              <a:tblGrid>
                <a:gridCol w="325465">
                  <a:extLst>
                    <a:ext uri="{9D8B030D-6E8A-4147-A177-3AD203B41FA5}">
                      <a16:colId xmlns:a16="http://schemas.microsoft.com/office/drawing/2014/main" val="20000"/>
                    </a:ext>
                  </a:extLst>
                </a:gridCol>
                <a:gridCol w="1579535">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5867399">
                  <a:extLst>
                    <a:ext uri="{9D8B030D-6E8A-4147-A177-3AD203B41FA5}">
                      <a16:colId xmlns:a16="http://schemas.microsoft.com/office/drawing/2014/main" val="20003"/>
                    </a:ext>
                  </a:extLst>
                </a:gridCol>
              </a:tblGrid>
              <a:tr h="627322">
                <a:tc>
                  <a:txBody>
                    <a:bodyPr/>
                    <a:lstStyle/>
                    <a:p>
                      <a:pPr marR="0" indent="0" algn="ctr" rtl="0">
                        <a:lnSpc>
                          <a:spcPct val="119000"/>
                        </a:lnSpc>
                        <a:spcBef>
                          <a:spcPts val="0"/>
                        </a:spcBef>
                        <a:spcAft>
                          <a:spcPts val="600"/>
                        </a:spcAft>
                      </a:pPr>
                      <a:r>
                        <a:rPr lang="en-US" sz="1000" kern="1400" dirty="0">
                          <a:solidFill>
                            <a:srgbClr val="000000"/>
                          </a:solidFill>
                          <a:effectLst/>
                          <a:latin typeface="Calibri"/>
                        </a:rPr>
                        <a:t>54</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127.25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that are not zeros are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0"/>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55</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107.25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are significant, any zero that is IN BETWEEN SF is also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1"/>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56</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0.625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2"/>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57</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3"/>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58</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4"/>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59</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2.245 x 10</a:t>
                      </a:r>
                      <a:r>
                        <a:rPr lang="en-US" sz="1600" kern="1400" baseline="30000">
                          <a:solidFill>
                            <a:srgbClr val="000000"/>
                          </a:solidFill>
                          <a:effectLst/>
                          <a:latin typeface="Calibri"/>
                        </a:rPr>
                        <a:t>4</a:t>
                      </a:r>
                      <a:r>
                        <a:rPr lang="en-US" sz="1600" kern="1400">
                          <a:solidFill>
                            <a:srgbClr val="000000"/>
                          </a:solidFill>
                          <a:effectLst/>
                          <a:latin typeface="Calibri"/>
                        </a:rPr>
                        <a:t> atoms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5"/>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60</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14.50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6"/>
                  </a:ext>
                </a:extLst>
              </a:tr>
              <a:tr h="1018945">
                <a:tc>
                  <a:txBody>
                    <a:bodyPr/>
                    <a:lstStyle/>
                    <a:p>
                      <a:pPr marR="0" indent="0" algn="ctr" rtl="0">
                        <a:lnSpc>
                          <a:spcPct val="119000"/>
                        </a:lnSpc>
                        <a:spcBef>
                          <a:spcPts val="0"/>
                        </a:spcBef>
                        <a:spcAft>
                          <a:spcPts val="600"/>
                        </a:spcAft>
                      </a:pPr>
                      <a:r>
                        <a:rPr lang="en-US" sz="1000" kern="1400">
                          <a:solidFill>
                            <a:srgbClr val="000000"/>
                          </a:solidFill>
                          <a:effectLst/>
                          <a:latin typeface="Calibri"/>
                        </a:rPr>
                        <a:t>61</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Density of water </a:t>
                      </a:r>
                      <a:br>
                        <a:rPr lang="en-US" sz="1600" kern="1400">
                          <a:solidFill>
                            <a:srgbClr val="000000"/>
                          </a:solidFill>
                          <a:effectLst/>
                          <a:latin typeface="Calibri"/>
                        </a:rPr>
                      </a:br>
                      <a:r>
                        <a:rPr lang="en-US" sz="1600" kern="1400">
                          <a:solidFill>
                            <a:srgbClr val="000000"/>
                          </a:solidFill>
                          <a:effectLst/>
                          <a:latin typeface="Calibri"/>
                        </a:rPr>
                        <a:t>is 1.00 g/mL</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Control 1"/>
          <p:cNvSpPr>
            <a:spLocks noChangeArrowheads="1" noChangeShapeType="1"/>
          </p:cNvSpPr>
          <p:nvPr/>
        </p:nvSpPr>
        <p:spPr bwMode="auto">
          <a:xfrm>
            <a:off x="1635125" y="4943475"/>
            <a:ext cx="6796088" cy="28416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17001294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6106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For each of these measures, we will write how many SF are present, and what rule applies.  </a:t>
            </a:r>
            <a:r>
              <a:rPr lang="en-US" sz="2400" dirty="0">
                <a:solidFill>
                  <a:srgbClr val="FF3300"/>
                </a:solidFill>
                <a:latin typeface="Times New Roman" panose="02020603050405020304" pitchFamily="18" charset="0"/>
                <a:cs typeface="Times New Roman" panose="02020603050405020304" pitchFamily="18" charset="0"/>
              </a:rPr>
              <a:t>Let’s talk for a few minutes</a:t>
            </a:r>
          </a:p>
        </p:txBody>
      </p:sp>
      <p:graphicFrame>
        <p:nvGraphicFramePr>
          <p:cNvPr id="3" name="Table 2"/>
          <p:cNvGraphicFramePr>
            <a:graphicFrameLocks noGrp="1"/>
          </p:cNvGraphicFramePr>
          <p:nvPr>
            <p:extLst>
              <p:ext uri="{D42A27DB-BD31-4B8C-83A1-F6EECF244321}">
                <p14:modId xmlns:p14="http://schemas.microsoft.com/office/powerpoint/2010/main" val="878434160"/>
              </p:ext>
            </p:extLst>
          </p:nvPr>
        </p:nvGraphicFramePr>
        <p:xfrm>
          <a:off x="228600" y="907197"/>
          <a:ext cx="8762999" cy="5417496"/>
        </p:xfrm>
        <a:graphic>
          <a:graphicData uri="http://schemas.openxmlformats.org/drawingml/2006/table">
            <a:tbl>
              <a:tblPr/>
              <a:tblGrid>
                <a:gridCol w="325465">
                  <a:extLst>
                    <a:ext uri="{9D8B030D-6E8A-4147-A177-3AD203B41FA5}">
                      <a16:colId xmlns:a16="http://schemas.microsoft.com/office/drawing/2014/main" val="20000"/>
                    </a:ext>
                  </a:extLst>
                </a:gridCol>
                <a:gridCol w="1579535">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5867399">
                  <a:extLst>
                    <a:ext uri="{9D8B030D-6E8A-4147-A177-3AD203B41FA5}">
                      <a16:colId xmlns:a16="http://schemas.microsoft.com/office/drawing/2014/main" val="20003"/>
                    </a:ext>
                  </a:extLst>
                </a:gridCol>
              </a:tblGrid>
              <a:tr h="627322">
                <a:tc>
                  <a:txBody>
                    <a:bodyPr/>
                    <a:lstStyle/>
                    <a:p>
                      <a:pPr marR="0" indent="0" algn="ctr" rtl="0">
                        <a:lnSpc>
                          <a:spcPct val="119000"/>
                        </a:lnSpc>
                        <a:spcBef>
                          <a:spcPts val="0"/>
                        </a:spcBef>
                        <a:spcAft>
                          <a:spcPts val="600"/>
                        </a:spcAft>
                      </a:pPr>
                      <a:r>
                        <a:rPr lang="en-US" sz="1000" kern="1400" dirty="0">
                          <a:solidFill>
                            <a:srgbClr val="000000"/>
                          </a:solidFill>
                          <a:effectLst/>
                          <a:latin typeface="Calibri"/>
                        </a:rPr>
                        <a:t>54</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127.25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that are not zeros are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0"/>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55</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107.25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are significant, any zero that is IN BETWEEN SF is also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1"/>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56</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0.625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3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“Leading” zeros are not SF.  From the left, the first SF is a digit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2"/>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57</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3"/>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58</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4"/>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59</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2.245 x 10</a:t>
                      </a:r>
                      <a:r>
                        <a:rPr lang="en-US" sz="1600" kern="1400" baseline="30000">
                          <a:solidFill>
                            <a:srgbClr val="000000"/>
                          </a:solidFill>
                          <a:effectLst/>
                          <a:latin typeface="Calibri"/>
                        </a:rPr>
                        <a:t>4</a:t>
                      </a:r>
                      <a:r>
                        <a:rPr lang="en-US" sz="1600" kern="1400">
                          <a:solidFill>
                            <a:srgbClr val="000000"/>
                          </a:solidFill>
                          <a:effectLst/>
                          <a:latin typeface="Calibri"/>
                        </a:rPr>
                        <a:t> atoms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5"/>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60</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14.50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6"/>
                  </a:ext>
                </a:extLst>
              </a:tr>
              <a:tr h="1018945">
                <a:tc>
                  <a:txBody>
                    <a:bodyPr/>
                    <a:lstStyle/>
                    <a:p>
                      <a:pPr marR="0" indent="0" algn="ctr" rtl="0">
                        <a:lnSpc>
                          <a:spcPct val="119000"/>
                        </a:lnSpc>
                        <a:spcBef>
                          <a:spcPts val="0"/>
                        </a:spcBef>
                        <a:spcAft>
                          <a:spcPts val="600"/>
                        </a:spcAft>
                      </a:pPr>
                      <a:r>
                        <a:rPr lang="en-US" sz="1000" kern="1400">
                          <a:solidFill>
                            <a:srgbClr val="000000"/>
                          </a:solidFill>
                          <a:effectLst/>
                          <a:latin typeface="Calibri"/>
                        </a:rPr>
                        <a:t>61</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Density of water </a:t>
                      </a:r>
                      <a:br>
                        <a:rPr lang="en-US" sz="1600" kern="1400">
                          <a:solidFill>
                            <a:srgbClr val="000000"/>
                          </a:solidFill>
                          <a:effectLst/>
                          <a:latin typeface="Calibri"/>
                        </a:rPr>
                      </a:br>
                      <a:r>
                        <a:rPr lang="en-US" sz="1600" kern="1400">
                          <a:solidFill>
                            <a:srgbClr val="000000"/>
                          </a:solidFill>
                          <a:effectLst/>
                          <a:latin typeface="Calibri"/>
                        </a:rPr>
                        <a:t>is 1.00 g/mL</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Control 1"/>
          <p:cNvSpPr>
            <a:spLocks noChangeArrowheads="1" noChangeShapeType="1"/>
          </p:cNvSpPr>
          <p:nvPr/>
        </p:nvSpPr>
        <p:spPr bwMode="auto">
          <a:xfrm>
            <a:off x="1635125" y="4943475"/>
            <a:ext cx="6796088" cy="28416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5323917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6106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For each of these measures, we will write how many SF are present, and what rule applies.  </a:t>
            </a:r>
            <a:r>
              <a:rPr lang="en-US" sz="2400" dirty="0">
                <a:solidFill>
                  <a:srgbClr val="FF3300"/>
                </a:solidFill>
                <a:latin typeface="Times New Roman" panose="02020603050405020304" pitchFamily="18" charset="0"/>
                <a:cs typeface="Times New Roman" panose="02020603050405020304" pitchFamily="18" charset="0"/>
              </a:rPr>
              <a:t>Let’s talk for a few minutes</a:t>
            </a:r>
          </a:p>
        </p:txBody>
      </p:sp>
      <p:graphicFrame>
        <p:nvGraphicFramePr>
          <p:cNvPr id="3" name="Table 2"/>
          <p:cNvGraphicFramePr>
            <a:graphicFrameLocks noGrp="1"/>
          </p:cNvGraphicFramePr>
          <p:nvPr>
            <p:extLst>
              <p:ext uri="{D42A27DB-BD31-4B8C-83A1-F6EECF244321}">
                <p14:modId xmlns:p14="http://schemas.microsoft.com/office/powerpoint/2010/main" val="3108668504"/>
              </p:ext>
            </p:extLst>
          </p:nvPr>
        </p:nvGraphicFramePr>
        <p:xfrm>
          <a:off x="228600" y="907197"/>
          <a:ext cx="8762999" cy="5424793"/>
        </p:xfrm>
        <a:graphic>
          <a:graphicData uri="http://schemas.openxmlformats.org/drawingml/2006/table">
            <a:tbl>
              <a:tblPr/>
              <a:tblGrid>
                <a:gridCol w="325465">
                  <a:extLst>
                    <a:ext uri="{9D8B030D-6E8A-4147-A177-3AD203B41FA5}">
                      <a16:colId xmlns:a16="http://schemas.microsoft.com/office/drawing/2014/main" val="20000"/>
                    </a:ext>
                  </a:extLst>
                </a:gridCol>
                <a:gridCol w="1579535">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5867399">
                  <a:extLst>
                    <a:ext uri="{9D8B030D-6E8A-4147-A177-3AD203B41FA5}">
                      <a16:colId xmlns:a16="http://schemas.microsoft.com/office/drawing/2014/main" val="20003"/>
                    </a:ext>
                  </a:extLst>
                </a:gridCol>
              </a:tblGrid>
              <a:tr h="627322">
                <a:tc>
                  <a:txBody>
                    <a:bodyPr/>
                    <a:lstStyle/>
                    <a:p>
                      <a:pPr marR="0" indent="0" algn="ctr" rtl="0">
                        <a:lnSpc>
                          <a:spcPct val="119000"/>
                        </a:lnSpc>
                        <a:spcBef>
                          <a:spcPts val="0"/>
                        </a:spcBef>
                        <a:spcAft>
                          <a:spcPts val="600"/>
                        </a:spcAft>
                      </a:pPr>
                      <a:r>
                        <a:rPr lang="en-US" sz="1000" kern="1400" dirty="0">
                          <a:solidFill>
                            <a:srgbClr val="000000"/>
                          </a:solidFill>
                          <a:effectLst/>
                          <a:latin typeface="Calibri"/>
                        </a:rPr>
                        <a:t>54</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127.25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that are not zeros are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0"/>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55</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107.25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are significant, any zero that is IN BETWEEN SF is also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1"/>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56</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0.625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3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“Leading” zeros are not SF.  From the left, the first SF is a digit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2"/>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57</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3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L="0" marR="0" lvl="0" indent="0" algn="l" defTabSz="914400" rtl="0" eaLnBrk="1" fontAlgn="auto" latinLnBrk="0" hangingPunct="1">
                        <a:lnSpc>
                          <a:spcPct val="119000"/>
                        </a:lnSpc>
                        <a:spcBef>
                          <a:spcPts val="0"/>
                        </a:spcBef>
                        <a:spcAft>
                          <a:spcPts val="600"/>
                        </a:spcAft>
                        <a:buClrTx/>
                        <a:buSzTx/>
                        <a:buFontTx/>
                        <a:buNone/>
                        <a:tabLst/>
                        <a:defRPr/>
                      </a:pPr>
                      <a:r>
                        <a:rPr lang="en-US" sz="1600" kern="1400" dirty="0">
                          <a:solidFill>
                            <a:srgbClr val="000000"/>
                          </a:solidFill>
                          <a:effectLst/>
                          <a:latin typeface="+mn-lt"/>
                        </a:rPr>
                        <a:t>Because of the decimal point, that last zero is a SF.  </a:t>
                      </a:r>
                      <a:br>
                        <a:rPr lang="en-US" sz="1600" kern="1400" dirty="0">
                          <a:solidFill>
                            <a:srgbClr val="000000"/>
                          </a:solidFill>
                          <a:effectLst/>
                          <a:latin typeface="+mn-lt"/>
                        </a:rPr>
                      </a:br>
                      <a:r>
                        <a:rPr lang="en-US" sz="1600" kern="1400" dirty="0">
                          <a:solidFill>
                            <a:srgbClr val="000000"/>
                          </a:solidFill>
                          <a:effectLst/>
                          <a:latin typeface="+mn-lt"/>
                        </a:rPr>
                        <a:t>The zero in the middle is between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3"/>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58</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4"/>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59</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2.245 x 10</a:t>
                      </a:r>
                      <a:r>
                        <a:rPr lang="en-US" sz="1600" kern="1400" baseline="30000">
                          <a:solidFill>
                            <a:srgbClr val="000000"/>
                          </a:solidFill>
                          <a:effectLst/>
                          <a:latin typeface="Calibri"/>
                        </a:rPr>
                        <a:t>4</a:t>
                      </a:r>
                      <a:r>
                        <a:rPr lang="en-US" sz="1600" kern="1400">
                          <a:solidFill>
                            <a:srgbClr val="000000"/>
                          </a:solidFill>
                          <a:effectLst/>
                          <a:latin typeface="Calibri"/>
                        </a:rPr>
                        <a:t> atoms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5"/>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60</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14.50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6"/>
                  </a:ext>
                </a:extLst>
              </a:tr>
              <a:tr h="1018945">
                <a:tc>
                  <a:txBody>
                    <a:bodyPr/>
                    <a:lstStyle/>
                    <a:p>
                      <a:pPr marR="0" indent="0" algn="ctr" rtl="0">
                        <a:lnSpc>
                          <a:spcPct val="119000"/>
                        </a:lnSpc>
                        <a:spcBef>
                          <a:spcPts val="0"/>
                        </a:spcBef>
                        <a:spcAft>
                          <a:spcPts val="600"/>
                        </a:spcAft>
                      </a:pPr>
                      <a:r>
                        <a:rPr lang="en-US" sz="1000" kern="1400">
                          <a:solidFill>
                            <a:srgbClr val="000000"/>
                          </a:solidFill>
                          <a:effectLst/>
                          <a:latin typeface="Calibri"/>
                        </a:rPr>
                        <a:t>61</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Density of water </a:t>
                      </a:r>
                      <a:br>
                        <a:rPr lang="en-US" sz="1600" kern="1400">
                          <a:solidFill>
                            <a:srgbClr val="000000"/>
                          </a:solidFill>
                          <a:effectLst/>
                          <a:latin typeface="Calibri"/>
                        </a:rPr>
                      </a:br>
                      <a:r>
                        <a:rPr lang="en-US" sz="1600" kern="1400">
                          <a:solidFill>
                            <a:srgbClr val="000000"/>
                          </a:solidFill>
                          <a:effectLst/>
                          <a:latin typeface="Calibri"/>
                        </a:rPr>
                        <a:t>is 1.00 g/mL</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Control 1"/>
          <p:cNvSpPr>
            <a:spLocks noChangeArrowheads="1" noChangeShapeType="1"/>
          </p:cNvSpPr>
          <p:nvPr/>
        </p:nvSpPr>
        <p:spPr bwMode="auto">
          <a:xfrm>
            <a:off x="1635125" y="4943475"/>
            <a:ext cx="6796088" cy="28416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27330307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6106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For each of these measures, we will write how many SF are present, and what rule applies.  </a:t>
            </a:r>
            <a:r>
              <a:rPr lang="en-US" sz="2400" dirty="0">
                <a:solidFill>
                  <a:srgbClr val="FF3300"/>
                </a:solidFill>
                <a:latin typeface="Times New Roman" panose="02020603050405020304" pitchFamily="18" charset="0"/>
                <a:cs typeface="Times New Roman" panose="02020603050405020304" pitchFamily="18" charset="0"/>
              </a:rPr>
              <a:t>Let’s talk for a few minutes</a:t>
            </a:r>
          </a:p>
        </p:txBody>
      </p:sp>
      <p:graphicFrame>
        <p:nvGraphicFramePr>
          <p:cNvPr id="3" name="Table 2"/>
          <p:cNvGraphicFramePr>
            <a:graphicFrameLocks noGrp="1"/>
          </p:cNvGraphicFramePr>
          <p:nvPr>
            <p:extLst>
              <p:ext uri="{D42A27DB-BD31-4B8C-83A1-F6EECF244321}">
                <p14:modId xmlns:p14="http://schemas.microsoft.com/office/powerpoint/2010/main" val="336637847"/>
              </p:ext>
            </p:extLst>
          </p:nvPr>
        </p:nvGraphicFramePr>
        <p:xfrm>
          <a:off x="228600" y="907197"/>
          <a:ext cx="8762999" cy="5424793"/>
        </p:xfrm>
        <a:graphic>
          <a:graphicData uri="http://schemas.openxmlformats.org/drawingml/2006/table">
            <a:tbl>
              <a:tblPr/>
              <a:tblGrid>
                <a:gridCol w="325465">
                  <a:extLst>
                    <a:ext uri="{9D8B030D-6E8A-4147-A177-3AD203B41FA5}">
                      <a16:colId xmlns:a16="http://schemas.microsoft.com/office/drawing/2014/main" val="20000"/>
                    </a:ext>
                  </a:extLst>
                </a:gridCol>
                <a:gridCol w="1579535">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5867399">
                  <a:extLst>
                    <a:ext uri="{9D8B030D-6E8A-4147-A177-3AD203B41FA5}">
                      <a16:colId xmlns:a16="http://schemas.microsoft.com/office/drawing/2014/main" val="20003"/>
                    </a:ext>
                  </a:extLst>
                </a:gridCol>
              </a:tblGrid>
              <a:tr h="627322">
                <a:tc>
                  <a:txBody>
                    <a:bodyPr/>
                    <a:lstStyle/>
                    <a:p>
                      <a:pPr marR="0" indent="0" algn="ctr" rtl="0">
                        <a:lnSpc>
                          <a:spcPct val="119000"/>
                        </a:lnSpc>
                        <a:spcBef>
                          <a:spcPts val="0"/>
                        </a:spcBef>
                        <a:spcAft>
                          <a:spcPts val="600"/>
                        </a:spcAft>
                      </a:pPr>
                      <a:r>
                        <a:rPr lang="en-US" sz="1000" kern="1400" dirty="0">
                          <a:solidFill>
                            <a:srgbClr val="000000"/>
                          </a:solidFill>
                          <a:effectLst/>
                          <a:latin typeface="Calibri"/>
                        </a:rPr>
                        <a:t>54</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127.25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that are not zeros are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0"/>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55</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107.25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are significant, any zero that is IN BETWEEN SF is also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1"/>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56</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0.625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3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“Leading” zeros are not SF.  From the left, the first SF is a digit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2"/>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57</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3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L="0" marR="0" lvl="0" indent="0" algn="l" defTabSz="914400" rtl="0" eaLnBrk="1" fontAlgn="auto" latinLnBrk="0" hangingPunct="1">
                        <a:lnSpc>
                          <a:spcPct val="119000"/>
                        </a:lnSpc>
                        <a:spcBef>
                          <a:spcPts val="0"/>
                        </a:spcBef>
                        <a:spcAft>
                          <a:spcPts val="600"/>
                        </a:spcAft>
                        <a:buClrTx/>
                        <a:buSzTx/>
                        <a:buFontTx/>
                        <a:buNone/>
                        <a:tabLst/>
                        <a:defRPr/>
                      </a:pPr>
                      <a:r>
                        <a:rPr lang="en-US" sz="1600" kern="1400" dirty="0">
                          <a:solidFill>
                            <a:srgbClr val="000000"/>
                          </a:solidFill>
                          <a:effectLst/>
                          <a:latin typeface="+mn-lt"/>
                        </a:rPr>
                        <a:t>Because of the decimal point, that last zero is a SF.  </a:t>
                      </a:r>
                      <a:br>
                        <a:rPr lang="en-US" sz="1600" kern="1400" dirty="0">
                          <a:solidFill>
                            <a:srgbClr val="000000"/>
                          </a:solidFill>
                          <a:effectLst/>
                          <a:latin typeface="+mn-lt"/>
                        </a:rPr>
                      </a:br>
                      <a:r>
                        <a:rPr lang="en-US" sz="1600" kern="1400" dirty="0">
                          <a:solidFill>
                            <a:srgbClr val="000000"/>
                          </a:solidFill>
                          <a:effectLst/>
                          <a:latin typeface="+mn-lt"/>
                        </a:rPr>
                        <a:t>The zero in the middle is between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3"/>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58</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No decimal, the last zero is not a SF, the middle one is not between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4"/>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59</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2.245 x 10</a:t>
                      </a:r>
                      <a:r>
                        <a:rPr lang="en-US" sz="1600" kern="1400" baseline="30000">
                          <a:solidFill>
                            <a:srgbClr val="000000"/>
                          </a:solidFill>
                          <a:effectLst/>
                          <a:latin typeface="Calibri"/>
                        </a:rPr>
                        <a:t>4</a:t>
                      </a:r>
                      <a:r>
                        <a:rPr lang="en-US" sz="1600" kern="1400">
                          <a:solidFill>
                            <a:srgbClr val="000000"/>
                          </a:solidFill>
                          <a:effectLst/>
                          <a:latin typeface="Calibri"/>
                        </a:rPr>
                        <a:t> atoms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5"/>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60</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14.50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6"/>
                  </a:ext>
                </a:extLst>
              </a:tr>
              <a:tr h="1018945">
                <a:tc>
                  <a:txBody>
                    <a:bodyPr/>
                    <a:lstStyle/>
                    <a:p>
                      <a:pPr marR="0" indent="0" algn="ctr" rtl="0">
                        <a:lnSpc>
                          <a:spcPct val="119000"/>
                        </a:lnSpc>
                        <a:spcBef>
                          <a:spcPts val="0"/>
                        </a:spcBef>
                        <a:spcAft>
                          <a:spcPts val="600"/>
                        </a:spcAft>
                      </a:pPr>
                      <a:r>
                        <a:rPr lang="en-US" sz="1000" kern="1400">
                          <a:solidFill>
                            <a:srgbClr val="000000"/>
                          </a:solidFill>
                          <a:effectLst/>
                          <a:latin typeface="Calibri"/>
                        </a:rPr>
                        <a:t>61</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Density of water </a:t>
                      </a:r>
                      <a:br>
                        <a:rPr lang="en-US" sz="1600" kern="1400">
                          <a:solidFill>
                            <a:srgbClr val="000000"/>
                          </a:solidFill>
                          <a:effectLst/>
                          <a:latin typeface="Calibri"/>
                        </a:rPr>
                      </a:br>
                      <a:r>
                        <a:rPr lang="en-US" sz="1600" kern="1400">
                          <a:solidFill>
                            <a:srgbClr val="000000"/>
                          </a:solidFill>
                          <a:effectLst/>
                          <a:latin typeface="Calibri"/>
                        </a:rPr>
                        <a:t>is 1.00 g/mL</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Control 1"/>
          <p:cNvSpPr>
            <a:spLocks noChangeArrowheads="1" noChangeShapeType="1"/>
          </p:cNvSpPr>
          <p:nvPr/>
        </p:nvSpPr>
        <p:spPr bwMode="auto">
          <a:xfrm>
            <a:off x="1635125" y="4943475"/>
            <a:ext cx="6796088" cy="28416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36401024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6106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For each of these measures, we will write how many SF are present, and what rule applies.  </a:t>
            </a:r>
            <a:r>
              <a:rPr lang="en-US" sz="2400" dirty="0">
                <a:solidFill>
                  <a:srgbClr val="FF3300"/>
                </a:solidFill>
                <a:latin typeface="Times New Roman" panose="02020603050405020304" pitchFamily="18" charset="0"/>
                <a:cs typeface="Times New Roman" panose="02020603050405020304" pitchFamily="18" charset="0"/>
              </a:rPr>
              <a:t>Let’s talk for a few minutes</a:t>
            </a:r>
          </a:p>
        </p:txBody>
      </p:sp>
      <p:graphicFrame>
        <p:nvGraphicFramePr>
          <p:cNvPr id="3" name="Table 2"/>
          <p:cNvGraphicFramePr>
            <a:graphicFrameLocks noGrp="1"/>
          </p:cNvGraphicFramePr>
          <p:nvPr>
            <p:extLst>
              <p:ext uri="{D42A27DB-BD31-4B8C-83A1-F6EECF244321}">
                <p14:modId xmlns:p14="http://schemas.microsoft.com/office/powerpoint/2010/main" val="898518691"/>
              </p:ext>
            </p:extLst>
          </p:nvPr>
        </p:nvGraphicFramePr>
        <p:xfrm>
          <a:off x="228600" y="907197"/>
          <a:ext cx="8762999" cy="5424793"/>
        </p:xfrm>
        <a:graphic>
          <a:graphicData uri="http://schemas.openxmlformats.org/drawingml/2006/table">
            <a:tbl>
              <a:tblPr/>
              <a:tblGrid>
                <a:gridCol w="325465">
                  <a:extLst>
                    <a:ext uri="{9D8B030D-6E8A-4147-A177-3AD203B41FA5}">
                      <a16:colId xmlns:a16="http://schemas.microsoft.com/office/drawing/2014/main" val="20000"/>
                    </a:ext>
                  </a:extLst>
                </a:gridCol>
                <a:gridCol w="1579535">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5867399">
                  <a:extLst>
                    <a:ext uri="{9D8B030D-6E8A-4147-A177-3AD203B41FA5}">
                      <a16:colId xmlns:a16="http://schemas.microsoft.com/office/drawing/2014/main" val="20003"/>
                    </a:ext>
                  </a:extLst>
                </a:gridCol>
              </a:tblGrid>
              <a:tr h="627322">
                <a:tc>
                  <a:txBody>
                    <a:bodyPr/>
                    <a:lstStyle/>
                    <a:p>
                      <a:pPr marR="0" indent="0" algn="ctr" rtl="0">
                        <a:lnSpc>
                          <a:spcPct val="119000"/>
                        </a:lnSpc>
                        <a:spcBef>
                          <a:spcPts val="0"/>
                        </a:spcBef>
                        <a:spcAft>
                          <a:spcPts val="600"/>
                        </a:spcAft>
                      </a:pPr>
                      <a:r>
                        <a:rPr lang="en-US" sz="1000" kern="1400" dirty="0">
                          <a:solidFill>
                            <a:srgbClr val="000000"/>
                          </a:solidFill>
                          <a:effectLst/>
                          <a:latin typeface="Calibri"/>
                        </a:rPr>
                        <a:t>54</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127.25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that are not zeros are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0"/>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55</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107.25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are significant, any zero that is IN BETWEEN SF is also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1"/>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56</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0.625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3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“Leading” zeros are not SF.  From the left, the first SF is a digit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2"/>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57</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3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Because of the decimal point, that last zero is a SF.  </a:t>
                      </a:r>
                      <a:br>
                        <a:rPr lang="en-US" sz="1600" kern="1400" dirty="0">
                          <a:solidFill>
                            <a:srgbClr val="000000"/>
                          </a:solidFill>
                          <a:effectLst/>
                          <a:latin typeface="Calibri"/>
                        </a:rPr>
                      </a:br>
                      <a:r>
                        <a:rPr lang="en-US" sz="1600" kern="1400" dirty="0">
                          <a:solidFill>
                            <a:srgbClr val="000000"/>
                          </a:solidFill>
                          <a:effectLst/>
                          <a:latin typeface="Calibri"/>
                        </a:rPr>
                        <a:t>The zero in the middle is between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3"/>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58</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No decimal, the last zero is not a SF, the middle one is not between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4"/>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59</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2.245 x 10</a:t>
                      </a:r>
                      <a:r>
                        <a:rPr lang="en-US" sz="1600" kern="1400" baseline="30000">
                          <a:solidFill>
                            <a:srgbClr val="000000"/>
                          </a:solidFill>
                          <a:effectLst/>
                          <a:latin typeface="Calibri"/>
                        </a:rPr>
                        <a:t>4</a:t>
                      </a:r>
                      <a:r>
                        <a:rPr lang="en-US" sz="1600" kern="1400">
                          <a:solidFill>
                            <a:srgbClr val="000000"/>
                          </a:solidFill>
                          <a:effectLst/>
                          <a:latin typeface="Calibri"/>
                        </a:rPr>
                        <a:t> atoms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4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we only have SF in the coefficient, or front part of scientific notation</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5"/>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60</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14.50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6"/>
                  </a:ext>
                </a:extLst>
              </a:tr>
              <a:tr h="1018945">
                <a:tc>
                  <a:txBody>
                    <a:bodyPr/>
                    <a:lstStyle/>
                    <a:p>
                      <a:pPr marR="0" indent="0" algn="ctr" rtl="0">
                        <a:lnSpc>
                          <a:spcPct val="119000"/>
                        </a:lnSpc>
                        <a:spcBef>
                          <a:spcPts val="0"/>
                        </a:spcBef>
                        <a:spcAft>
                          <a:spcPts val="600"/>
                        </a:spcAft>
                      </a:pPr>
                      <a:r>
                        <a:rPr lang="en-US" sz="1000" kern="1400">
                          <a:solidFill>
                            <a:srgbClr val="000000"/>
                          </a:solidFill>
                          <a:effectLst/>
                          <a:latin typeface="Calibri"/>
                        </a:rPr>
                        <a:t>61</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Density of water </a:t>
                      </a:r>
                      <a:br>
                        <a:rPr lang="en-US" sz="1600" kern="1400">
                          <a:solidFill>
                            <a:srgbClr val="000000"/>
                          </a:solidFill>
                          <a:effectLst/>
                          <a:latin typeface="Calibri"/>
                        </a:rPr>
                      </a:br>
                      <a:r>
                        <a:rPr lang="en-US" sz="1600" kern="1400">
                          <a:solidFill>
                            <a:srgbClr val="000000"/>
                          </a:solidFill>
                          <a:effectLst/>
                          <a:latin typeface="Calibri"/>
                        </a:rPr>
                        <a:t>is 1.00 g/mL</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Control 1"/>
          <p:cNvSpPr>
            <a:spLocks noChangeArrowheads="1" noChangeShapeType="1"/>
          </p:cNvSpPr>
          <p:nvPr/>
        </p:nvSpPr>
        <p:spPr bwMode="auto">
          <a:xfrm>
            <a:off x="1635125" y="4943475"/>
            <a:ext cx="6796088" cy="28416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5240224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6106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For each of these measures, we will write how many SF are present, and what rule applies.  </a:t>
            </a:r>
            <a:r>
              <a:rPr lang="en-US" sz="2400" dirty="0">
                <a:solidFill>
                  <a:srgbClr val="FF3300"/>
                </a:solidFill>
                <a:latin typeface="Times New Roman" panose="02020603050405020304" pitchFamily="18" charset="0"/>
                <a:cs typeface="Times New Roman" panose="02020603050405020304" pitchFamily="18" charset="0"/>
              </a:rPr>
              <a:t>Let’s talk for a few minutes</a:t>
            </a:r>
          </a:p>
        </p:txBody>
      </p:sp>
      <p:graphicFrame>
        <p:nvGraphicFramePr>
          <p:cNvPr id="3" name="Table 2"/>
          <p:cNvGraphicFramePr>
            <a:graphicFrameLocks noGrp="1"/>
          </p:cNvGraphicFramePr>
          <p:nvPr>
            <p:extLst>
              <p:ext uri="{D42A27DB-BD31-4B8C-83A1-F6EECF244321}">
                <p14:modId xmlns:p14="http://schemas.microsoft.com/office/powerpoint/2010/main" val="1248481364"/>
              </p:ext>
            </p:extLst>
          </p:nvPr>
        </p:nvGraphicFramePr>
        <p:xfrm>
          <a:off x="228600" y="907197"/>
          <a:ext cx="8762999" cy="5424793"/>
        </p:xfrm>
        <a:graphic>
          <a:graphicData uri="http://schemas.openxmlformats.org/drawingml/2006/table">
            <a:tbl>
              <a:tblPr/>
              <a:tblGrid>
                <a:gridCol w="325465">
                  <a:extLst>
                    <a:ext uri="{9D8B030D-6E8A-4147-A177-3AD203B41FA5}">
                      <a16:colId xmlns:a16="http://schemas.microsoft.com/office/drawing/2014/main" val="20000"/>
                    </a:ext>
                  </a:extLst>
                </a:gridCol>
                <a:gridCol w="1579535">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5867399">
                  <a:extLst>
                    <a:ext uri="{9D8B030D-6E8A-4147-A177-3AD203B41FA5}">
                      <a16:colId xmlns:a16="http://schemas.microsoft.com/office/drawing/2014/main" val="20003"/>
                    </a:ext>
                  </a:extLst>
                </a:gridCol>
              </a:tblGrid>
              <a:tr h="627322">
                <a:tc>
                  <a:txBody>
                    <a:bodyPr/>
                    <a:lstStyle/>
                    <a:p>
                      <a:pPr marR="0" indent="0" algn="ctr" rtl="0">
                        <a:lnSpc>
                          <a:spcPct val="119000"/>
                        </a:lnSpc>
                        <a:spcBef>
                          <a:spcPts val="0"/>
                        </a:spcBef>
                        <a:spcAft>
                          <a:spcPts val="600"/>
                        </a:spcAft>
                      </a:pPr>
                      <a:r>
                        <a:rPr lang="en-US" sz="1000" kern="1400" dirty="0">
                          <a:solidFill>
                            <a:srgbClr val="000000"/>
                          </a:solidFill>
                          <a:effectLst/>
                          <a:latin typeface="Calibri"/>
                        </a:rPr>
                        <a:t>54</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127.25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that are not zeros are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0"/>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55</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107.25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are significant, any zero that is IN BETWEEN SF is also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1"/>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56</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0.625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3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“Leading” zeros are not SF.  From the left, the first SF is a digit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2"/>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57</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3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Because of the decimal point, that last zero is a SF.  </a:t>
                      </a:r>
                      <a:br>
                        <a:rPr lang="en-US" sz="1600" kern="1400" dirty="0">
                          <a:solidFill>
                            <a:srgbClr val="000000"/>
                          </a:solidFill>
                          <a:effectLst/>
                          <a:latin typeface="Calibri"/>
                        </a:rPr>
                      </a:br>
                      <a:r>
                        <a:rPr lang="en-US" sz="1600" kern="1400" dirty="0">
                          <a:solidFill>
                            <a:srgbClr val="000000"/>
                          </a:solidFill>
                          <a:effectLst/>
                          <a:latin typeface="Calibri"/>
                        </a:rPr>
                        <a:t>The zero in the middle is between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3"/>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58</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No decimal, the last zero is not a SF, the middle one is not between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4"/>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59</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2.245 x 10</a:t>
                      </a:r>
                      <a:r>
                        <a:rPr lang="en-US" sz="1600" kern="1400" baseline="30000">
                          <a:solidFill>
                            <a:srgbClr val="000000"/>
                          </a:solidFill>
                          <a:effectLst/>
                          <a:latin typeface="Calibri"/>
                        </a:rPr>
                        <a:t>4</a:t>
                      </a:r>
                      <a:r>
                        <a:rPr lang="en-US" sz="1600" kern="1400">
                          <a:solidFill>
                            <a:srgbClr val="000000"/>
                          </a:solidFill>
                          <a:effectLst/>
                          <a:latin typeface="Calibri"/>
                        </a:rPr>
                        <a:t> atoms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4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we only have SF in the coefficient, or front part of scientific notation</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5"/>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60</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14.50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4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 zero at the “end” of a number and AFTER a decimal point is a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6"/>
                  </a:ext>
                </a:extLst>
              </a:tr>
              <a:tr h="1018945">
                <a:tc>
                  <a:txBody>
                    <a:bodyPr/>
                    <a:lstStyle/>
                    <a:p>
                      <a:pPr marR="0" indent="0" algn="ctr" rtl="0">
                        <a:lnSpc>
                          <a:spcPct val="119000"/>
                        </a:lnSpc>
                        <a:spcBef>
                          <a:spcPts val="0"/>
                        </a:spcBef>
                        <a:spcAft>
                          <a:spcPts val="600"/>
                        </a:spcAft>
                      </a:pPr>
                      <a:r>
                        <a:rPr lang="en-US" sz="1000" kern="1400">
                          <a:solidFill>
                            <a:srgbClr val="000000"/>
                          </a:solidFill>
                          <a:effectLst/>
                          <a:latin typeface="Calibri"/>
                        </a:rPr>
                        <a:t>61</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Density of water </a:t>
                      </a:r>
                      <a:br>
                        <a:rPr lang="en-US" sz="1600" kern="1400">
                          <a:solidFill>
                            <a:srgbClr val="000000"/>
                          </a:solidFill>
                          <a:effectLst/>
                          <a:latin typeface="Calibri"/>
                        </a:rPr>
                      </a:br>
                      <a:r>
                        <a:rPr lang="en-US" sz="1600" kern="1400">
                          <a:solidFill>
                            <a:srgbClr val="000000"/>
                          </a:solidFill>
                          <a:effectLst/>
                          <a:latin typeface="Calibri"/>
                        </a:rPr>
                        <a:t>is 1.00 g/mL</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endParaRPr lang="en-US" sz="1600" kern="1400" dirty="0">
                        <a:solidFill>
                          <a:srgbClr val="000000"/>
                        </a:solidFill>
                        <a:effectLst/>
                        <a:latin typeface="Calibri"/>
                      </a:endParaRP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Control 1"/>
          <p:cNvSpPr>
            <a:spLocks noChangeArrowheads="1" noChangeShapeType="1"/>
          </p:cNvSpPr>
          <p:nvPr/>
        </p:nvSpPr>
        <p:spPr bwMode="auto">
          <a:xfrm>
            <a:off x="1635125" y="4943475"/>
            <a:ext cx="6796088" cy="28416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100138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217087"/>
          </a:xfrm>
          <a:prstGeom prst="rect">
            <a:avLst/>
          </a:prstGeom>
          <a:noFill/>
        </p:spPr>
        <p:txBody>
          <a:bodyPr wrap="square" rtlCol="0">
            <a:spAutoFit/>
          </a:bodyPr>
          <a:lstStyle/>
          <a:p>
            <a:br>
              <a:rPr lang="en-US" sz="2000" dirty="0">
                <a:latin typeface="Times New Roman" panose="02020603050405020304" pitchFamily="18" charset="0"/>
                <a:cs typeface="Times New Roman" panose="02020603050405020304" pitchFamily="18" charset="0"/>
              </a:rPr>
            </a:br>
            <a:r>
              <a:rPr lang="en-US" sz="4400" dirty="0">
                <a:solidFill>
                  <a:srgbClr val="0000CC"/>
                </a:solidFill>
              </a:rPr>
              <a:t>      </a:t>
            </a:r>
            <a:r>
              <a:rPr lang="en-US" sz="6000" dirty="0">
                <a:solidFill>
                  <a:srgbClr val="002060"/>
                </a:solidFill>
                <a:latin typeface="Times New Roman" panose="02020603050405020304" pitchFamily="18" charset="0"/>
                <a:cs typeface="Times New Roman" panose="02020603050405020304" pitchFamily="18" charset="0"/>
              </a:rPr>
              <a:t>H</a:t>
            </a:r>
            <a:r>
              <a:rPr lang="en-US" sz="6000" baseline="-25000" dirty="0">
                <a:solidFill>
                  <a:srgbClr val="002060"/>
                </a:solidFill>
                <a:latin typeface="Times New Roman" panose="02020603050405020304" pitchFamily="18" charset="0"/>
                <a:cs typeface="Times New Roman" panose="02020603050405020304" pitchFamily="18" charset="0"/>
              </a:rPr>
              <a:t>2</a:t>
            </a:r>
            <a:r>
              <a:rPr lang="en-US" sz="6000" dirty="0">
                <a:solidFill>
                  <a:srgbClr val="002060"/>
                </a:solidFill>
                <a:latin typeface="Times New Roman" panose="02020603050405020304" pitchFamily="18" charset="0"/>
                <a:cs typeface="Times New Roman" panose="02020603050405020304" pitchFamily="18" charset="0"/>
              </a:rPr>
              <a:t> +  O</a:t>
            </a:r>
            <a:r>
              <a:rPr lang="en-US" sz="6000" baseline="-25000" dirty="0">
                <a:solidFill>
                  <a:srgbClr val="002060"/>
                </a:solidFill>
                <a:latin typeface="Times New Roman" panose="02020603050405020304" pitchFamily="18" charset="0"/>
                <a:cs typeface="Times New Roman" panose="02020603050405020304" pitchFamily="18" charset="0"/>
              </a:rPr>
              <a:t>2</a:t>
            </a:r>
            <a:r>
              <a:rPr lang="en-US" sz="6000" dirty="0">
                <a:solidFill>
                  <a:srgbClr val="002060"/>
                </a:solidFill>
                <a:latin typeface="Times New Roman" panose="02020603050405020304" pitchFamily="18" charset="0"/>
                <a:cs typeface="Times New Roman" panose="02020603050405020304" pitchFamily="18" charset="0"/>
              </a:rPr>
              <a:t>  →    H</a:t>
            </a:r>
            <a:r>
              <a:rPr lang="en-US" sz="6000" baseline="-25000" dirty="0">
                <a:solidFill>
                  <a:srgbClr val="002060"/>
                </a:solidFill>
                <a:latin typeface="Times New Roman" panose="02020603050405020304" pitchFamily="18" charset="0"/>
                <a:cs typeface="Times New Roman" panose="02020603050405020304" pitchFamily="18" charset="0"/>
              </a:rPr>
              <a:t>2</a:t>
            </a:r>
            <a:r>
              <a:rPr lang="en-US" sz="6000" dirty="0">
                <a:solidFill>
                  <a:srgbClr val="002060"/>
                </a:solidFill>
                <a:latin typeface="Times New Roman" panose="02020603050405020304" pitchFamily="18" charset="0"/>
                <a:cs typeface="Times New Roman" panose="02020603050405020304" pitchFamily="18" charset="0"/>
              </a:rPr>
              <a:t>O</a:t>
            </a:r>
          </a:p>
          <a:p>
            <a:endParaRPr lang="en-US" sz="6000" dirty="0">
              <a:solidFill>
                <a:srgbClr val="002060"/>
              </a:solidFill>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10. It’s pretty obvious that we are missing one atom of oxygen on the right side of the arrow.  Are we allowed to “lose” matter like this?</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11.  There is something called the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4000" b="1" dirty="0">
                <a:solidFill>
                  <a:schemeClr val="tx1">
                    <a:lumMod val="95000"/>
                    <a:lumOff val="5000"/>
                  </a:schemeClr>
                </a:solidFill>
                <a:latin typeface="Times New Roman" panose="02020603050405020304" pitchFamily="18" charset="0"/>
                <a:cs typeface="Times New Roman" panose="02020603050405020304" pitchFamily="18" charset="0"/>
              </a:rPr>
              <a:t>LAW OF CONSERVATION </a:t>
            </a:r>
            <a:br>
              <a:rPr lang="en-US" sz="4000" b="1"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000" b="1" dirty="0">
                <a:solidFill>
                  <a:schemeClr val="tx1">
                    <a:lumMod val="95000"/>
                    <a:lumOff val="5000"/>
                  </a:schemeClr>
                </a:solidFill>
                <a:latin typeface="Times New Roman" panose="02020603050405020304" pitchFamily="18" charset="0"/>
                <a:cs typeface="Times New Roman" panose="02020603050405020304" pitchFamily="18" charset="0"/>
              </a:rPr>
              <a:t>         OF MATTER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which is written this way:</a:t>
            </a:r>
          </a:p>
          <a:p>
            <a:endParaRPr lang="en-US" dirty="0"/>
          </a:p>
        </p:txBody>
      </p:sp>
    </p:spTree>
    <p:extLst>
      <p:ext uri="{BB962C8B-B14F-4D97-AF65-F5344CB8AC3E}">
        <p14:creationId xmlns:p14="http://schemas.microsoft.com/office/powerpoint/2010/main" val="15148656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6106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For each of these measures, we will write how many SF are present, and what rule applies.  </a:t>
            </a:r>
            <a:r>
              <a:rPr lang="en-US" sz="2400" dirty="0">
                <a:solidFill>
                  <a:srgbClr val="FF3300"/>
                </a:solidFill>
                <a:latin typeface="Times New Roman" panose="02020603050405020304" pitchFamily="18" charset="0"/>
                <a:cs typeface="Times New Roman" panose="02020603050405020304" pitchFamily="18" charset="0"/>
              </a:rPr>
              <a:t>Let’s talk for a few minutes</a:t>
            </a:r>
          </a:p>
        </p:txBody>
      </p:sp>
      <p:graphicFrame>
        <p:nvGraphicFramePr>
          <p:cNvPr id="3" name="Table 2"/>
          <p:cNvGraphicFramePr>
            <a:graphicFrameLocks noGrp="1"/>
          </p:cNvGraphicFramePr>
          <p:nvPr/>
        </p:nvGraphicFramePr>
        <p:xfrm>
          <a:off x="228600" y="907197"/>
          <a:ext cx="8762999" cy="5424793"/>
        </p:xfrm>
        <a:graphic>
          <a:graphicData uri="http://schemas.openxmlformats.org/drawingml/2006/table">
            <a:tbl>
              <a:tblPr/>
              <a:tblGrid>
                <a:gridCol w="325465">
                  <a:extLst>
                    <a:ext uri="{9D8B030D-6E8A-4147-A177-3AD203B41FA5}">
                      <a16:colId xmlns:a16="http://schemas.microsoft.com/office/drawing/2014/main" val="20000"/>
                    </a:ext>
                  </a:extLst>
                </a:gridCol>
                <a:gridCol w="1579535">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5867399">
                  <a:extLst>
                    <a:ext uri="{9D8B030D-6E8A-4147-A177-3AD203B41FA5}">
                      <a16:colId xmlns:a16="http://schemas.microsoft.com/office/drawing/2014/main" val="20003"/>
                    </a:ext>
                  </a:extLst>
                </a:gridCol>
              </a:tblGrid>
              <a:tr h="627322">
                <a:tc>
                  <a:txBody>
                    <a:bodyPr/>
                    <a:lstStyle/>
                    <a:p>
                      <a:pPr marR="0" indent="0" algn="ctr" rtl="0">
                        <a:lnSpc>
                          <a:spcPct val="119000"/>
                        </a:lnSpc>
                        <a:spcBef>
                          <a:spcPts val="0"/>
                        </a:spcBef>
                        <a:spcAft>
                          <a:spcPts val="600"/>
                        </a:spcAft>
                      </a:pPr>
                      <a:r>
                        <a:rPr lang="en-US" sz="1000" kern="1400" dirty="0">
                          <a:solidFill>
                            <a:srgbClr val="000000"/>
                          </a:solidFill>
                          <a:effectLst/>
                          <a:latin typeface="Calibri"/>
                        </a:rPr>
                        <a:t>54</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127.25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that are not zeros are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0"/>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55</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107.25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dirty="0">
                          <a:solidFill>
                            <a:srgbClr val="000000"/>
                          </a:solidFill>
                          <a:effectLst/>
                          <a:latin typeface="Calibri"/>
                        </a:rPr>
                        <a:t>5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All digits are significant, any zero that is IN BETWEEN SF is also significant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1"/>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56</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0.625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3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“Leading” zeros are not SF.  From the left, the first SF is a digit</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2"/>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57</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3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Because of the decimal point, that last zero is a SF.  </a:t>
                      </a:r>
                      <a:br>
                        <a:rPr lang="en-US" sz="1600" kern="1400" dirty="0">
                          <a:solidFill>
                            <a:srgbClr val="000000"/>
                          </a:solidFill>
                          <a:effectLst/>
                          <a:latin typeface="Calibri"/>
                        </a:rPr>
                      </a:br>
                      <a:r>
                        <a:rPr lang="en-US" sz="1600" kern="1400" dirty="0">
                          <a:solidFill>
                            <a:srgbClr val="000000"/>
                          </a:solidFill>
                          <a:effectLst/>
                          <a:latin typeface="Calibri"/>
                        </a:rPr>
                        <a:t>The zero in the middle is between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3"/>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58</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100 meters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No decimal, the last zero is not a SF, the middle one is not between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4"/>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59</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2.245 x 10</a:t>
                      </a:r>
                      <a:r>
                        <a:rPr lang="en-US" sz="1600" kern="1400" baseline="30000">
                          <a:solidFill>
                            <a:srgbClr val="000000"/>
                          </a:solidFill>
                          <a:effectLst/>
                          <a:latin typeface="Calibri"/>
                        </a:rPr>
                        <a:t>4</a:t>
                      </a:r>
                      <a:r>
                        <a:rPr lang="en-US" sz="1600" kern="1400">
                          <a:solidFill>
                            <a:srgbClr val="000000"/>
                          </a:solidFill>
                          <a:effectLst/>
                          <a:latin typeface="Calibri"/>
                        </a:rPr>
                        <a:t> atoms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4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we only have SF in the coefficient, or front part of scientific notation</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5"/>
                  </a:ext>
                </a:extLst>
              </a:tr>
              <a:tr h="627322">
                <a:tc>
                  <a:txBody>
                    <a:bodyPr/>
                    <a:lstStyle/>
                    <a:p>
                      <a:pPr marR="0" indent="0" algn="ctr" rtl="0">
                        <a:lnSpc>
                          <a:spcPct val="119000"/>
                        </a:lnSpc>
                        <a:spcBef>
                          <a:spcPts val="0"/>
                        </a:spcBef>
                        <a:spcAft>
                          <a:spcPts val="600"/>
                        </a:spcAft>
                      </a:pPr>
                      <a:r>
                        <a:rPr lang="en-US" sz="1000" kern="1400">
                          <a:solidFill>
                            <a:srgbClr val="000000"/>
                          </a:solidFill>
                          <a:effectLst/>
                          <a:latin typeface="Calibri"/>
                        </a:rPr>
                        <a:t>60</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14.50 grams</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4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a zero at the “end” of a number and AFTER a decimal point is a SF</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6"/>
                  </a:ext>
                </a:extLst>
              </a:tr>
              <a:tr h="1018945">
                <a:tc>
                  <a:txBody>
                    <a:bodyPr/>
                    <a:lstStyle/>
                    <a:p>
                      <a:pPr marR="0" indent="0" algn="ctr" rtl="0">
                        <a:lnSpc>
                          <a:spcPct val="119000"/>
                        </a:lnSpc>
                        <a:spcBef>
                          <a:spcPts val="0"/>
                        </a:spcBef>
                        <a:spcAft>
                          <a:spcPts val="600"/>
                        </a:spcAft>
                      </a:pPr>
                      <a:r>
                        <a:rPr lang="en-US" sz="1000" kern="1400">
                          <a:solidFill>
                            <a:srgbClr val="000000"/>
                          </a:solidFill>
                          <a:effectLst/>
                          <a:latin typeface="Calibri"/>
                        </a:rPr>
                        <a:t>61</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Density of water </a:t>
                      </a:r>
                      <a:br>
                        <a:rPr lang="en-US" sz="1600" kern="1400">
                          <a:solidFill>
                            <a:srgbClr val="000000"/>
                          </a:solidFill>
                          <a:effectLst/>
                          <a:latin typeface="Calibri"/>
                        </a:rPr>
                      </a:br>
                      <a:r>
                        <a:rPr lang="en-US" sz="1600" kern="1400">
                          <a:solidFill>
                            <a:srgbClr val="000000"/>
                          </a:solidFill>
                          <a:effectLst/>
                          <a:latin typeface="Calibri"/>
                        </a:rPr>
                        <a:t>is 1.00 g/mL</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600" kern="1400">
                          <a:solidFill>
                            <a:srgbClr val="000000"/>
                          </a:solidFill>
                          <a:effectLst/>
                          <a:latin typeface="Calibri"/>
                        </a:rPr>
                        <a:t>Unlimited</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solidFill>
                            <a:srgbClr val="000000"/>
                          </a:solidFill>
                          <a:effectLst/>
                          <a:latin typeface="Calibri"/>
                        </a:rPr>
                        <a:t>Unlimited SF means that with an equality that you will use in a math problem, or numerical facts from tables will not limit your answer, but your measurements will. </a:t>
                      </a:r>
                    </a:p>
                  </a:txBody>
                  <a:tcPr marL="36576" marR="36576" marT="36576" marB="36576" anchor="ctr">
                    <a:lnL w="3175" cap="flat" cmpd="sng" algn="ctr">
                      <a:solidFill>
                        <a:srgbClr val="9999FF"/>
                      </a:solidFill>
                      <a:prstDash val="solid"/>
                      <a:round/>
                      <a:headEnd type="none" w="med" len="med"/>
                      <a:tailEnd type="none" w="med" len="med"/>
                    </a:lnL>
                    <a:lnR w="3175" cap="flat" cmpd="sng" algn="ctr">
                      <a:solidFill>
                        <a:srgbClr val="9999FF"/>
                      </a:solidFill>
                      <a:prstDash val="solid"/>
                      <a:round/>
                      <a:headEnd type="none" w="med" len="med"/>
                      <a:tailEnd type="none" w="med" len="med"/>
                    </a:lnR>
                    <a:lnT w="3175" cap="flat" cmpd="sng" algn="ctr">
                      <a:solidFill>
                        <a:srgbClr val="9999FF"/>
                      </a:solidFill>
                      <a:prstDash val="solid"/>
                      <a:round/>
                      <a:headEnd type="none" w="med" len="med"/>
                      <a:tailEnd type="none" w="med" len="med"/>
                    </a:lnT>
                    <a:lnB w="3175" cap="flat" cmpd="sng" algn="ctr">
                      <a:solidFill>
                        <a:srgbClr val="9999FF"/>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Control 1"/>
          <p:cNvSpPr>
            <a:spLocks noChangeArrowheads="1" noChangeShapeType="1"/>
          </p:cNvSpPr>
          <p:nvPr/>
        </p:nvSpPr>
        <p:spPr bwMode="auto">
          <a:xfrm>
            <a:off x="1635125" y="4943475"/>
            <a:ext cx="6796088" cy="28416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19831277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21527515"/>
              </p:ext>
            </p:extLst>
          </p:nvPr>
        </p:nvGraphicFramePr>
        <p:xfrm>
          <a:off x="0" y="1066800"/>
          <a:ext cx="9144000" cy="5791199"/>
        </p:xfrm>
        <a:graphic>
          <a:graphicData uri="http://schemas.openxmlformats.org/drawingml/2006/table">
            <a:tbl>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902783">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200. grams of Mg</a:t>
                      </a:r>
                      <a:br>
                        <a:rPr lang="en-US" sz="400" kern="1400" dirty="0">
                          <a:solidFill>
                            <a:srgbClr val="000000"/>
                          </a:solidFill>
                          <a:effectLst/>
                          <a:latin typeface="Times New Roman"/>
                        </a:rPr>
                      </a:br>
                      <a:br>
                        <a:rPr lang="en-US" sz="500" kern="1400" dirty="0">
                          <a:solidFill>
                            <a:srgbClr val="000000"/>
                          </a:solidFill>
                          <a:effectLst/>
                          <a:latin typeface="Times New Roman"/>
                        </a:rPr>
                      </a:br>
                      <a:r>
                        <a:rPr lang="en-US" sz="1200" kern="1400" dirty="0">
                          <a:solidFill>
                            <a:srgbClr val="FF3300"/>
                          </a:solidFill>
                          <a:effectLst/>
                          <a:latin typeface="Times New Roman"/>
                        </a:rPr>
                        <a:t>                       3 SF</a:t>
                      </a:r>
                      <a:endParaRPr lang="en-US" sz="1000" kern="1400" dirty="0">
                        <a:solidFill>
                          <a:srgbClr val="FF33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35.66 grams Cu</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a:solidFill>
                            <a:srgbClr val="000000"/>
                          </a:solidFill>
                          <a:effectLst/>
                          <a:latin typeface="Times New Roman"/>
                        </a:rPr>
                        <a:t>100 cm</a:t>
                      </a:r>
                      <a:endParaRPr lang="en-US" sz="1000" kern="140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a:solidFill>
                            <a:srgbClr val="000000"/>
                          </a:solidFill>
                          <a:effectLst/>
                          <a:latin typeface="Times New Roman"/>
                        </a:rPr>
                        <a:t>100. mm</a:t>
                      </a:r>
                      <a:endParaRPr lang="en-US" sz="1000" kern="140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a:solidFill>
                            <a:srgbClr val="000000"/>
                          </a:solidFill>
                          <a:effectLst/>
                          <a:latin typeface="Times New Roman"/>
                        </a:rPr>
                        <a:t>4,005,033 atoms</a:t>
                      </a:r>
                      <a:endParaRPr lang="en-US" sz="1000" kern="140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4180">
                <a:tc>
                  <a:txBody>
                    <a:bodyPr/>
                    <a:lstStyle/>
                    <a:p>
                      <a:pPr marR="0" indent="0" algn="l" rtl="0">
                        <a:lnSpc>
                          <a:spcPct val="119000"/>
                        </a:lnSpc>
                        <a:spcBef>
                          <a:spcPts val="0"/>
                        </a:spcBef>
                        <a:spcAft>
                          <a:spcPts val="600"/>
                        </a:spcAft>
                      </a:pPr>
                      <a:r>
                        <a:rPr lang="en-US" sz="1000" kern="1400">
                          <a:solidFill>
                            <a:srgbClr val="000000"/>
                          </a:solidFill>
                          <a:effectLst/>
                          <a:latin typeface="Times New Roman"/>
                        </a:rPr>
                        <a:t>0.552°C</a:t>
                      </a:r>
                      <a:endParaRPr lang="en-US" sz="1000" kern="140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1.552°C</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10.552°C</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23.00552°C</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a:solidFill>
                            <a:srgbClr val="000000"/>
                          </a:solidFill>
                          <a:effectLst/>
                          <a:latin typeface="Times New Roman"/>
                        </a:rPr>
                        <a:t>6.02 x 10</a:t>
                      </a:r>
                      <a:r>
                        <a:rPr lang="en-US" sz="1000" kern="1400" baseline="30000">
                          <a:solidFill>
                            <a:srgbClr val="000000"/>
                          </a:solidFill>
                          <a:effectLst/>
                          <a:latin typeface="Times New Roman"/>
                        </a:rPr>
                        <a:t>23</a:t>
                      </a:r>
                      <a:r>
                        <a:rPr lang="en-US" sz="1000" kern="1400">
                          <a:solidFill>
                            <a:srgbClr val="000000"/>
                          </a:solidFill>
                          <a:effectLst/>
                          <a:latin typeface="Times New Roman"/>
                        </a:rPr>
                        <a:t> atoms</a:t>
                      </a:r>
                      <a:endParaRPr lang="en-US" sz="1000" kern="140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04180">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1.00 g/mL</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a:solidFill>
                            <a:srgbClr val="000000"/>
                          </a:solidFill>
                          <a:effectLst/>
                          <a:latin typeface="Times New Roman"/>
                        </a:rPr>
                        <a:t>1.000 g/mL</a:t>
                      </a:r>
                      <a:endParaRPr lang="en-US" sz="1000" kern="140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1.00000 g/mL</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0.0000005 grams</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a:solidFill>
                            <a:srgbClr val="000000"/>
                          </a:solidFill>
                          <a:effectLst/>
                          <a:latin typeface="Times New Roman"/>
                        </a:rPr>
                        <a:t>3.550 x 10</a:t>
                      </a:r>
                      <a:r>
                        <a:rPr lang="en-US" sz="1000" kern="1400" baseline="30000">
                          <a:solidFill>
                            <a:srgbClr val="000000"/>
                          </a:solidFill>
                          <a:effectLst/>
                          <a:latin typeface="Times New Roman"/>
                        </a:rPr>
                        <a:t>-17 </a:t>
                      </a:r>
                      <a:r>
                        <a:rPr lang="en-US" sz="1000" kern="1400">
                          <a:solidFill>
                            <a:srgbClr val="000000"/>
                          </a:solidFill>
                          <a:effectLst/>
                          <a:latin typeface="Times New Roman"/>
                        </a:rPr>
                        <a:t>grams</a:t>
                      </a:r>
                      <a:endParaRPr lang="en-US" sz="1000" kern="140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74643">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The answer to a density problem with mass of 125 gm and volume of 35 mL  </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Calculate density with mass of </a:t>
                      </a:r>
                      <a:br>
                        <a:rPr lang="en-US" sz="1000" kern="1400" dirty="0">
                          <a:solidFill>
                            <a:srgbClr val="000000"/>
                          </a:solidFill>
                          <a:effectLst/>
                          <a:latin typeface="Times New Roman"/>
                        </a:rPr>
                      </a:br>
                      <a:r>
                        <a:rPr lang="en-US" sz="1000" kern="1400" dirty="0">
                          <a:solidFill>
                            <a:srgbClr val="000000"/>
                          </a:solidFill>
                          <a:effectLst/>
                          <a:latin typeface="Times New Roman"/>
                        </a:rPr>
                        <a:t>1025 gm + volume of 350 mL  </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The temperature in K when you convert  24.5°C → Kelvin.  </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R="0" indent="0" algn="l" rtl="0">
                        <a:lnSpc>
                          <a:spcPct val="119000"/>
                        </a:lnSpc>
                        <a:spcBef>
                          <a:spcPts val="0"/>
                        </a:spcBef>
                        <a:spcAft>
                          <a:spcPts val="600"/>
                        </a:spcAft>
                      </a:pPr>
                      <a:r>
                        <a:rPr lang="en-US" sz="1100" kern="1400" dirty="0">
                          <a:solidFill>
                            <a:srgbClr val="000000"/>
                          </a:solidFill>
                          <a:effectLst/>
                          <a:latin typeface="Times New Roman"/>
                        </a:rPr>
                        <a:t>the answer of   2.5 cm</a:t>
                      </a:r>
                      <a:r>
                        <a:rPr lang="en-US" sz="1000" kern="1400" baseline="30000" dirty="0">
                          <a:solidFill>
                            <a:srgbClr val="000000"/>
                          </a:solidFill>
                          <a:effectLst/>
                          <a:latin typeface="Times New Roman"/>
                        </a:rPr>
                        <a:t>3</a:t>
                      </a:r>
                      <a:r>
                        <a:rPr lang="en-US" sz="1100" kern="1400" dirty="0">
                          <a:solidFill>
                            <a:srgbClr val="000000"/>
                          </a:solidFill>
                          <a:effectLst/>
                          <a:latin typeface="Times New Roman"/>
                        </a:rPr>
                        <a:t> x 5.6788 g/cm</a:t>
                      </a:r>
                      <a:r>
                        <a:rPr lang="en-US" sz="733" kern="1400" baseline="30000" dirty="0">
                          <a:solidFill>
                            <a:srgbClr val="000000"/>
                          </a:solidFill>
                          <a:effectLst/>
                          <a:latin typeface="Times New Roman"/>
                        </a:rPr>
                        <a:t>3</a:t>
                      </a:r>
                      <a:r>
                        <a:rPr lang="en-US" sz="1100" kern="1400" dirty="0">
                          <a:solidFill>
                            <a:srgbClr val="000000"/>
                          </a:solidFill>
                          <a:effectLst/>
                          <a:latin typeface="Times New Roman"/>
                        </a:rPr>
                        <a:t> = </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r h="1605413">
                <a:tc gridSpan="2">
                  <a:txBody>
                    <a:bodyPr/>
                    <a:lstStyle/>
                    <a:p>
                      <a:pPr marR="0" indent="0" algn="l" rtl="0">
                        <a:lnSpc>
                          <a:spcPct val="119000"/>
                        </a:lnSpc>
                        <a:spcBef>
                          <a:spcPts val="0"/>
                        </a:spcBef>
                        <a:spcAft>
                          <a:spcPts val="600"/>
                        </a:spcAft>
                      </a:pPr>
                      <a:r>
                        <a:rPr lang="en-US" sz="1000" kern="1400">
                          <a:solidFill>
                            <a:srgbClr val="000000"/>
                          </a:solidFill>
                          <a:effectLst/>
                          <a:latin typeface="Times New Roman"/>
                        </a:rPr>
                        <a:t>If there are 454 grams = 1 pound, the number of grams in 3.750 pounds when you convert it.</a:t>
                      </a:r>
                      <a:endParaRPr lang="en-US" sz="1000" kern="140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R="0" indent="0" algn="l" rtl="0">
                        <a:lnSpc>
                          <a:spcPct val="119000"/>
                        </a:lnSpc>
                        <a:spcBef>
                          <a:spcPts val="0"/>
                        </a:spcBef>
                        <a:spcAft>
                          <a:spcPts val="600"/>
                        </a:spcAft>
                      </a:pPr>
                      <a:r>
                        <a:rPr lang="en-US" sz="1000" kern="1400">
                          <a:solidFill>
                            <a:srgbClr val="000000"/>
                          </a:solidFill>
                          <a:effectLst/>
                          <a:latin typeface="Times New Roman"/>
                        </a:rPr>
                        <a:t>The equality of 1000 grams = 1 kilogram</a:t>
                      </a:r>
                      <a:endParaRPr lang="en-US" sz="1000" kern="140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12.00 inches</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Control 1"/>
          <p:cNvSpPr>
            <a:spLocks noChangeArrowheads="1" noChangeShapeType="1"/>
          </p:cNvSpPr>
          <p:nvPr/>
        </p:nvSpPr>
        <p:spPr bwMode="auto">
          <a:xfrm>
            <a:off x="1624013" y="7950200"/>
            <a:ext cx="6819900" cy="366553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4" name="TextBox 3"/>
          <p:cNvSpPr txBox="1"/>
          <p:nvPr/>
        </p:nvSpPr>
        <p:spPr>
          <a:xfrm>
            <a:off x="339144" y="43030"/>
            <a:ext cx="8382000" cy="123110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62. Let’s look over these measurements then write the number of SF present.  The first one is an example</a:t>
            </a:r>
          </a:p>
          <a:p>
            <a:endParaRPr lang="en-US" dirty="0"/>
          </a:p>
        </p:txBody>
      </p:sp>
    </p:spTree>
    <p:extLst>
      <p:ext uri="{BB962C8B-B14F-4D97-AF65-F5344CB8AC3E}">
        <p14:creationId xmlns:p14="http://schemas.microsoft.com/office/powerpoint/2010/main" val="8561357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81524486"/>
              </p:ext>
            </p:extLst>
          </p:nvPr>
        </p:nvGraphicFramePr>
        <p:xfrm>
          <a:off x="0" y="1066800"/>
          <a:ext cx="9144000" cy="5791199"/>
        </p:xfrm>
        <a:graphic>
          <a:graphicData uri="http://schemas.openxmlformats.org/drawingml/2006/table">
            <a:tbl>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902783">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200. grams of Mg</a:t>
                      </a:r>
                      <a:br>
                        <a:rPr lang="en-US" sz="400" kern="1400" dirty="0">
                          <a:solidFill>
                            <a:srgbClr val="000000"/>
                          </a:solidFill>
                          <a:effectLst/>
                          <a:latin typeface="Times New Roman"/>
                        </a:rPr>
                      </a:br>
                      <a:br>
                        <a:rPr lang="en-US" sz="500" kern="1400" dirty="0">
                          <a:solidFill>
                            <a:srgbClr val="FF3300"/>
                          </a:solidFill>
                          <a:effectLst/>
                          <a:latin typeface="Times New Roman"/>
                        </a:rPr>
                      </a:br>
                      <a:r>
                        <a:rPr lang="en-US" sz="1200" kern="1400" dirty="0">
                          <a:solidFill>
                            <a:srgbClr val="FF3300"/>
                          </a:solidFill>
                          <a:effectLst/>
                          <a:latin typeface="Times New Roman"/>
                        </a:rPr>
                        <a:t>                       3 SF</a:t>
                      </a:r>
                      <a:endParaRPr lang="en-US" sz="1000" kern="1400" dirty="0">
                        <a:solidFill>
                          <a:srgbClr val="FF33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35.66 grams Cu</a:t>
                      </a:r>
                    </a:p>
                    <a:p>
                      <a:pPr marL="0" marR="0" indent="0" algn="l" defTabSz="914400" rtl="0" eaLnBrk="1" fontAlgn="auto" latinLnBrk="0" hangingPunct="1">
                        <a:lnSpc>
                          <a:spcPct val="119000"/>
                        </a:lnSpc>
                        <a:spcBef>
                          <a:spcPts val="0"/>
                        </a:spcBef>
                        <a:spcAft>
                          <a:spcPts val="600"/>
                        </a:spcAft>
                        <a:buClrTx/>
                        <a:buSzTx/>
                        <a:buFontTx/>
                        <a:buNone/>
                        <a:tabLst/>
                        <a:defRPr/>
                      </a:pPr>
                      <a:br>
                        <a:rPr lang="en-US" sz="200" kern="1400" dirty="0">
                          <a:solidFill>
                            <a:srgbClr val="FF3300"/>
                          </a:solidFill>
                          <a:effectLst/>
                          <a:latin typeface="Times New Roman"/>
                        </a:rPr>
                      </a:br>
                      <a:r>
                        <a:rPr lang="en-US" sz="1200" kern="1400" dirty="0">
                          <a:solidFill>
                            <a:srgbClr val="FF3300"/>
                          </a:solidFill>
                          <a:effectLst/>
                          <a:latin typeface="Times New Roman"/>
                        </a:rPr>
                        <a:t>                   4 SF</a:t>
                      </a:r>
                      <a:endParaRPr lang="en-US" sz="1050" kern="1400" dirty="0">
                        <a:solidFill>
                          <a:srgbClr val="FF3300"/>
                        </a:solidFill>
                        <a:effectLst/>
                        <a:latin typeface="+mn-lt"/>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100 cm</a:t>
                      </a:r>
                    </a:p>
                    <a:p>
                      <a:pPr marR="0" indent="0" algn="l" rtl="0">
                        <a:lnSpc>
                          <a:spcPct val="119000"/>
                        </a:lnSpc>
                        <a:spcBef>
                          <a:spcPts val="0"/>
                        </a:spcBef>
                        <a:spcAft>
                          <a:spcPts val="600"/>
                        </a:spcAft>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1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100. mm</a:t>
                      </a:r>
                    </a:p>
                    <a:p>
                      <a:pPr marR="0" indent="0" algn="l" rtl="0">
                        <a:lnSpc>
                          <a:spcPct val="119000"/>
                        </a:lnSpc>
                        <a:spcBef>
                          <a:spcPts val="0"/>
                        </a:spcBef>
                        <a:spcAft>
                          <a:spcPts val="600"/>
                        </a:spcAft>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3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4,005,033 atoms</a:t>
                      </a:r>
                    </a:p>
                    <a:p>
                      <a:pPr marR="0" indent="0" algn="l" rtl="0">
                        <a:lnSpc>
                          <a:spcPct val="119000"/>
                        </a:lnSpc>
                        <a:spcBef>
                          <a:spcPts val="0"/>
                        </a:spcBef>
                        <a:spcAft>
                          <a:spcPts val="600"/>
                        </a:spcAft>
                      </a:pPr>
                      <a:r>
                        <a:rPr lang="en-US" sz="1000" kern="1400" dirty="0">
                          <a:solidFill>
                            <a:srgbClr val="000000"/>
                          </a:solidFill>
                          <a:effectLst/>
                          <a:latin typeface="Times New Roman"/>
                        </a:rPr>
                        <a:t>            </a:t>
                      </a: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7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4180">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0.552°C</a:t>
                      </a:r>
                    </a:p>
                    <a:p>
                      <a:pPr marR="0" indent="0" algn="l" rtl="0">
                        <a:lnSpc>
                          <a:spcPct val="119000"/>
                        </a:lnSpc>
                        <a:spcBef>
                          <a:spcPts val="0"/>
                        </a:spcBef>
                        <a:spcAft>
                          <a:spcPts val="600"/>
                        </a:spcAft>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3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1.552°C</a:t>
                      </a:r>
                    </a:p>
                    <a:p>
                      <a:pPr marR="0" indent="0" algn="l" rtl="0">
                        <a:lnSpc>
                          <a:spcPct val="119000"/>
                        </a:lnSpc>
                        <a:spcBef>
                          <a:spcPts val="0"/>
                        </a:spcBef>
                        <a:spcAft>
                          <a:spcPts val="600"/>
                        </a:spcAft>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4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10.552°C</a:t>
                      </a:r>
                    </a:p>
                    <a:p>
                      <a:pPr marR="0" indent="0" algn="l" rtl="0">
                        <a:lnSpc>
                          <a:spcPct val="119000"/>
                        </a:lnSpc>
                        <a:spcBef>
                          <a:spcPts val="0"/>
                        </a:spcBef>
                        <a:spcAft>
                          <a:spcPts val="600"/>
                        </a:spcAft>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5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23.00552°C</a:t>
                      </a:r>
                    </a:p>
                    <a:p>
                      <a:pPr marR="0" indent="0" algn="l" rtl="0">
                        <a:lnSpc>
                          <a:spcPct val="119000"/>
                        </a:lnSpc>
                        <a:spcBef>
                          <a:spcPts val="0"/>
                        </a:spcBef>
                        <a:spcAft>
                          <a:spcPts val="600"/>
                        </a:spcAft>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7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6.02 x 10</a:t>
                      </a:r>
                      <a:r>
                        <a:rPr lang="en-US" sz="1000" kern="1400" baseline="30000" dirty="0">
                          <a:solidFill>
                            <a:srgbClr val="000000"/>
                          </a:solidFill>
                          <a:effectLst/>
                          <a:latin typeface="Times New Roman"/>
                        </a:rPr>
                        <a:t>23</a:t>
                      </a:r>
                      <a:r>
                        <a:rPr lang="en-US" sz="1000" kern="1400" dirty="0">
                          <a:solidFill>
                            <a:srgbClr val="000000"/>
                          </a:solidFill>
                          <a:effectLst/>
                          <a:latin typeface="Times New Roman"/>
                        </a:rPr>
                        <a:t> atoms</a:t>
                      </a:r>
                    </a:p>
                    <a:p>
                      <a:pPr marR="0" indent="0" algn="l" rtl="0">
                        <a:lnSpc>
                          <a:spcPct val="119000"/>
                        </a:lnSpc>
                        <a:spcBef>
                          <a:spcPts val="0"/>
                        </a:spcBef>
                        <a:spcAft>
                          <a:spcPts val="600"/>
                        </a:spcAft>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3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04180">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1.00 g/mL</a:t>
                      </a:r>
                    </a:p>
                    <a:p>
                      <a:pPr marR="0" indent="0" algn="l" rtl="0">
                        <a:lnSpc>
                          <a:spcPct val="119000"/>
                        </a:lnSpc>
                        <a:spcBef>
                          <a:spcPts val="0"/>
                        </a:spcBef>
                        <a:spcAft>
                          <a:spcPts val="600"/>
                        </a:spcAft>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3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1.000 g/mL</a:t>
                      </a:r>
                    </a:p>
                    <a:p>
                      <a:pPr marR="0" indent="0" algn="l" rtl="0">
                        <a:lnSpc>
                          <a:spcPct val="119000"/>
                        </a:lnSpc>
                        <a:spcBef>
                          <a:spcPts val="0"/>
                        </a:spcBef>
                        <a:spcAft>
                          <a:spcPts val="600"/>
                        </a:spcAft>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4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1.00000 g/mL</a:t>
                      </a:r>
                    </a:p>
                    <a:p>
                      <a:pPr marR="0" indent="0" algn="l" rtl="0">
                        <a:lnSpc>
                          <a:spcPct val="119000"/>
                        </a:lnSpc>
                        <a:spcBef>
                          <a:spcPts val="0"/>
                        </a:spcBef>
                        <a:spcAft>
                          <a:spcPts val="600"/>
                        </a:spcAft>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6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0.0000005 grams</a:t>
                      </a:r>
                    </a:p>
                    <a:p>
                      <a:pPr marR="0" indent="0" algn="l" rtl="0">
                        <a:lnSpc>
                          <a:spcPct val="119000"/>
                        </a:lnSpc>
                        <a:spcBef>
                          <a:spcPts val="0"/>
                        </a:spcBef>
                        <a:spcAft>
                          <a:spcPts val="600"/>
                        </a:spcAft>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1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3.550 x 10</a:t>
                      </a:r>
                      <a:r>
                        <a:rPr lang="en-US" sz="1000" kern="1400" baseline="30000" dirty="0">
                          <a:solidFill>
                            <a:srgbClr val="000000"/>
                          </a:solidFill>
                          <a:effectLst/>
                          <a:latin typeface="Times New Roman"/>
                        </a:rPr>
                        <a:t>-17 </a:t>
                      </a:r>
                      <a:r>
                        <a:rPr lang="en-US" sz="1000" kern="1400" dirty="0">
                          <a:solidFill>
                            <a:srgbClr val="000000"/>
                          </a:solidFill>
                          <a:effectLst/>
                          <a:latin typeface="Times New Roman"/>
                        </a:rPr>
                        <a:t>grams</a:t>
                      </a:r>
                    </a:p>
                    <a:p>
                      <a:pPr marR="0" indent="0" algn="l" rtl="0">
                        <a:lnSpc>
                          <a:spcPct val="119000"/>
                        </a:lnSpc>
                        <a:spcBef>
                          <a:spcPts val="0"/>
                        </a:spcBef>
                        <a:spcAft>
                          <a:spcPts val="600"/>
                        </a:spcAft>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4 SF</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74643">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The answer to a density problem with mass of 125 gm and volume of 35 mL  </a:t>
                      </a:r>
                    </a:p>
                    <a:p>
                      <a:pPr marR="0" indent="0" algn="l" rtl="0">
                        <a:lnSpc>
                          <a:spcPct val="119000"/>
                        </a:lnSpc>
                        <a:spcBef>
                          <a:spcPts val="0"/>
                        </a:spcBef>
                        <a:spcAft>
                          <a:spcPts val="600"/>
                        </a:spcAft>
                      </a:pPr>
                      <a:r>
                        <a:rPr kumimoji="0" lang="en-US" sz="1000" b="0" i="0" u="none" strike="noStrike" kern="1400" cap="none" spc="0" normalizeH="0" baseline="0" noProof="0" dirty="0">
                          <a:ln>
                            <a:noFill/>
                          </a:ln>
                          <a:solidFill>
                            <a:srgbClr val="FF3300"/>
                          </a:solidFill>
                          <a:effectLst/>
                          <a:uLnTx/>
                          <a:uFillTx/>
                          <a:latin typeface="Times New Roman"/>
                          <a:ea typeface="+mn-ea"/>
                          <a:cs typeface="+mn-cs"/>
                        </a:rPr>
                        <a:t>              </a:t>
                      </a:r>
                      <a:r>
                        <a:rPr kumimoji="0" lang="en-US" sz="1200" b="0" i="0" u="none" strike="noStrike" kern="1400" cap="none" spc="0" normalizeH="0" baseline="0" noProof="0" dirty="0">
                          <a:ln>
                            <a:noFill/>
                          </a:ln>
                          <a:solidFill>
                            <a:srgbClr val="FF3300"/>
                          </a:solidFill>
                          <a:effectLst/>
                          <a:uLnTx/>
                          <a:uFillTx/>
                          <a:latin typeface="Times New Roman"/>
                          <a:ea typeface="+mn-ea"/>
                          <a:cs typeface="+mn-cs"/>
                        </a:rPr>
                        <a:t>2 SF</a:t>
                      </a:r>
                      <a:endParaRPr lang="en-US" sz="1200" kern="1400" dirty="0">
                        <a:solidFill>
                          <a:srgbClr val="FF33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Calculate density with mass of </a:t>
                      </a:r>
                      <a:br>
                        <a:rPr lang="en-US" sz="1000" kern="1400" dirty="0">
                          <a:solidFill>
                            <a:srgbClr val="000000"/>
                          </a:solidFill>
                          <a:effectLst/>
                          <a:latin typeface="Times New Roman"/>
                        </a:rPr>
                      </a:br>
                      <a:r>
                        <a:rPr lang="en-US" sz="1000" kern="1400" dirty="0">
                          <a:solidFill>
                            <a:srgbClr val="000000"/>
                          </a:solidFill>
                          <a:effectLst/>
                          <a:latin typeface="Times New Roman"/>
                        </a:rPr>
                        <a:t>1025 gm + volume of 350 mL  </a:t>
                      </a:r>
                    </a:p>
                    <a:p>
                      <a:pPr marL="0" marR="0" lvl="0" indent="0" algn="l" defTabSz="914400" rtl="0" eaLnBrk="1" fontAlgn="auto" latinLnBrk="0" hangingPunct="1">
                        <a:lnSpc>
                          <a:spcPct val="119000"/>
                        </a:lnSpc>
                        <a:spcBef>
                          <a:spcPts val="0"/>
                        </a:spcBef>
                        <a:spcAft>
                          <a:spcPts val="600"/>
                        </a:spcAft>
                        <a:buClrTx/>
                        <a:buSzTx/>
                        <a:buFontTx/>
                        <a:buNone/>
                        <a:tabLst/>
                        <a:defRPr/>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2 SF</a:t>
                      </a:r>
                      <a:endParaRPr kumimoji="0" lang="en-US" sz="1200" b="0" i="0" u="none" strike="noStrike" kern="1400" cap="none" spc="0" normalizeH="0" baseline="0" noProof="0" dirty="0">
                        <a:ln>
                          <a:noFill/>
                        </a:ln>
                        <a:solidFill>
                          <a:srgbClr val="FF3300"/>
                        </a:solidFill>
                        <a:effectLst/>
                        <a:uLnTx/>
                        <a:uFillTx/>
                        <a:latin typeface="+mn-lt"/>
                        <a:ea typeface="+mn-ea"/>
                        <a:cs typeface="+mn-cs"/>
                      </a:endParaRPr>
                    </a:p>
                    <a:p>
                      <a:pPr marR="0" indent="0" algn="l" rtl="0">
                        <a:lnSpc>
                          <a:spcPct val="119000"/>
                        </a:lnSpc>
                        <a:spcBef>
                          <a:spcPts val="0"/>
                        </a:spcBef>
                        <a:spcAft>
                          <a:spcPts val="600"/>
                        </a:spcAft>
                      </a:pP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The temperature in K when you convert  24.5°C → Kelvin.  </a:t>
                      </a:r>
                    </a:p>
                    <a:p>
                      <a:pPr marL="0" marR="0" lvl="0" indent="0" algn="l" defTabSz="914400" rtl="0" eaLnBrk="1" fontAlgn="auto" latinLnBrk="0" hangingPunct="1">
                        <a:lnSpc>
                          <a:spcPct val="119000"/>
                        </a:lnSpc>
                        <a:spcBef>
                          <a:spcPts val="0"/>
                        </a:spcBef>
                        <a:spcAft>
                          <a:spcPts val="600"/>
                        </a:spcAft>
                        <a:buClrTx/>
                        <a:buSzTx/>
                        <a:buFontTx/>
                        <a:buNone/>
                        <a:tabLst/>
                        <a:defRPr/>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3 SF</a:t>
                      </a:r>
                      <a:endParaRPr kumimoji="0" lang="en-US" sz="1200" b="0" i="0" u="none" strike="noStrike" kern="1400" cap="none" spc="0" normalizeH="0" baseline="0" noProof="0" dirty="0">
                        <a:ln>
                          <a:noFill/>
                        </a:ln>
                        <a:solidFill>
                          <a:srgbClr val="FF3300"/>
                        </a:solidFill>
                        <a:effectLst/>
                        <a:uLnTx/>
                        <a:uFillTx/>
                        <a:latin typeface="+mn-lt"/>
                        <a:ea typeface="+mn-ea"/>
                        <a:cs typeface="+mn-cs"/>
                      </a:endParaRPr>
                    </a:p>
                    <a:p>
                      <a:pPr marR="0" indent="0" algn="l" rtl="0">
                        <a:lnSpc>
                          <a:spcPct val="119000"/>
                        </a:lnSpc>
                        <a:spcBef>
                          <a:spcPts val="0"/>
                        </a:spcBef>
                        <a:spcAft>
                          <a:spcPts val="600"/>
                        </a:spcAft>
                      </a:pP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R="0" indent="0" algn="l" rtl="0">
                        <a:lnSpc>
                          <a:spcPct val="119000"/>
                        </a:lnSpc>
                        <a:spcBef>
                          <a:spcPts val="0"/>
                        </a:spcBef>
                        <a:spcAft>
                          <a:spcPts val="600"/>
                        </a:spcAft>
                      </a:pPr>
                      <a:r>
                        <a:rPr lang="en-US" sz="1100" kern="1400" dirty="0">
                          <a:solidFill>
                            <a:srgbClr val="000000"/>
                          </a:solidFill>
                          <a:effectLst/>
                          <a:latin typeface="Times New Roman"/>
                        </a:rPr>
                        <a:t>the answer of   2.5 cm</a:t>
                      </a:r>
                      <a:r>
                        <a:rPr lang="en-US" sz="1000" kern="1400" baseline="30000" dirty="0">
                          <a:solidFill>
                            <a:srgbClr val="000000"/>
                          </a:solidFill>
                          <a:effectLst/>
                          <a:latin typeface="Times New Roman"/>
                        </a:rPr>
                        <a:t>3</a:t>
                      </a:r>
                      <a:r>
                        <a:rPr lang="en-US" sz="1100" kern="1400" dirty="0">
                          <a:solidFill>
                            <a:srgbClr val="000000"/>
                          </a:solidFill>
                          <a:effectLst/>
                          <a:latin typeface="Times New Roman"/>
                        </a:rPr>
                        <a:t> x 5.6788 g/cm</a:t>
                      </a:r>
                      <a:r>
                        <a:rPr lang="en-US" sz="733" kern="1400" baseline="30000" dirty="0">
                          <a:solidFill>
                            <a:srgbClr val="000000"/>
                          </a:solidFill>
                          <a:effectLst/>
                          <a:latin typeface="Times New Roman"/>
                        </a:rPr>
                        <a:t>3</a:t>
                      </a:r>
                      <a:r>
                        <a:rPr lang="en-US" sz="1100" kern="1400" dirty="0">
                          <a:solidFill>
                            <a:srgbClr val="000000"/>
                          </a:solidFill>
                          <a:effectLst/>
                          <a:latin typeface="Times New Roman"/>
                        </a:rPr>
                        <a:t> = </a:t>
                      </a:r>
                    </a:p>
                    <a:p>
                      <a:pPr marL="0" marR="0" indent="0" algn="l" defTabSz="914400" rtl="0" eaLnBrk="1" fontAlgn="auto" latinLnBrk="0" hangingPunct="1">
                        <a:lnSpc>
                          <a:spcPct val="119000"/>
                        </a:lnSpc>
                        <a:spcBef>
                          <a:spcPts val="0"/>
                        </a:spcBef>
                        <a:spcAft>
                          <a:spcPts val="600"/>
                        </a:spcAft>
                        <a:buClrTx/>
                        <a:buSzTx/>
                        <a:buFontTx/>
                        <a:buNone/>
                        <a:tabLst/>
                        <a:defRPr/>
                      </a:pPr>
                      <a:r>
                        <a:rPr lang="en-US" sz="1100" kern="1400" dirty="0">
                          <a:solidFill>
                            <a:srgbClr val="000000"/>
                          </a:solidFill>
                          <a:effectLst/>
                          <a:latin typeface="Times New Roman"/>
                        </a:rPr>
                        <a:t>                     </a:t>
                      </a:r>
                      <a:r>
                        <a:rPr kumimoji="0" lang="en-US" sz="1200" b="0" i="0" u="none" strike="noStrike" kern="1400" cap="none" spc="0" normalizeH="0" baseline="0" noProof="0" dirty="0">
                          <a:ln>
                            <a:noFill/>
                          </a:ln>
                          <a:solidFill>
                            <a:srgbClr val="FF3300"/>
                          </a:solidFill>
                          <a:effectLst/>
                          <a:uLnTx/>
                          <a:uFillTx/>
                          <a:latin typeface="Times New Roman" panose="02020603050405020304" pitchFamily="18" charset="0"/>
                          <a:ea typeface="+mn-ea"/>
                          <a:cs typeface="Times New Roman" panose="02020603050405020304" pitchFamily="18" charset="0"/>
                        </a:rPr>
                        <a:t>2 SF</a:t>
                      </a:r>
                      <a:endParaRPr lang="en-US" sz="1200" kern="1400" dirty="0">
                        <a:solidFill>
                          <a:srgbClr val="FF3300"/>
                        </a:solidFill>
                        <a:effectLst/>
                        <a:latin typeface="Times New Roman" panose="02020603050405020304" pitchFamily="18" charset="0"/>
                        <a:cs typeface="Times New Roman" panose="02020603050405020304" pitchFamily="18" charset="0"/>
                      </a:endParaRPr>
                    </a:p>
                    <a:p>
                      <a:pPr marR="0" indent="0" algn="l" rtl="0">
                        <a:lnSpc>
                          <a:spcPct val="119000"/>
                        </a:lnSpc>
                        <a:spcBef>
                          <a:spcPts val="0"/>
                        </a:spcBef>
                        <a:spcAft>
                          <a:spcPts val="600"/>
                        </a:spcAft>
                      </a:pP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r h="1605413">
                <a:tc gridSpan="2">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If there are 454 grams = 1 pound, the number of grams in 3.750 pounds when you convert it.</a:t>
                      </a:r>
                    </a:p>
                    <a:p>
                      <a:pPr marL="0" marR="0" indent="0" algn="l" defTabSz="914400" rtl="0" eaLnBrk="1" fontAlgn="auto" latinLnBrk="0" hangingPunct="1">
                        <a:lnSpc>
                          <a:spcPct val="119000"/>
                        </a:lnSpc>
                        <a:spcBef>
                          <a:spcPts val="0"/>
                        </a:spcBef>
                        <a:spcAft>
                          <a:spcPts val="600"/>
                        </a:spcAft>
                        <a:buClrTx/>
                        <a:buSzTx/>
                        <a:buFontTx/>
                        <a:buNone/>
                        <a:tabLst/>
                        <a:defRPr/>
                      </a:pPr>
                      <a:r>
                        <a:rPr lang="en-US" sz="1200" kern="1400" dirty="0">
                          <a:solidFill>
                            <a:srgbClr val="000000"/>
                          </a:solidFill>
                          <a:effectLst/>
                          <a:latin typeface="Times New Roman" panose="02020603050405020304" pitchFamily="18" charset="0"/>
                          <a:cs typeface="Times New Roman" panose="02020603050405020304" pitchFamily="18" charset="0"/>
                        </a:rPr>
                        <a:t>                                    </a:t>
                      </a:r>
                      <a:r>
                        <a:rPr kumimoji="0" lang="en-US" sz="1200" b="0" i="0" u="none" strike="noStrike" kern="1400" cap="none" spc="0" normalizeH="0" baseline="0" noProof="0" dirty="0">
                          <a:ln>
                            <a:noFill/>
                          </a:ln>
                          <a:solidFill>
                            <a:srgbClr val="FF3300"/>
                          </a:solidFill>
                          <a:effectLst/>
                          <a:uLnTx/>
                          <a:uFillTx/>
                          <a:latin typeface="Times New Roman" panose="02020603050405020304" pitchFamily="18" charset="0"/>
                          <a:ea typeface="+mn-ea"/>
                          <a:cs typeface="Times New Roman" panose="02020603050405020304" pitchFamily="18" charset="0"/>
                        </a:rPr>
                        <a:t>4 SF</a:t>
                      </a:r>
                      <a:endParaRPr lang="en-US" sz="1200" kern="1400" dirty="0">
                        <a:solidFill>
                          <a:srgbClr val="FF3300"/>
                        </a:solidFill>
                        <a:effectLst/>
                        <a:latin typeface="Times New Roman" panose="02020603050405020304" pitchFamily="18" charset="0"/>
                        <a:cs typeface="Times New Roman" panose="02020603050405020304" pitchFamily="18" charset="0"/>
                      </a:endParaRPr>
                    </a:p>
                    <a:p>
                      <a:pPr marR="0" indent="0" algn="l" rtl="0">
                        <a:lnSpc>
                          <a:spcPct val="119000"/>
                        </a:lnSpc>
                        <a:spcBef>
                          <a:spcPts val="0"/>
                        </a:spcBef>
                        <a:spcAft>
                          <a:spcPts val="600"/>
                        </a:spcAft>
                      </a:pP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The equality of 1000 grams = 1 kilogram</a:t>
                      </a:r>
                    </a:p>
                    <a:p>
                      <a:pPr marR="0" indent="0" algn="l" rtl="0">
                        <a:lnSpc>
                          <a:spcPct val="119000"/>
                        </a:lnSpc>
                        <a:spcBef>
                          <a:spcPts val="0"/>
                        </a:spcBef>
                        <a:spcAft>
                          <a:spcPts val="600"/>
                        </a:spcAft>
                      </a:pPr>
                      <a:endParaRPr lang="en-US" sz="1000" kern="1400" dirty="0">
                        <a:solidFill>
                          <a:srgbClr val="000000"/>
                        </a:solidFill>
                        <a:effectLst/>
                        <a:latin typeface="Times New Roman"/>
                      </a:endParaRPr>
                    </a:p>
                    <a:p>
                      <a:pPr marR="0" indent="0" algn="l" rtl="0">
                        <a:lnSpc>
                          <a:spcPct val="119000"/>
                        </a:lnSpc>
                        <a:spcBef>
                          <a:spcPts val="0"/>
                        </a:spcBef>
                        <a:spcAft>
                          <a:spcPts val="600"/>
                        </a:spcAft>
                      </a:pPr>
                      <a:r>
                        <a:rPr lang="en-US" sz="1000" kern="1400" dirty="0">
                          <a:solidFill>
                            <a:srgbClr val="000000"/>
                          </a:solidFill>
                          <a:effectLst/>
                          <a:latin typeface="Times New Roman"/>
                        </a:rPr>
                        <a:t>         </a:t>
                      </a:r>
                      <a:r>
                        <a:rPr lang="en-US" sz="1200" kern="1400" dirty="0">
                          <a:solidFill>
                            <a:srgbClr val="FF3300"/>
                          </a:solidFill>
                          <a:effectLst/>
                          <a:latin typeface="Times New Roman"/>
                        </a:rPr>
                        <a:t>UNLIMITED, this is</a:t>
                      </a:r>
                      <a:r>
                        <a:rPr lang="en-US" sz="1200" kern="1400" baseline="0" dirty="0">
                          <a:solidFill>
                            <a:srgbClr val="FF3300"/>
                          </a:solidFill>
                          <a:effectLst/>
                          <a:latin typeface="Times New Roman"/>
                        </a:rPr>
                        <a:t> equal to the “n</a:t>
                      </a:r>
                      <a:r>
                        <a:rPr lang="en-US" sz="1200" kern="1400" baseline="30000" dirty="0">
                          <a:solidFill>
                            <a:srgbClr val="FF3300"/>
                          </a:solidFill>
                          <a:effectLst/>
                          <a:latin typeface="Times New Roman"/>
                        </a:rPr>
                        <a:t>th</a:t>
                      </a:r>
                      <a:r>
                        <a:rPr lang="en-US" sz="1200" kern="1400" baseline="0" dirty="0">
                          <a:solidFill>
                            <a:srgbClr val="FF3300"/>
                          </a:solidFill>
                          <a:effectLst/>
                          <a:latin typeface="Times New Roman"/>
                        </a:rPr>
                        <a:t>” degree</a:t>
                      </a: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R="0" indent="0" algn="l" rtl="0">
                        <a:lnSpc>
                          <a:spcPct val="119000"/>
                        </a:lnSpc>
                        <a:spcBef>
                          <a:spcPts val="0"/>
                        </a:spcBef>
                        <a:spcAft>
                          <a:spcPts val="600"/>
                        </a:spcAft>
                      </a:pPr>
                      <a:r>
                        <a:rPr lang="en-US" sz="1000" kern="1400" dirty="0">
                          <a:solidFill>
                            <a:srgbClr val="000000"/>
                          </a:solidFill>
                          <a:effectLst/>
                          <a:latin typeface="Times New Roman"/>
                        </a:rPr>
                        <a:t>12.00 inches</a:t>
                      </a:r>
                    </a:p>
                    <a:p>
                      <a:pPr marR="0" indent="0" algn="l" rtl="0">
                        <a:lnSpc>
                          <a:spcPct val="119000"/>
                        </a:lnSpc>
                        <a:spcBef>
                          <a:spcPts val="0"/>
                        </a:spcBef>
                        <a:spcAft>
                          <a:spcPts val="600"/>
                        </a:spcAft>
                      </a:pPr>
                      <a:endParaRPr lang="en-US" sz="1000" kern="1400" dirty="0">
                        <a:solidFill>
                          <a:srgbClr val="000000"/>
                        </a:solidFill>
                        <a:effectLst/>
                        <a:latin typeface="Times New Roman"/>
                      </a:endParaRPr>
                    </a:p>
                    <a:p>
                      <a:pPr marL="0" marR="0" lvl="0" indent="0" algn="l" defTabSz="914400" rtl="0" eaLnBrk="1" fontAlgn="auto" latinLnBrk="0" hangingPunct="1">
                        <a:lnSpc>
                          <a:spcPct val="119000"/>
                        </a:lnSpc>
                        <a:spcBef>
                          <a:spcPts val="0"/>
                        </a:spcBef>
                        <a:spcAft>
                          <a:spcPts val="600"/>
                        </a:spcAft>
                        <a:buClrTx/>
                        <a:buSzTx/>
                        <a:buFontTx/>
                        <a:buNone/>
                        <a:tabLst/>
                        <a:defRPr/>
                      </a:pPr>
                      <a:r>
                        <a:rPr kumimoji="0" lang="en-US" sz="1200" b="0" i="0" u="none" strike="noStrike" kern="1400" cap="none" spc="0" normalizeH="0" baseline="0" noProof="0" dirty="0">
                          <a:ln>
                            <a:noFill/>
                          </a:ln>
                          <a:solidFill>
                            <a:srgbClr val="FF3300"/>
                          </a:solidFill>
                          <a:effectLst/>
                          <a:uLnTx/>
                          <a:uFillTx/>
                          <a:latin typeface="Times New Roman"/>
                          <a:ea typeface="+mn-ea"/>
                          <a:cs typeface="+mn-cs"/>
                        </a:rPr>
                        <a:t>        4 SF</a:t>
                      </a:r>
                      <a:endParaRPr kumimoji="0" lang="en-US" sz="1200" b="0" i="0" u="none" strike="noStrike" kern="1400" cap="none" spc="0" normalizeH="0" baseline="0" noProof="0" dirty="0">
                        <a:ln>
                          <a:noFill/>
                        </a:ln>
                        <a:solidFill>
                          <a:srgbClr val="FF3300"/>
                        </a:solidFill>
                        <a:effectLst/>
                        <a:uLnTx/>
                        <a:uFillTx/>
                        <a:latin typeface="+mn-lt"/>
                        <a:ea typeface="+mn-ea"/>
                        <a:cs typeface="+mn-cs"/>
                      </a:endParaRPr>
                    </a:p>
                    <a:p>
                      <a:pPr marR="0" indent="0" algn="l" rtl="0">
                        <a:lnSpc>
                          <a:spcPct val="119000"/>
                        </a:lnSpc>
                        <a:spcBef>
                          <a:spcPts val="0"/>
                        </a:spcBef>
                        <a:spcAft>
                          <a:spcPts val="600"/>
                        </a:spcAft>
                      </a:pPr>
                      <a:endParaRPr lang="en-US" sz="1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Control 1"/>
          <p:cNvSpPr>
            <a:spLocks noChangeArrowheads="1" noChangeShapeType="1"/>
          </p:cNvSpPr>
          <p:nvPr/>
        </p:nvSpPr>
        <p:spPr bwMode="auto">
          <a:xfrm>
            <a:off x="1624013" y="7950200"/>
            <a:ext cx="6819900" cy="366553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4" name="TextBox 3"/>
          <p:cNvSpPr txBox="1"/>
          <p:nvPr/>
        </p:nvSpPr>
        <p:spPr>
          <a:xfrm>
            <a:off x="339144" y="43030"/>
            <a:ext cx="8382000" cy="123110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62. Let’s look over these measurements then write the number of SF present.  The first one is an example</a:t>
            </a:r>
          </a:p>
          <a:p>
            <a:endParaRPr lang="en-US" dirty="0"/>
          </a:p>
        </p:txBody>
      </p:sp>
    </p:spTree>
    <p:extLst>
      <p:ext uri="{BB962C8B-B14F-4D97-AF65-F5344CB8AC3E}">
        <p14:creationId xmlns:p14="http://schemas.microsoft.com/office/powerpoint/2010/main" val="23566957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91600" cy="166199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63. You measure the density of nickel metal to have density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of 9.1 g/cm</a:t>
            </a:r>
            <a:r>
              <a:rPr lang="en-US" sz="2800" baseline="30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What is your % Error with the correct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number of SF?</a:t>
            </a:r>
          </a:p>
          <a:p>
            <a:endParaRPr lang="en-US" dirty="0"/>
          </a:p>
        </p:txBody>
      </p:sp>
    </p:spTree>
    <p:extLst>
      <p:ext uri="{BB962C8B-B14F-4D97-AF65-F5344CB8AC3E}">
        <p14:creationId xmlns:p14="http://schemas.microsoft.com/office/powerpoint/2010/main" val="22700716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91600" cy="166199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63. You measure the density of nickel metal to have density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of 9.1 g/cm</a:t>
            </a:r>
            <a:r>
              <a:rPr lang="en-US" sz="2800" baseline="30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What is your % Error with the correct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number of SF?</a:t>
            </a:r>
          </a:p>
          <a:p>
            <a:endParaRPr lang="en-US" dirty="0"/>
          </a:p>
        </p:txBody>
      </p:sp>
      <p:sp>
        <p:nvSpPr>
          <p:cNvPr id="3" name="TextBox 2"/>
          <p:cNvSpPr txBox="1"/>
          <p:nvPr/>
        </p:nvSpPr>
        <p:spPr>
          <a:xfrm>
            <a:off x="1009650" y="1813538"/>
            <a:ext cx="2590800" cy="369332"/>
          </a:xfrm>
          <a:prstGeom prst="rect">
            <a:avLst/>
          </a:prstGeom>
          <a:noFill/>
        </p:spPr>
        <p:txBody>
          <a:bodyPr wrap="square" rtlCol="0">
            <a:spAutoFit/>
          </a:bodyPr>
          <a:lstStyle/>
          <a:p>
            <a:endParaRPr lang="en-US" dirty="0">
              <a:solidFill>
                <a:srgbClr val="FF0000"/>
              </a:solidFill>
            </a:endParaRPr>
          </a:p>
        </p:txBody>
      </p:sp>
      <p:sp>
        <p:nvSpPr>
          <p:cNvPr id="4" name="TextBox 3"/>
          <p:cNvSpPr txBox="1"/>
          <p:nvPr/>
        </p:nvSpPr>
        <p:spPr>
          <a:xfrm>
            <a:off x="1009650" y="1998204"/>
            <a:ext cx="2209800" cy="707886"/>
          </a:xfrm>
          <a:prstGeom prst="rect">
            <a:avLst/>
          </a:prstGeom>
          <a:noFill/>
        </p:spPr>
        <p:txBody>
          <a:bodyPr wrap="square" rtlCol="0">
            <a:spAutoFit/>
          </a:bodyPr>
          <a:lstStyle/>
          <a:p>
            <a:r>
              <a:rPr lang="en-US" sz="4000" dirty="0">
                <a:solidFill>
                  <a:srgbClr val="FF0000"/>
                </a:solidFill>
              </a:rPr>
              <a:t>%E = </a:t>
            </a:r>
          </a:p>
        </p:txBody>
      </p:sp>
      <p:sp>
        <p:nvSpPr>
          <p:cNvPr id="5" name="TextBox 4"/>
          <p:cNvSpPr txBox="1"/>
          <p:nvPr/>
        </p:nvSpPr>
        <p:spPr>
          <a:xfrm>
            <a:off x="1905000" y="1821154"/>
            <a:ext cx="2628900" cy="1600438"/>
          </a:xfrm>
          <a:prstGeom prst="rect">
            <a:avLst/>
          </a:prstGeom>
          <a:noFill/>
        </p:spPr>
        <p:txBody>
          <a:bodyPr wrap="square" rtlCol="0">
            <a:spAutoFit/>
          </a:bodyPr>
          <a:lstStyle/>
          <a:p>
            <a:pPr algn="ctr"/>
            <a:r>
              <a:rPr lang="en-US" sz="4000" u="sng" dirty="0">
                <a:solidFill>
                  <a:srgbClr val="FF0000"/>
                </a:solidFill>
              </a:rPr>
              <a:t>MV – AV</a:t>
            </a:r>
            <a:br>
              <a:rPr lang="en-US" sz="4000" u="sng" dirty="0">
                <a:solidFill>
                  <a:srgbClr val="FF0000"/>
                </a:solidFill>
              </a:rPr>
            </a:br>
            <a:r>
              <a:rPr lang="en-US" sz="4000" dirty="0" err="1">
                <a:solidFill>
                  <a:srgbClr val="FF0000"/>
                </a:solidFill>
              </a:rPr>
              <a:t>AV</a:t>
            </a:r>
            <a:endParaRPr lang="en-US" sz="4000" dirty="0">
              <a:solidFill>
                <a:srgbClr val="FF0000"/>
              </a:solidFill>
            </a:endParaRPr>
          </a:p>
          <a:p>
            <a:endParaRPr lang="en-US" dirty="0">
              <a:solidFill>
                <a:srgbClr val="FF0000"/>
              </a:solidFill>
            </a:endParaRPr>
          </a:p>
        </p:txBody>
      </p:sp>
      <p:sp>
        <p:nvSpPr>
          <p:cNvPr id="6" name="TextBox 5"/>
          <p:cNvSpPr txBox="1"/>
          <p:nvPr/>
        </p:nvSpPr>
        <p:spPr>
          <a:xfrm>
            <a:off x="4286250" y="2000849"/>
            <a:ext cx="3200400" cy="707886"/>
          </a:xfrm>
          <a:prstGeom prst="rect">
            <a:avLst/>
          </a:prstGeom>
          <a:noFill/>
        </p:spPr>
        <p:txBody>
          <a:bodyPr wrap="square" rtlCol="0">
            <a:spAutoFit/>
          </a:bodyPr>
          <a:lstStyle/>
          <a:p>
            <a:r>
              <a:rPr lang="en-US" sz="4000" dirty="0">
                <a:solidFill>
                  <a:srgbClr val="FF0000"/>
                </a:solidFill>
              </a:rPr>
              <a:t>X 100% </a:t>
            </a:r>
          </a:p>
        </p:txBody>
      </p:sp>
      <p:sp>
        <p:nvSpPr>
          <p:cNvPr id="7" name="TextBox 6"/>
          <p:cNvSpPr txBox="1"/>
          <p:nvPr/>
        </p:nvSpPr>
        <p:spPr>
          <a:xfrm>
            <a:off x="800100" y="2971800"/>
            <a:ext cx="2590800" cy="369332"/>
          </a:xfrm>
          <a:prstGeom prst="rect">
            <a:avLst/>
          </a:prstGeom>
          <a:noFill/>
        </p:spPr>
        <p:txBody>
          <a:bodyPr wrap="square" rtlCol="0">
            <a:spAutoFit/>
          </a:bodyPr>
          <a:lstStyle/>
          <a:p>
            <a:endParaRPr lang="en-US" dirty="0">
              <a:solidFill>
                <a:srgbClr val="0000FF"/>
              </a:solidFill>
            </a:endParaRPr>
          </a:p>
        </p:txBody>
      </p:sp>
      <p:sp>
        <p:nvSpPr>
          <p:cNvPr id="8" name="TextBox 7"/>
          <p:cNvSpPr txBox="1"/>
          <p:nvPr/>
        </p:nvSpPr>
        <p:spPr>
          <a:xfrm>
            <a:off x="590550" y="3156466"/>
            <a:ext cx="2209800" cy="707886"/>
          </a:xfrm>
          <a:prstGeom prst="rect">
            <a:avLst/>
          </a:prstGeom>
          <a:noFill/>
        </p:spPr>
        <p:txBody>
          <a:bodyPr wrap="square" rtlCol="0">
            <a:spAutoFit/>
          </a:bodyPr>
          <a:lstStyle/>
          <a:p>
            <a:r>
              <a:rPr lang="en-US" sz="4000" dirty="0">
                <a:solidFill>
                  <a:srgbClr val="0000FF"/>
                </a:solidFill>
              </a:rPr>
              <a:t>%E = </a:t>
            </a:r>
          </a:p>
        </p:txBody>
      </p:sp>
      <p:sp>
        <p:nvSpPr>
          <p:cNvPr id="9" name="TextBox 8"/>
          <p:cNvSpPr txBox="1"/>
          <p:nvPr/>
        </p:nvSpPr>
        <p:spPr>
          <a:xfrm>
            <a:off x="1695450" y="2979416"/>
            <a:ext cx="3790950" cy="1600438"/>
          </a:xfrm>
          <a:prstGeom prst="rect">
            <a:avLst/>
          </a:prstGeom>
          <a:noFill/>
        </p:spPr>
        <p:txBody>
          <a:bodyPr wrap="square" rtlCol="0">
            <a:spAutoFit/>
          </a:bodyPr>
          <a:lstStyle/>
          <a:p>
            <a:pPr algn="ctr"/>
            <a:r>
              <a:rPr lang="en-US" sz="4000" u="sng" dirty="0">
                <a:solidFill>
                  <a:srgbClr val="0000FF"/>
                </a:solidFill>
              </a:rPr>
              <a:t>9.1 – 8.90</a:t>
            </a:r>
            <a:br>
              <a:rPr lang="en-US" sz="4000" u="sng" dirty="0">
                <a:solidFill>
                  <a:srgbClr val="0000FF"/>
                </a:solidFill>
              </a:rPr>
            </a:br>
            <a:r>
              <a:rPr lang="en-US" sz="4000" dirty="0">
                <a:solidFill>
                  <a:srgbClr val="0000FF"/>
                </a:solidFill>
              </a:rPr>
              <a:t>8.90</a:t>
            </a:r>
          </a:p>
          <a:p>
            <a:endParaRPr lang="en-US" dirty="0">
              <a:solidFill>
                <a:srgbClr val="0000FF"/>
              </a:solidFill>
            </a:endParaRPr>
          </a:p>
        </p:txBody>
      </p:sp>
      <p:sp>
        <p:nvSpPr>
          <p:cNvPr id="10" name="TextBox 9"/>
          <p:cNvSpPr txBox="1"/>
          <p:nvPr/>
        </p:nvSpPr>
        <p:spPr>
          <a:xfrm>
            <a:off x="5003442" y="3156466"/>
            <a:ext cx="3200400" cy="707886"/>
          </a:xfrm>
          <a:prstGeom prst="rect">
            <a:avLst/>
          </a:prstGeom>
          <a:noFill/>
        </p:spPr>
        <p:txBody>
          <a:bodyPr wrap="square" rtlCol="0">
            <a:spAutoFit/>
          </a:bodyPr>
          <a:lstStyle/>
          <a:p>
            <a:r>
              <a:rPr lang="en-US" sz="4000" dirty="0">
                <a:solidFill>
                  <a:srgbClr val="0000FF"/>
                </a:solidFill>
              </a:rPr>
              <a:t>X 100% </a:t>
            </a:r>
          </a:p>
        </p:txBody>
      </p:sp>
      <p:sp>
        <p:nvSpPr>
          <p:cNvPr id="11" name="TextBox 10"/>
          <p:cNvSpPr txBox="1"/>
          <p:nvPr/>
        </p:nvSpPr>
        <p:spPr>
          <a:xfrm>
            <a:off x="278438" y="4267200"/>
            <a:ext cx="8739523" cy="2000548"/>
          </a:xfrm>
          <a:prstGeom prst="rect">
            <a:avLst/>
          </a:prstGeom>
          <a:noFill/>
        </p:spPr>
        <p:txBody>
          <a:bodyPr wrap="square" rtlCol="0">
            <a:spAutoFit/>
          </a:bodyPr>
          <a:lstStyle/>
          <a:p>
            <a:r>
              <a:rPr lang="en-US" sz="4000" dirty="0">
                <a:solidFill>
                  <a:srgbClr val="0000FF"/>
                </a:solidFill>
              </a:rPr>
              <a:t>      %E = + 2.2%        </a:t>
            </a:r>
            <a:br>
              <a:rPr lang="en-US" sz="4000" dirty="0">
                <a:solidFill>
                  <a:srgbClr val="0000FF"/>
                </a:solidFill>
              </a:rPr>
            </a:br>
            <a:r>
              <a:rPr lang="en-US" sz="2800" dirty="0">
                <a:solidFill>
                  <a:srgbClr val="FF3300"/>
                </a:solidFill>
              </a:rPr>
              <a:t>This has to be POSITIVE, your measure is more than the AV.  2 SF in measure limit answer to just 2 SF.  Density of Ni is not a measurement, it’s got unlimited SF. </a:t>
            </a:r>
          </a:p>
        </p:txBody>
      </p:sp>
    </p:spTree>
    <p:extLst>
      <p:ext uri="{BB962C8B-B14F-4D97-AF65-F5344CB8AC3E}">
        <p14:creationId xmlns:p14="http://schemas.microsoft.com/office/powerpoint/2010/main" val="2565973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107996"/>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64. You measure your floor to be 14.5 </a:t>
            </a:r>
            <a:r>
              <a:rPr lang="en-US" sz="2400" dirty="0" err="1">
                <a:latin typeface="Times New Roman" panose="02020603050405020304" pitchFamily="18" charset="0"/>
                <a:cs typeface="Times New Roman" panose="02020603050405020304" pitchFamily="18" charset="0"/>
              </a:rPr>
              <a:t>ft</a:t>
            </a:r>
            <a:r>
              <a:rPr lang="en-US" sz="2400" dirty="0">
                <a:latin typeface="Times New Roman" panose="02020603050405020304" pitchFamily="18" charset="0"/>
                <a:cs typeface="Times New Roman" panose="02020603050405020304" pitchFamily="18" charset="0"/>
              </a:rPr>
              <a:t> X 15 </a:t>
            </a:r>
            <a:r>
              <a:rPr lang="en-US" sz="2400" dirty="0" err="1">
                <a:latin typeface="Times New Roman" panose="02020603050405020304" pitchFamily="18" charset="0"/>
                <a:cs typeface="Times New Roman" panose="02020603050405020304" pitchFamily="18" charset="0"/>
              </a:rPr>
              <a:t>ft</a:t>
            </a:r>
            <a:r>
              <a:rPr lang="en-US" sz="2400" dirty="0">
                <a:latin typeface="Times New Roman" panose="02020603050405020304" pitchFamily="18" charset="0"/>
                <a:cs typeface="Times New Roman" panose="02020603050405020304" pitchFamily="18" charset="0"/>
              </a:rPr>
              <a:t> and you want a rug.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How big of a rug do you need in square feet?  (SF count)</a:t>
            </a:r>
          </a:p>
          <a:p>
            <a:endParaRPr lang="en-US" dirty="0"/>
          </a:p>
        </p:txBody>
      </p:sp>
    </p:spTree>
    <p:extLst>
      <p:ext uri="{BB962C8B-B14F-4D97-AF65-F5344CB8AC3E}">
        <p14:creationId xmlns:p14="http://schemas.microsoft.com/office/powerpoint/2010/main" val="329866771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915400" cy="6001643"/>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64. You measure your floor to be 14.5 </a:t>
            </a:r>
            <a:r>
              <a:rPr lang="en-US" sz="2400" dirty="0" err="1">
                <a:latin typeface="Times New Roman" panose="02020603050405020304" pitchFamily="18" charset="0"/>
                <a:cs typeface="Times New Roman" panose="02020603050405020304" pitchFamily="18" charset="0"/>
              </a:rPr>
              <a:t>ft</a:t>
            </a:r>
            <a:r>
              <a:rPr lang="en-US" sz="2400" dirty="0">
                <a:latin typeface="Times New Roman" panose="02020603050405020304" pitchFamily="18" charset="0"/>
                <a:cs typeface="Times New Roman" panose="02020603050405020304" pitchFamily="18" charset="0"/>
              </a:rPr>
              <a:t> X 15 </a:t>
            </a:r>
            <a:r>
              <a:rPr lang="en-US" sz="2400" dirty="0" err="1">
                <a:latin typeface="Times New Roman" panose="02020603050405020304" pitchFamily="18" charset="0"/>
                <a:cs typeface="Times New Roman" panose="02020603050405020304" pitchFamily="18" charset="0"/>
              </a:rPr>
              <a:t>ft</a:t>
            </a:r>
            <a:r>
              <a:rPr lang="en-US" sz="2400" dirty="0">
                <a:latin typeface="Times New Roman" panose="02020603050405020304" pitchFamily="18" charset="0"/>
                <a:cs typeface="Times New Roman" panose="02020603050405020304" pitchFamily="18" charset="0"/>
              </a:rPr>
              <a:t> and you want a rug.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How big of a rug do you need in square feet?  (SF count)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Area = L x W</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Area = 14.5 </a:t>
            </a:r>
            <a:r>
              <a:rPr lang="en-US" sz="2400" dirty="0" err="1">
                <a:latin typeface="Times New Roman" panose="02020603050405020304" pitchFamily="18" charset="0"/>
                <a:cs typeface="Times New Roman" panose="02020603050405020304" pitchFamily="18" charset="0"/>
              </a:rPr>
              <a:t>ft</a:t>
            </a:r>
            <a:r>
              <a:rPr lang="en-US" sz="2400" dirty="0">
                <a:latin typeface="Times New Roman" panose="02020603050405020304" pitchFamily="18" charset="0"/>
                <a:cs typeface="Times New Roman" panose="02020603050405020304" pitchFamily="18" charset="0"/>
              </a:rPr>
              <a:t> X 15 </a:t>
            </a:r>
            <a:r>
              <a:rPr lang="en-US" sz="2400" dirty="0" err="1">
                <a:latin typeface="Times New Roman" panose="02020603050405020304" pitchFamily="18" charset="0"/>
                <a:cs typeface="Times New Roman" panose="02020603050405020304" pitchFamily="18" charset="0"/>
              </a:rPr>
              <a:t>ft</a:t>
            </a:r>
            <a:r>
              <a:rPr lang="en-US" sz="2400" dirty="0">
                <a:latin typeface="Times New Roman" panose="02020603050405020304" pitchFamily="18" charset="0"/>
                <a:cs typeface="Times New Roman" panose="02020603050405020304" pitchFamily="18" charset="0"/>
              </a:rPr>
              <a:t> = 217.5 square feet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But your answer is limited to just 2 SF because you have one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weak measurement, with only 2 SF  (15 </a:t>
            </a:r>
            <a:r>
              <a:rPr lang="en-US" sz="2400" dirty="0" err="1">
                <a:latin typeface="Times New Roman" panose="02020603050405020304" pitchFamily="18" charset="0"/>
                <a:cs typeface="Times New Roman" panose="02020603050405020304" pitchFamily="18" charset="0"/>
              </a:rPr>
              <a:t>ft</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So you MUST ROUND 217.5 to 220 square feet.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If you want a more exact answer, you need to measure better.  If you measured 15.0 </a:t>
            </a:r>
            <a:r>
              <a:rPr lang="en-US" sz="2400" dirty="0" err="1">
                <a:latin typeface="Times New Roman" panose="02020603050405020304" pitchFamily="18" charset="0"/>
                <a:cs typeface="Times New Roman" panose="02020603050405020304" pitchFamily="18" charset="0"/>
              </a:rPr>
              <a:t>ft</a:t>
            </a:r>
            <a:r>
              <a:rPr lang="en-US" sz="2400" dirty="0">
                <a:latin typeface="Times New Roman" panose="02020603050405020304" pitchFamily="18" charset="0"/>
                <a:cs typeface="Times New Roman" panose="02020603050405020304" pitchFamily="18" charset="0"/>
              </a:rPr>
              <a:t>, then you could have rounded to 3 SF or 218 sq. ft.  </a:t>
            </a:r>
          </a:p>
          <a:p>
            <a:r>
              <a:rPr lang="en-US" sz="2400" dirty="0">
                <a:solidFill>
                  <a:srgbClr val="FF3300"/>
                </a:solidFill>
                <a:latin typeface="Times New Roman" panose="02020603050405020304" pitchFamily="18" charset="0"/>
                <a:cs typeface="Times New Roman" panose="02020603050405020304" pitchFamily="18" charset="0"/>
              </a:rPr>
              <a:t>SF Matter.  </a:t>
            </a:r>
          </a:p>
        </p:txBody>
      </p:sp>
    </p:spTree>
    <p:extLst>
      <p:ext uri="{BB962C8B-B14F-4D97-AF65-F5344CB8AC3E}">
        <p14:creationId xmlns:p14="http://schemas.microsoft.com/office/powerpoint/2010/main" val="42885897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2092881"/>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65. You measure the mass of metal to be 74.35 grams and</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it’s volume to be exactly 12.0 mL.  What is the density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of this metal with correct SF?</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702531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2092881"/>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65. You measure the mass of metal to be 74.35 grams and</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it’s volume to be exactly 12.0 mL.  What is </a:t>
            </a:r>
            <a:r>
              <a:rPr lang="en-US" sz="2800">
                <a:latin typeface="Times New Roman" panose="02020603050405020304" pitchFamily="18" charset="0"/>
                <a:cs typeface="Times New Roman" panose="02020603050405020304" pitchFamily="18" charset="0"/>
              </a:rPr>
              <a:t>the density</a:t>
            </a: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 this metal with correct SF?</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endParaRPr lang="en-US" dirty="0"/>
          </a:p>
        </p:txBody>
      </p:sp>
      <p:sp>
        <p:nvSpPr>
          <p:cNvPr id="3" name="TextBox 2"/>
          <p:cNvSpPr txBox="1"/>
          <p:nvPr/>
        </p:nvSpPr>
        <p:spPr>
          <a:xfrm>
            <a:off x="1695450" y="1943347"/>
            <a:ext cx="2324100" cy="1446550"/>
          </a:xfrm>
          <a:prstGeom prst="rect">
            <a:avLst/>
          </a:prstGeom>
          <a:noFill/>
        </p:spPr>
        <p:txBody>
          <a:bodyPr wrap="square" rtlCol="0">
            <a:spAutoFit/>
          </a:bodyPr>
          <a:lstStyle/>
          <a:p>
            <a:r>
              <a:rPr lang="en-US" sz="8800" dirty="0">
                <a:solidFill>
                  <a:prstClr val="black"/>
                </a:solidFill>
              </a:rPr>
              <a:t>D =</a:t>
            </a:r>
          </a:p>
        </p:txBody>
      </p:sp>
      <p:cxnSp>
        <p:nvCxnSpPr>
          <p:cNvPr id="4" name="Straight Connector 3"/>
          <p:cNvCxnSpPr/>
          <p:nvPr/>
        </p:nvCxnSpPr>
        <p:spPr>
          <a:xfrm>
            <a:off x="3451594" y="2714285"/>
            <a:ext cx="914400" cy="0"/>
          </a:xfrm>
          <a:prstGeom prst="line">
            <a:avLst/>
          </a:prstGeom>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3394282" y="1652456"/>
            <a:ext cx="914400" cy="2123658"/>
          </a:xfrm>
          <a:prstGeom prst="rect">
            <a:avLst/>
          </a:prstGeom>
          <a:noFill/>
        </p:spPr>
        <p:txBody>
          <a:bodyPr wrap="square" rtlCol="0">
            <a:spAutoFit/>
          </a:bodyPr>
          <a:lstStyle/>
          <a:p>
            <a:pPr algn="ctr"/>
            <a:r>
              <a:rPr lang="en-US" sz="6600" dirty="0">
                <a:solidFill>
                  <a:prstClr val="black"/>
                </a:solidFill>
              </a:rPr>
              <a:t>m</a:t>
            </a:r>
            <a:br>
              <a:rPr lang="en-US" sz="6600" dirty="0">
                <a:solidFill>
                  <a:prstClr val="black"/>
                </a:solidFill>
              </a:rPr>
            </a:br>
            <a:r>
              <a:rPr lang="en-US" sz="6600" dirty="0">
                <a:solidFill>
                  <a:prstClr val="black"/>
                </a:solidFill>
              </a:rPr>
              <a:t>V</a:t>
            </a:r>
          </a:p>
        </p:txBody>
      </p:sp>
      <p:sp>
        <p:nvSpPr>
          <p:cNvPr id="11" name="TextBox 10"/>
          <p:cNvSpPr txBox="1"/>
          <p:nvPr/>
        </p:nvSpPr>
        <p:spPr>
          <a:xfrm>
            <a:off x="1584694" y="3389897"/>
            <a:ext cx="2324100" cy="1446550"/>
          </a:xfrm>
          <a:prstGeom prst="rect">
            <a:avLst/>
          </a:prstGeom>
          <a:noFill/>
        </p:spPr>
        <p:txBody>
          <a:bodyPr wrap="square" rtlCol="0">
            <a:spAutoFit/>
          </a:bodyPr>
          <a:lstStyle/>
          <a:p>
            <a:r>
              <a:rPr lang="en-US" sz="8800" dirty="0">
                <a:solidFill>
                  <a:srgbClr val="FF3300"/>
                </a:solidFill>
              </a:rPr>
              <a:t>D =</a:t>
            </a:r>
          </a:p>
        </p:txBody>
      </p:sp>
      <p:sp>
        <p:nvSpPr>
          <p:cNvPr id="12" name="TextBox 11"/>
          <p:cNvSpPr txBox="1"/>
          <p:nvPr/>
        </p:nvSpPr>
        <p:spPr>
          <a:xfrm>
            <a:off x="3276600" y="3513008"/>
            <a:ext cx="3276600" cy="1323439"/>
          </a:xfrm>
          <a:prstGeom prst="rect">
            <a:avLst/>
          </a:prstGeom>
          <a:noFill/>
        </p:spPr>
        <p:txBody>
          <a:bodyPr wrap="square" rtlCol="0">
            <a:spAutoFit/>
          </a:bodyPr>
          <a:lstStyle/>
          <a:p>
            <a:r>
              <a:rPr lang="en-US" sz="4000" u="sng" dirty="0">
                <a:solidFill>
                  <a:srgbClr val="FF3300"/>
                </a:solidFill>
              </a:rPr>
              <a:t>74.35 g</a:t>
            </a:r>
            <a:br>
              <a:rPr lang="en-US" sz="4000" u="sng" dirty="0">
                <a:solidFill>
                  <a:srgbClr val="FF3300"/>
                </a:solidFill>
              </a:rPr>
            </a:br>
            <a:r>
              <a:rPr lang="en-US" sz="4000" dirty="0">
                <a:solidFill>
                  <a:srgbClr val="FF3300"/>
                </a:solidFill>
              </a:rPr>
              <a:t>12.0 mL</a:t>
            </a:r>
          </a:p>
        </p:txBody>
      </p:sp>
      <p:sp>
        <p:nvSpPr>
          <p:cNvPr id="13" name="TextBox 12"/>
          <p:cNvSpPr txBox="1"/>
          <p:nvPr/>
        </p:nvSpPr>
        <p:spPr>
          <a:xfrm>
            <a:off x="0" y="5105400"/>
            <a:ext cx="9144000" cy="1446550"/>
          </a:xfrm>
          <a:prstGeom prst="rect">
            <a:avLst/>
          </a:prstGeom>
          <a:noFill/>
        </p:spPr>
        <p:txBody>
          <a:bodyPr wrap="square" rtlCol="0">
            <a:spAutoFit/>
          </a:bodyPr>
          <a:lstStyle/>
          <a:p>
            <a:r>
              <a:rPr lang="en-US" sz="4400" dirty="0">
                <a:solidFill>
                  <a:srgbClr val="FF3300"/>
                </a:solidFill>
              </a:rPr>
              <a:t>D = 6.19583333 g/mL</a:t>
            </a:r>
            <a:br>
              <a:rPr lang="en-US" sz="4400" dirty="0">
                <a:solidFill>
                  <a:srgbClr val="FF3300"/>
                </a:solidFill>
              </a:rPr>
            </a:br>
            <a:r>
              <a:rPr lang="en-US" sz="4400" dirty="0">
                <a:solidFill>
                  <a:srgbClr val="FF3300"/>
                </a:solidFill>
              </a:rPr>
              <a:t>Which must round to 3 SF or 6.20 g/mL</a:t>
            </a:r>
          </a:p>
        </p:txBody>
      </p:sp>
    </p:spTree>
    <p:extLst>
      <p:ext uri="{BB962C8B-B14F-4D97-AF65-F5344CB8AC3E}">
        <p14:creationId xmlns:p14="http://schemas.microsoft.com/office/powerpoint/2010/main" val="40711924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8915400" cy="1354217"/>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66. You know that 12 inches = 1 foot,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how many inches are in 8,375 feet?  (SF count!)</a:t>
            </a:r>
          </a:p>
          <a:p>
            <a:endParaRPr lang="en-US" dirty="0"/>
          </a:p>
        </p:txBody>
      </p:sp>
    </p:spTree>
    <p:extLst>
      <p:ext uri="{BB962C8B-B14F-4D97-AF65-F5344CB8AC3E}">
        <p14:creationId xmlns:p14="http://schemas.microsoft.com/office/powerpoint/2010/main" val="1406607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617196"/>
          </a:xfrm>
          <a:prstGeom prst="rect">
            <a:avLst/>
          </a:prstGeom>
          <a:noFill/>
        </p:spPr>
        <p:txBody>
          <a:bodyPr wrap="square" rtlCol="0">
            <a:spAutoFit/>
          </a:bodyPr>
          <a:lstStyle/>
          <a:p>
            <a:br>
              <a:rPr lang="en-US" sz="2000" dirty="0">
                <a:latin typeface="Times New Roman" panose="02020603050405020304" pitchFamily="18" charset="0"/>
                <a:cs typeface="Times New Roman" panose="02020603050405020304" pitchFamily="18" charset="0"/>
              </a:rPr>
            </a:br>
            <a:r>
              <a:rPr lang="en-US" sz="4400" dirty="0">
                <a:solidFill>
                  <a:srgbClr val="0000CC"/>
                </a:solidFill>
              </a:rPr>
              <a:t>      </a:t>
            </a:r>
            <a:r>
              <a:rPr lang="en-US" sz="6000" dirty="0">
                <a:solidFill>
                  <a:srgbClr val="002060"/>
                </a:solidFill>
                <a:latin typeface="Times New Roman" panose="02020603050405020304" pitchFamily="18" charset="0"/>
                <a:cs typeface="Times New Roman" panose="02020603050405020304" pitchFamily="18" charset="0"/>
              </a:rPr>
              <a:t>H</a:t>
            </a:r>
            <a:r>
              <a:rPr lang="en-US" sz="6000" baseline="-25000" dirty="0">
                <a:solidFill>
                  <a:srgbClr val="002060"/>
                </a:solidFill>
                <a:latin typeface="Times New Roman" panose="02020603050405020304" pitchFamily="18" charset="0"/>
                <a:cs typeface="Times New Roman" panose="02020603050405020304" pitchFamily="18" charset="0"/>
              </a:rPr>
              <a:t>2</a:t>
            </a:r>
            <a:r>
              <a:rPr lang="en-US" sz="6000" dirty="0">
                <a:solidFill>
                  <a:srgbClr val="002060"/>
                </a:solidFill>
                <a:latin typeface="Times New Roman" panose="02020603050405020304" pitchFamily="18" charset="0"/>
                <a:cs typeface="Times New Roman" panose="02020603050405020304" pitchFamily="18" charset="0"/>
              </a:rPr>
              <a:t> +  O</a:t>
            </a:r>
            <a:r>
              <a:rPr lang="en-US" sz="6000" baseline="-25000" dirty="0">
                <a:solidFill>
                  <a:srgbClr val="002060"/>
                </a:solidFill>
                <a:latin typeface="Times New Roman" panose="02020603050405020304" pitchFamily="18" charset="0"/>
                <a:cs typeface="Times New Roman" panose="02020603050405020304" pitchFamily="18" charset="0"/>
              </a:rPr>
              <a:t>2</a:t>
            </a:r>
            <a:r>
              <a:rPr lang="en-US" sz="6000" dirty="0">
                <a:solidFill>
                  <a:srgbClr val="002060"/>
                </a:solidFill>
                <a:latin typeface="Times New Roman" panose="02020603050405020304" pitchFamily="18" charset="0"/>
                <a:cs typeface="Times New Roman" panose="02020603050405020304" pitchFamily="18" charset="0"/>
              </a:rPr>
              <a:t>  →    H</a:t>
            </a:r>
            <a:r>
              <a:rPr lang="en-US" sz="6000" baseline="-25000" dirty="0">
                <a:solidFill>
                  <a:srgbClr val="002060"/>
                </a:solidFill>
                <a:latin typeface="Times New Roman" panose="02020603050405020304" pitchFamily="18" charset="0"/>
                <a:cs typeface="Times New Roman" panose="02020603050405020304" pitchFamily="18" charset="0"/>
              </a:rPr>
              <a:t>2</a:t>
            </a:r>
            <a:r>
              <a:rPr lang="en-US" sz="6000" dirty="0">
                <a:solidFill>
                  <a:srgbClr val="002060"/>
                </a:solidFill>
                <a:latin typeface="Times New Roman" panose="02020603050405020304" pitchFamily="18" charset="0"/>
                <a:cs typeface="Times New Roman" panose="02020603050405020304" pitchFamily="18" charset="0"/>
              </a:rPr>
              <a:t>O</a:t>
            </a:r>
          </a:p>
          <a:p>
            <a:endParaRPr lang="en-US" sz="6000" dirty="0">
              <a:solidFill>
                <a:srgbClr val="002060"/>
              </a:solidFill>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10. It’s pretty obvious that we are missing one atom of oxygen on the right side of the arrow.  Are we allowed to “lose” matter like this?</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457200" lvl="0" indent="-457200">
              <a:buAutoNum type="arabicPeriod" startAt="11"/>
            </a:pPr>
            <a:r>
              <a:rPr lang="en-US" sz="2000" dirty="0">
                <a:latin typeface="Times New Roman" panose="02020603050405020304" pitchFamily="18" charset="0"/>
                <a:cs typeface="Times New Roman" panose="02020603050405020304" pitchFamily="18" charset="0"/>
              </a:rPr>
              <a:t>There is something called the LAW OF CONSERVATION OF MATTER which is written this way:</a:t>
            </a:r>
          </a:p>
          <a:p>
            <a:pPr lvl="0" algn="ctr"/>
            <a:br>
              <a:rPr lang="en-US" sz="2000" dirty="0">
                <a:latin typeface="Times New Roman" panose="02020603050405020304" pitchFamily="18" charset="0"/>
                <a:cs typeface="Times New Roman" panose="02020603050405020304" pitchFamily="18" charset="0"/>
              </a:rPr>
            </a:br>
            <a:r>
              <a:rPr lang="en-US" sz="4800" dirty="0">
                <a:solidFill>
                  <a:srgbClr val="FF0000"/>
                </a:solidFill>
                <a:latin typeface="Times New Roman" panose="02020603050405020304" pitchFamily="18" charset="0"/>
                <a:cs typeface="Times New Roman" panose="02020603050405020304" pitchFamily="18" charset="0"/>
              </a:rPr>
              <a:t>Matter cannot be created or destroyed in a chemical reaction </a:t>
            </a:r>
            <a:br>
              <a:rPr lang="en-US" sz="4800" dirty="0">
                <a:solidFill>
                  <a:srgbClr val="FF0000"/>
                </a:solidFill>
                <a:latin typeface="Times New Roman" panose="02020603050405020304" pitchFamily="18" charset="0"/>
                <a:cs typeface="Times New Roman" panose="02020603050405020304" pitchFamily="18" charset="0"/>
              </a:rPr>
            </a:br>
            <a:r>
              <a:rPr lang="en-US" sz="4800" dirty="0">
                <a:solidFill>
                  <a:srgbClr val="FF0000"/>
                </a:solidFill>
                <a:latin typeface="Times New Roman" panose="02020603050405020304" pitchFamily="18" charset="0"/>
                <a:cs typeface="Times New Roman" panose="02020603050405020304" pitchFamily="18" charset="0"/>
              </a:rPr>
              <a:t>or in a physical change.   </a:t>
            </a:r>
            <a:br>
              <a:rPr lang="en-US" sz="4400" dirty="0">
                <a:solidFill>
                  <a:srgbClr val="FF0000"/>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(you need to memorize this)</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14638957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8915400" cy="1354217"/>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66. You know that 12 inches = 1 foot,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how many inches are in 8,375 feet?  (SF count!)</a:t>
            </a:r>
          </a:p>
          <a:p>
            <a:endParaRPr lang="en-US" dirty="0"/>
          </a:p>
        </p:txBody>
      </p:sp>
      <p:sp>
        <p:nvSpPr>
          <p:cNvPr id="3" name="TextBox 2"/>
          <p:cNvSpPr txBox="1"/>
          <p:nvPr/>
        </p:nvSpPr>
        <p:spPr>
          <a:xfrm>
            <a:off x="57955" y="2515252"/>
            <a:ext cx="2362200" cy="1200329"/>
          </a:xfrm>
          <a:prstGeom prst="rect">
            <a:avLst/>
          </a:prstGeom>
          <a:noFill/>
        </p:spPr>
        <p:txBody>
          <a:bodyPr wrap="square" rtlCol="0">
            <a:spAutoFit/>
          </a:bodyPr>
          <a:lstStyle/>
          <a:p>
            <a:pPr algn="ctr"/>
            <a:r>
              <a:rPr lang="en-US" sz="3600" u="sng" dirty="0">
                <a:solidFill>
                  <a:srgbClr val="FF3300"/>
                </a:solidFill>
              </a:rPr>
              <a:t>8375 </a:t>
            </a:r>
            <a:r>
              <a:rPr lang="en-US" sz="3600" u="sng" dirty="0" err="1">
                <a:solidFill>
                  <a:srgbClr val="FF3300"/>
                </a:solidFill>
              </a:rPr>
              <a:t>ft</a:t>
            </a:r>
            <a:br>
              <a:rPr lang="en-US" sz="3600" u="sng" dirty="0">
                <a:solidFill>
                  <a:srgbClr val="FF3300"/>
                </a:solidFill>
              </a:rPr>
            </a:br>
            <a:r>
              <a:rPr lang="en-US" sz="3600" dirty="0">
                <a:solidFill>
                  <a:srgbClr val="FF3300"/>
                </a:solidFill>
              </a:rPr>
              <a:t>1</a:t>
            </a:r>
          </a:p>
        </p:txBody>
      </p:sp>
      <p:sp>
        <p:nvSpPr>
          <p:cNvPr id="4" name="TextBox 3"/>
          <p:cNvSpPr txBox="1"/>
          <p:nvPr/>
        </p:nvSpPr>
        <p:spPr>
          <a:xfrm>
            <a:off x="2387958" y="2876153"/>
            <a:ext cx="609600" cy="369332"/>
          </a:xfrm>
          <a:prstGeom prst="rect">
            <a:avLst/>
          </a:prstGeom>
          <a:noFill/>
        </p:spPr>
        <p:txBody>
          <a:bodyPr wrap="square" rtlCol="0">
            <a:spAutoFit/>
          </a:bodyPr>
          <a:lstStyle/>
          <a:p>
            <a:r>
              <a:rPr lang="en-US" dirty="0">
                <a:solidFill>
                  <a:srgbClr val="FF3300"/>
                </a:solidFill>
              </a:rPr>
              <a:t>X</a:t>
            </a:r>
          </a:p>
        </p:txBody>
      </p:sp>
      <p:sp>
        <p:nvSpPr>
          <p:cNvPr id="5" name="TextBox 4"/>
          <p:cNvSpPr txBox="1"/>
          <p:nvPr/>
        </p:nvSpPr>
        <p:spPr>
          <a:xfrm>
            <a:off x="2692758" y="2532853"/>
            <a:ext cx="2362200" cy="1200329"/>
          </a:xfrm>
          <a:prstGeom prst="rect">
            <a:avLst/>
          </a:prstGeom>
          <a:noFill/>
        </p:spPr>
        <p:txBody>
          <a:bodyPr wrap="square" rtlCol="0">
            <a:spAutoFit/>
          </a:bodyPr>
          <a:lstStyle/>
          <a:p>
            <a:pPr algn="ctr"/>
            <a:r>
              <a:rPr lang="en-US" sz="3600" u="sng" dirty="0">
                <a:solidFill>
                  <a:srgbClr val="FF3300"/>
                </a:solidFill>
              </a:rPr>
              <a:t>12 inches</a:t>
            </a:r>
            <a:br>
              <a:rPr lang="en-US" sz="3600" u="sng" dirty="0">
                <a:solidFill>
                  <a:srgbClr val="FF3300"/>
                </a:solidFill>
              </a:rPr>
            </a:br>
            <a:r>
              <a:rPr lang="en-US" sz="3600" dirty="0">
                <a:solidFill>
                  <a:srgbClr val="FF3300"/>
                </a:solidFill>
              </a:rPr>
              <a:t>1 </a:t>
            </a:r>
            <a:r>
              <a:rPr lang="en-US" sz="3600" dirty="0" err="1">
                <a:solidFill>
                  <a:srgbClr val="FF3300"/>
                </a:solidFill>
              </a:rPr>
              <a:t>ft</a:t>
            </a:r>
            <a:endParaRPr lang="en-US" sz="3600" dirty="0">
              <a:solidFill>
                <a:srgbClr val="FF3300"/>
              </a:solidFill>
            </a:endParaRPr>
          </a:p>
        </p:txBody>
      </p:sp>
      <p:sp>
        <p:nvSpPr>
          <p:cNvPr id="6" name="TextBox 5"/>
          <p:cNvSpPr txBox="1"/>
          <p:nvPr/>
        </p:nvSpPr>
        <p:spPr>
          <a:xfrm>
            <a:off x="5033492" y="2737653"/>
            <a:ext cx="3958107" cy="2862322"/>
          </a:xfrm>
          <a:prstGeom prst="rect">
            <a:avLst/>
          </a:prstGeom>
          <a:noFill/>
        </p:spPr>
        <p:txBody>
          <a:bodyPr wrap="square" rtlCol="0">
            <a:spAutoFit/>
          </a:bodyPr>
          <a:lstStyle/>
          <a:p>
            <a:r>
              <a:rPr lang="en-US" sz="3600" dirty="0">
                <a:solidFill>
                  <a:srgbClr val="FF3300"/>
                </a:solidFill>
              </a:rPr>
              <a:t>= 100,500 inches</a:t>
            </a:r>
          </a:p>
          <a:p>
            <a:endParaRPr lang="en-US" sz="3600" dirty="0">
              <a:solidFill>
                <a:srgbClr val="FF3300"/>
              </a:solidFill>
            </a:endParaRPr>
          </a:p>
          <a:p>
            <a:endParaRPr lang="en-US" sz="3600" dirty="0">
              <a:solidFill>
                <a:srgbClr val="FF3300"/>
              </a:solidFill>
            </a:endParaRPr>
          </a:p>
          <a:p>
            <a:r>
              <a:rPr lang="en-US" sz="3600" dirty="0">
                <a:solidFill>
                  <a:srgbClr val="0000FF"/>
                </a:solidFill>
              </a:rPr>
              <a:t>Which has 4 SF, all good here!</a:t>
            </a:r>
          </a:p>
        </p:txBody>
      </p:sp>
      <p:cxnSp>
        <p:nvCxnSpPr>
          <p:cNvPr id="8" name="Straight Connector 7"/>
          <p:cNvCxnSpPr/>
          <p:nvPr/>
        </p:nvCxnSpPr>
        <p:spPr>
          <a:xfrm flipH="1">
            <a:off x="1581955" y="2532853"/>
            <a:ext cx="381000" cy="527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873858" y="3120001"/>
            <a:ext cx="381000" cy="527965"/>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4800" y="5599975"/>
            <a:ext cx="3950058" cy="646331"/>
          </a:xfrm>
          <a:prstGeom prst="rect">
            <a:avLst/>
          </a:prstGeom>
          <a:noFill/>
        </p:spPr>
        <p:txBody>
          <a:bodyPr wrap="square" rtlCol="0">
            <a:spAutoFit/>
          </a:bodyPr>
          <a:lstStyle/>
          <a:p>
            <a:r>
              <a:rPr lang="en-US" dirty="0">
                <a:solidFill>
                  <a:schemeClr val="tx1">
                    <a:lumMod val="95000"/>
                    <a:lumOff val="5000"/>
                  </a:schemeClr>
                </a:solidFill>
              </a:rPr>
              <a:t>4 SF here                     Unlimited SF in all</a:t>
            </a:r>
            <a:br>
              <a:rPr lang="en-US" dirty="0">
                <a:solidFill>
                  <a:schemeClr val="tx1">
                    <a:lumMod val="95000"/>
                    <a:lumOff val="5000"/>
                  </a:schemeClr>
                </a:solidFill>
              </a:rPr>
            </a:br>
            <a:r>
              <a:rPr lang="en-US" dirty="0">
                <a:solidFill>
                  <a:schemeClr val="tx1">
                    <a:lumMod val="95000"/>
                    <a:lumOff val="5000"/>
                  </a:schemeClr>
                </a:solidFill>
              </a:rPr>
              <a:t>                                              equalities</a:t>
            </a:r>
          </a:p>
        </p:txBody>
      </p:sp>
      <p:cxnSp>
        <p:nvCxnSpPr>
          <p:cNvPr id="13" name="Straight Arrow Connector 12"/>
          <p:cNvCxnSpPr/>
          <p:nvPr/>
        </p:nvCxnSpPr>
        <p:spPr>
          <a:xfrm flipV="1">
            <a:off x="914400" y="3962400"/>
            <a:ext cx="76200" cy="1637575"/>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997558" y="3733182"/>
            <a:ext cx="583842" cy="175553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638810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71681692"/>
              </p:ext>
            </p:extLst>
          </p:nvPr>
        </p:nvGraphicFramePr>
        <p:xfrm>
          <a:off x="381000" y="533400"/>
          <a:ext cx="8229600" cy="4438807"/>
        </p:xfrm>
        <a:graphic>
          <a:graphicData uri="http://schemas.openxmlformats.org/drawingml/2006/table">
            <a:tbl>
              <a:tblPr/>
              <a:tblGrid>
                <a:gridCol w="26670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1938784">
                <a:tc>
                  <a:txBody>
                    <a:bodyPr/>
                    <a:lstStyle/>
                    <a:p>
                      <a:pPr marR="0" indent="0" algn="ctr" rtl="0">
                        <a:lnSpc>
                          <a:spcPct val="119000"/>
                        </a:lnSpc>
                        <a:spcBef>
                          <a:spcPts val="0"/>
                        </a:spcBef>
                        <a:spcAft>
                          <a:spcPts val="600"/>
                        </a:spcAft>
                      </a:pPr>
                      <a:r>
                        <a:rPr lang="en-US" sz="2800" kern="1400" dirty="0">
                          <a:solidFill>
                            <a:srgbClr val="FF0000"/>
                          </a:solidFill>
                          <a:effectLst/>
                          <a:latin typeface="Times New Roman"/>
                        </a:rPr>
                        <a:t>67.   How many </a:t>
                      </a:r>
                      <a:br>
                        <a:rPr lang="en-US" sz="2800" kern="1400" dirty="0">
                          <a:solidFill>
                            <a:srgbClr val="FF0000"/>
                          </a:solidFill>
                          <a:effectLst/>
                          <a:latin typeface="Times New Roman"/>
                        </a:rPr>
                      </a:br>
                      <a:r>
                        <a:rPr lang="en-US" sz="2800" kern="1400" dirty="0">
                          <a:solidFill>
                            <a:srgbClr val="FF0000"/>
                          </a:solidFill>
                          <a:effectLst/>
                          <a:latin typeface="Times New Roman"/>
                        </a:rPr>
                        <a:t>SF are in these measurements?</a:t>
                      </a:r>
                      <a:endParaRPr lang="en-US" sz="2800" kern="1400" dirty="0">
                        <a:solidFill>
                          <a:srgbClr val="FF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2000" kern="1400" dirty="0">
                          <a:solidFill>
                            <a:srgbClr val="000000"/>
                          </a:solidFill>
                          <a:effectLst/>
                          <a:latin typeface="Times New Roman"/>
                        </a:rPr>
                        <a:t> 0.0000164 g/cm</a:t>
                      </a:r>
                      <a:r>
                        <a:rPr lang="en-US" sz="2000" kern="1400" baseline="30000" dirty="0">
                          <a:solidFill>
                            <a:srgbClr val="000000"/>
                          </a:solidFill>
                          <a:effectLst/>
                          <a:latin typeface="Times New Roman"/>
                        </a:rPr>
                        <a:t>3</a:t>
                      </a:r>
                      <a:r>
                        <a:rPr lang="en-US" sz="2000" kern="1400" dirty="0">
                          <a:solidFill>
                            <a:srgbClr val="000000"/>
                          </a:solidFill>
                          <a:effectLst/>
                          <a:latin typeface="Times New Roman"/>
                        </a:rPr>
                        <a:t> </a:t>
                      </a:r>
                      <a:br>
                        <a:rPr lang="en-US" sz="2000" kern="1400" dirty="0">
                          <a:solidFill>
                            <a:srgbClr val="000000"/>
                          </a:solidFill>
                          <a:effectLst/>
                          <a:latin typeface="Times New Roman"/>
                        </a:rPr>
                      </a:br>
                      <a:r>
                        <a:rPr lang="en-US" sz="2000" kern="1400" dirty="0">
                          <a:solidFill>
                            <a:srgbClr val="000000"/>
                          </a:solidFill>
                          <a:effectLst/>
                          <a:latin typeface="Times New Roman"/>
                        </a:rPr>
                        <a:t>  (density of a gas)</a:t>
                      </a:r>
                      <a:endParaRPr lang="en-US" sz="2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2000" kern="1400" dirty="0">
                          <a:solidFill>
                            <a:srgbClr val="000000"/>
                          </a:solidFill>
                          <a:effectLst/>
                          <a:latin typeface="Times New Roman"/>
                        </a:rPr>
                        <a:t> 7180 K  </a:t>
                      </a:r>
                      <a:br>
                        <a:rPr lang="en-US" sz="2000" kern="1400" dirty="0">
                          <a:solidFill>
                            <a:srgbClr val="000000"/>
                          </a:solidFill>
                          <a:effectLst/>
                          <a:latin typeface="Times New Roman"/>
                        </a:rPr>
                      </a:br>
                      <a:r>
                        <a:rPr lang="en-US" sz="2000" kern="1400" dirty="0">
                          <a:solidFill>
                            <a:srgbClr val="000000"/>
                          </a:solidFill>
                          <a:effectLst/>
                          <a:latin typeface="Times New Roman"/>
                        </a:rPr>
                        <a:t>(melting point)</a:t>
                      </a:r>
                      <a:br>
                        <a:rPr lang="en-US" sz="2000" kern="1400" dirty="0">
                          <a:solidFill>
                            <a:srgbClr val="000000"/>
                          </a:solidFill>
                          <a:effectLst/>
                          <a:latin typeface="Times New Roman"/>
                        </a:rPr>
                      </a:br>
                      <a:br>
                        <a:rPr lang="en-US" sz="2000" kern="1400" dirty="0">
                          <a:solidFill>
                            <a:srgbClr val="000000"/>
                          </a:solidFill>
                          <a:effectLst/>
                          <a:latin typeface="Times New Roman"/>
                        </a:rPr>
                      </a:br>
                      <a:br>
                        <a:rPr lang="en-US" sz="2000" kern="1400" dirty="0">
                          <a:solidFill>
                            <a:srgbClr val="000000"/>
                          </a:solidFill>
                          <a:effectLst/>
                          <a:latin typeface="Times New Roman"/>
                        </a:rPr>
                      </a:br>
                      <a:br>
                        <a:rPr lang="en-US" sz="2000" kern="1400" dirty="0">
                          <a:solidFill>
                            <a:srgbClr val="000000"/>
                          </a:solidFill>
                          <a:effectLst/>
                          <a:latin typeface="Times New Roman"/>
                        </a:rPr>
                      </a:br>
                      <a:endParaRPr lang="en-US" sz="2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13005">
                <a:tc>
                  <a:txBody>
                    <a:bodyPr/>
                    <a:lstStyle/>
                    <a:p>
                      <a:pPr marR="0" indent="0" algn="l" rtl="0">
                        <a:lnSpc>
                          <a:spcPct val="119000"/>
                        </a:lnSpc>
                        <a:spcBef>
                          <a:spcPts val="0"/>
                        </a:spcBef>
                        <a:spcAft>
                          <a:spcPts val="600"/>
                        </a:spcAft>
                      </a:pPr>
                      <a:r>
                        <a:rPr lang="en-US" sz="2000" kern="1400" dirty="0">
                          <a:solidFill>
                            <a:srgbClr val="000000"/>
                          </a:solidFill>
                          <a:effectLst/>
                          <a:latin typeface="Times New Roman"/>
                        </a:rPr>
                        <a:t> 303 K  </a:t>
                      </a:r>
                      <a:br>
                        <a:rPr lang="en-US" sz="2000" kern="1400" dirty="0">
                          <a:solidFill>
                            <a:srgbClr val="000000"/>
                          </a:solidFill>
                          <a:effectLst/>
                          <a:latin typeface="Times New Roman"/>
                        </a:rPr>
                      </a:br>
                      <a:r>
                        <a:rPr lang="en-US" sz="2000" kern="1400" dirty="0">
                          <a:solidFill>
                            <a:srgbClr val="000000"/>
                          </a:solidFill>
                          <a:effectLst/>
                          <a:latin typeface="Times New Roman"/>
                        </a:rPr>
                        <a:t>(a melting point)</a:t>
                      </a:r>
                      <a:endParaRPr lang="en-US" sz="2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2000" kern="1400" dirty="0">
                          <a:solidFill>
                            <a:srgbClr val="000000"/>
                          </a:solidFill>
                          <a:effectLst/>
                          <a:latin typeface="Times New Roman"/>
                        </a:rPr>
                        <a:t> 3560. K  </a:t>
                      </a:r>
                      <a:br>
                        <a:rPr lang="en-US" sz="2000" kern="1400" dirty="0">
                          <a:solidFill>
                            <a:srgbClr val="000000"/>
                          </a:solidFill>
                          <a:effectLst/>
                          <a:latin typeface="Times New Roman"/>
                        </a:rPr>
                      </a:br>
                      <a:r>
                        <a:rPr lang="en-US" sz="2000" kern="1400" dirty="0">
                          <a:solidFill>
                            <a:srgbClr val="000000"/>
                          </a:solidFill>
                          <a:effectLst/>
                          <a:latin typeface="Times New Roman"/>
                        </a:rPr>
                        <a:t>(a boiling point)</a:t>
                      </a:r>
                      <a:endParaRPr lang="en-US" sz="2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2000" kern="1400" dirty="0">
                          <a:solidFill>
                            <a:srgbClr val="000000"/>
                          </a:solidFill>
                          <a:effectLst/>
                          <a:latin typeface="Times New Roman"/>
                        </a:rPr>
                        <a:t>640 grams  </a:t>
                      </a:r>
                      <a:br>
                        <a:rPr lang="en-US" sz="2000" kern="1400" dirty="0">
                          <a:solidFill>
                            <a:srgbClr val="000000"/>
                          </a:solidFill>
                          <a:effectLst/>
                          <a:latin typeface="Times New Roman"/>
                        </a:rPr>
                      </a:br>
                      <a:r>
                        <a:rPr lang="en-US" sz="2000" kern="1400" dirty="0">
                          <a:solidFill>
                            <a:srgbClr val="000000"/>
                          </a:solidFill>
                          <a:effectLst/>
                          <a:latin typeface="Times New Roman"/>
                        </a:rPr>
                        <a:t>(mass of a liquid)</a:t>
                      </a:r>
                      <a:endParaRPr lang="en-US" sz="2000" kern="1400" dirty="0">
                        <a:solidFill>
                          <a:srgbClr val="000000"/>
                        </a:solidFill>
                        <a:effectLst/>
                        <a:latin typeface="Calibri"/>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Control 1"/>
          <p:cNvSpPr>
            <a:spLocks noChangeArrowheads="1" noChangeShapeType="1"/>
          </p:cNvSpPr>
          <p:nvPr/>
        </p:nvSpPr>
        <p:spPr bwMode="auto">
          <a:xfrm>
            <a:off x="1582738" y="9255125"/>
            <a:ext cx="6862762" cy="16446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29958029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83621070"/>
              </p:ext>
            </p:extLst>
          </p:nvPr>
        </p:nvGraphicFramePr>
        <p:xfrm>
          <a:off x="381000" y="533400"/>
          <a:ext cx="8229600" cy="4741292"/>
        </p:xfrm>
        <a:graphic>
          <a:graphicData uri="http://schemas.openxmlformats.org/drawingml/2006/table">
            <a:tbl>
              <a:tblPr/>
              <a:tblGrid>
                <a:gridCol w="26670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1938784">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67.   How many </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SF are in these measurements?</a:t>
                      </a: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 0.0000164 g/cm</a:t>
                      </a:r>
                      <a:r>
                        <a:rPr lang="en-US" sz="2000" kern="1400" baseline="30000" dirty="0">
                          <a:solidFill>
                            <a:srgbClr val="000000"/>
                          </a:solidFill>
                          <a:effectLst/>
                          <a:latin typeface="Times New Roman" panose="02020603050405020304" pitchFamily="18" charset="0"/>
                          <a:cs typeface="Times New Roman" panose="02020603050405020304" pitchFamily="18" charset="0"/>
                        </a:rPr>
                        <a:t>3</a:t>
                      </a:r>
                      <a:r>
                        <a:rPr lang="en-US" sz="2000" kern="1400" dirty="0">
                          <a:solidFill>
                            <a:srgbClr val="000000"/>
                          </a:solidFill>
                          <a:effectLst/>
                          <a:latin typeface="Times New Roman" panose="02020603050405020304" pitchFamily="18" charset="0"/>
                          <a:cs typeface="Times New Roman" panose="02020603050405020304" pitchFamily="18" charset="0"/>
                        </a:rPr>
                        <a:t> </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  (density of a gas)</a:t>
                      </a:r>
                    </a:p>
                    <a:p>
                      <a:pPr marR="0" indent="0" algn="l"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              </a:t>
                      </a:r>
                      <a:r>
                        <a:rPr lang="en-US" sz="2000" kern="1400" dirty="0">
                          <a:solidFill>
                            <a:srgbClr val="FF0000"/>
                          </a:solidFill>
                          <a:effectLst/>
                          <a:latin typeface="Times New Roman" panose="02020603050405020304" pitchFamily="18" charset="0"/>
                          <a:cs typeface="Times New Roman" panose="02020603050405020304" pitchFamily="18" charset="0"/>
                        </a:rPr>
                        <a:t>3 SF</a:t>
                      </a:r>
                      <a:br>
                        <a:rPr lang="en-US" sz="2000" kern="1400" dirty="0">
                          <a:solidFill>
                            <a:srgbClr val="FF0000"/>
                          </a:solidFill>
                          <a:effectLst/>
                          <a:latin typeface="Times New Roman" panose="02020603050405020304" pitchFamily="18" charset="0"/>
                          <a:cs typeface="Times New Roman" panose="02020603050405020304" pitchFamily="18" charset="0"/>
                        </a:rPr>
                      </a:br>
                      <a:r>
                        <a:rPr lang="en-US" sz="2000" kern="1400" dirty="0">
                          <a:solidFill>
                            <a:srgbClr val="FF0000"/>
                          </a:solidFill>
                          <a:effectLst/>
                          <a:latin typeface="Times New Roman" panose="02020603050405020304" pitchFamily="18" charset="0"/>
                          <a:cs typeface="Times New Roman" panose="02020603050405020304" pitchFamily="18" charset="0"/>
                        </a:rPr>
                        <a:t>leading zeros don’t</a:t>
                      </a:r>
                      <a:r>
                        <a:rPr lang="en-US" sz="2000" kern="1400" baseline="0" dirty="0">
                          <a:solidFill>
                            <a:srgbClr val="FF0000"/>
                          </a:solidFill>
                          <a:effectLst/>
                          <a:latin typeface="Times New Roman" panose="02020603050405020304" pitchFamily="18" charset="0"/>
                          <a:cs typeface="Times New Roman" panose="02020603050405020304" pitchFamily="18" charset="0"/>
                        </a:rPr>
                        <a:t> count</a:t>
                      </a:r>
                      <a:endParaRPr lang="en-US" sz="2000" kern="1400" dirty="0">
                        <a:solidFill>
                          <a:srgbClr val="FF0000"/>
                        </a:solidFill>
                        <a:effectLst/>
                        <a:latin typeface="Times New Roman" panose="02020603050405020304" pitchFamily="18" charset="0"/>
                        <a:cs typeface="Times New Roman" panose="02020603050405020304" pitchFamily="18" charset="0"/>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 7180 K  </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(melting point)</a:t>
                      </a:r>
                    </a:p>
                    <a:p>
                      <a:pPr marL="0" marR="0" indent="0" algn="l" defTabSz="914400" rtl="0" eaLnBrk="1" fontAlgn="auto" latinLnBrk="0" hangingPunct="1">
                        <a:lnSpc>
                          <a:spcPct val="119000"/>
                        </a:lnSpc>
                        <a:spcBef>
                          <a:spcPts val="0"/>
                        </a:spcBef>
                        <a:spcAft>
                          <a:spcPts val="600"/>
                        </a:spcAft>
                        <a:buClrTx/>
                        <a:buSzTx/>
                        <a:buFontTx/>
                        <a:buNone/>
                        <a:tabLst/>
                        <a:defRPr/>
                      </a:pPr>
                      <a:r>
                        <a:rPr lang="en-US" sz="2000" kern="1400" dirty="0">
                          <a:solidFill>
                            <a:srgbClr val="000000"/>
                          </a:solidFill>
                          <a:effectLst/>
                          <a:latin typeface="Times New Roman" panose="02020603050405020304" pitchFamily="18" charset="0"/>
                          <a:cs typeface="Times New Roman" panose="02020603050405020304" pitchFamily="18" charset="0"/>
                        </a:rPr>
                        <a:t>         </a:t>
                      </a:r>
                      <a:r>
                        <a:rPr lang="en-US" sz="2000" kern="1400" dirty="0">
                          <a:solidFill>
                            <a:srgbClr val="FF0000"/>
                          </a:solidFill>
                          <a:effectLst/>
                          <a:latin typeface="Times New Roman" panose="02020603050405020304" pitchFamily="18" charset="0"/>
                          <a:cs typeface="Times New Roman" panose="02020603050405020304" pitchFamily="18" charset="0"/>
                        </a:rPr>
                        <a:t>3 SF</a:t>
                      </a:r>
                    </a:p>
                    <a:p>
                      <a:pPr marL="0" marR="0" indent="0" algn="l" defTabSz="914400" rtl="0" eaLnBrk="1" fontAlgn="auto" latinLnBrk="0" hangingPunct="1">
                        <a:lnSpc>
                          <a:spcPct val="119000"/>
                        </a:lnSpc>
                        <a:spcBef>
                          <a:spcPts val="0"/>
                        </a:spcBef>
                        <a:spcAft>
                          <a:spcPts val="600"/>
                        </a:spcAft>
                        <a:buClrTx/>
                        <a:buSzTx/>
                        <a:buFontTx/>
                        <a:buNone/>
                        <a:tabLst/>
                        <a:defRPr/>
                      </a:pPr>
                      <a:r>
                        <a:rPr lang="en-US" sz="2000" kern="1400" dirty="0">
                          <a:solidFill>
                            <a:srgbClr val="FF0000"/>
                          </a:solidFill>
                          <a:effectLst/>
                          <a:latin typeface="Times New Roman" panose="02020603050405020304" pitchFamily="18" charset="0"/>
                          <a:cs typeface="Times New Roman" panose="02020603050405020304" pitchFamily="18" charset="0"/>
                        </a:rPr>
                        <a:t>zero</a:t>
                      </a:r>
                      <a:r>
                        <a:rPr lang="en-US" sz="2000" kern="1400" baseline="0" dirty="0">
                          <a:solidFill>
                            <a:srgbClr val="FF0000"/>
                          </a:solidFill>
                          <a:effectLst/>
                          <a:latin typeface="Times New Roman" panose="02020603050405020304" pitchFamily="18" charset="0"/>
                          <a:cs typeface="Times New Roman" panose="02020603050405020304" pitchFamily="18" charset="0"/>
                        </a:rPr>
                        <a:t> at the end, no decimal point does not count</a:t>
                      </a:r>
                      <a:br>
                        <a:rPr lang="en-US" sz="2000" kern="1400" baseline="0" dirty="0">
                          <a:solidFill>
                            <a:srgbClr val="FF0000"/>
                          </a:solidFill>
                          <a:effectLst/>
                          <a:latin typeface="Times New Roman" panose="02020603050405020304" pitchFamily="18" charset="0"/>
                          <a:cs typeface="Times New Roman" panose="02020603050405020304" pitchFamily="18" charset="0"/>
                        </a:rPr>
                      </a:br>
                      <a:endParaRPr lang="en-US" sz="2000" kern="1400" dirty="0">
                        <a:solidFill>
                          <a:srgbClr val="FF0000"/>
                        </a:solidFill>
                        <a:effectLst/>
                        <a:latin typeface="Times New Roman" panose="02020603050405020304" pitchFamily="18" charset="0"/>
                        <a:cs typeface="Times New Roman" panose="02020603050405020304" pitchFamily="18" charset="0"/>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13005">
                <a:tc>
                  <a:txBody>
                    <a:bodyPr/>
                    <a:lstStyle/>
                    <a:p>
                      <a:pPr marR="0" indent="0" algn="l"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 303 K  </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(a melting point)</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     </a:t>
                      </a:r>
                      <a:r>
                        <a:rPr lang="en-US" sz="2000" kern="1400" dirty="0">
                          <a:solidFill>
                            <a:srgbClr val="FF0000"/>
                          </a:solidFill>
                          <a:effectLst/>
                          <a:latin typeface="Times New Roman" panose="02020603050405020304" pitchFamily="18" charset="0"/>
                          <a:cs typeface="Times New Roman" panose="02020603050405020304" pitchFamily="18" charset="0"/>
                        </a:rPr>
                        <a:t>3 SF</a:t>
                      </a:r>
                      <a:br>
                        <a:rPr lang="en-US" sz="2000" kern="1400" dirty="0">
                          <a:solidFill>
                            <a:srgbClr val="FF0000"/>
                          </a:solidFill>
                          <a:effectLst/>
                          <a:latin typeface="Times New Roman" panose="02020603050405020304" pitchFamily="18" charset="0"/>
                          <a:cs typeface="Times New Roman" panose="02020603050405020304" pitchFamily="18" charset="0"/>
                        </a:rPr>
                      </a:br>
                      <a:r>
                        <a:rPr lang="en-US" sz="2000" kern="1400" dirty="0">
                          <a:solidFill>
                            <a:srgbClr val="FF0000"/>
                          </a:solidFill>
                          <a:effectLst/>
                          <a:latin typeface="Times New Roman" panose="02020603050405020304" pitchFamily="18" charset="0"/>
                          <a:cs typeface="Times New Roman" panose="02020603050405020304" pitchFamily="18" charset="0"/>
                        </a:rPr>
                        <a:t>zeros</a:t>
                      </a:r>
                      <a:r>
                        <a:rPr lang="en-US" sz="2000" kern="1400" baseline="0" dirty="0">
                          <a:solidFill>
                            <a:srgbClr val="FF0000"/>
                          </a:solidFill>
                          <a:effectLst/>
                          <a:latin typeface="Times New Roman" panose="02020603050405020304" pitchFamily="18" charset="0"/>
                          <a:cs typeface="Times New Roman" panose="02020603050405020304" pitchFamily="18" charset="0"/>
                        </a:rPr>
                        <a:t> in between SF count</a:t>
                      </a:r>
                      <a:endParaRPr lang="en-US" sz="20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 3560. K  </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(a boiling point)</a:t>
                      </a:r>
                    </a:p>
                    <a:p>
                      <a:pPr marL="0" marR="0" indent="0" algn="l" defTabSz="914400" rtl="0" eaLnBrk="1" fontAlgn="auto" latinLnBrk="0" hangingPunct="1">
                        <a:lnSpc>
                          <a:spcPct val="119000"/>
                        </a:lnSpc>
                        <a:spcBef>
                          <a:spcPts val="0"/>
                        </a:spcBef>
                        <a:spcAft>
                          <a:spcPts val="600"/>
                        </a:spcAft>
                        <a:buClrTx/>
                        <a:buSzTx/>
                        <a:buFontTx/>
                        <a:buNone/>
                        <a:tabLst/>
                        <a:defRPr/>
                      </a:pPr>
                      <a:r>
                        <a:rPr lang="en-US" sz="2000" kern="1400" dirty="0">
                          <a:solidFill>
                            <a:srgbClr val="FF0000"/>
                          </a:solidFill>
                          <a:effectLst/>
                          <a:latin typeface="Times New Roman" panose="02020603050405020304" pitchFamily="18" charset="0"/>
                          <a:cs typeface="Times New Roman" panose="02020603050405020304" pitchFamily="18" charset="0"/>
                        </a:rPr>
                        <a:t>      4 SF</a:t>
                      </a:r>
                    </a:p>
                    <a:p>
                      <a:pPr marL="0" marR="0" indent="0" algn="l" defTabSz="914400" rtl="0" eaLnBrk="1" fontAlgn="auto" latinLnBrk="0" hangingPunct="1">
                        <a:lnSpc>
                          <a:spcPct val="119000"/>
                        </a:lnSpc>
                        <a:spcBef>
                          <a:spcPts val="0"/>
                        </a:spcBef>
                        <a:spcAft>
                          <a:spcPts val="600"/>
                        </a:spcAft>
                        <a:buClrTx/>
                        <a:buSzTx/>
                        <a:buFontTx/>
                        <a:buNone/>
                        <a:tabLst/>
                        <a:defRPr/>
                      </a:pPr>
                      <a:r>
                        <a:rPr lang="en-US" sz="2000" kern="1400" dirty="0">
                          <a:solidFill>
                            <a:srgbClr val="FF0000"/>
                          </a:solidFill>
                          <a:effectLst/>
                          <a:latin typeface="Times New Roman" panose="02020603050405020304" pitchFamily="18" charset="0"/>
                          <a:cs typeface="Times New Roman" panose="02020603050405020304" pitchFamily="18" charset="0"/>
                        </a:rPr>
                        <a:t>zero</a:t>
                      </a:r>
                      <a:r>
                        <a:rPr lang="en-US" sz="2000" kern="1400" baseline="0" dirty="0">
                          <a:solidFill>
                            <a:srgbClr val="FF0000"/>
                          </a:solidFill>
                          <a:effectLst/>
                          <a:latin typeface="Times New Roman" panose="02020603050405020304" pitchFamily="18" charset="0"/>
                          <a:cs typeface="Times New Roman" panose="02020603050405020304" pitchFamily="18" charset="0"/>
                        </a:rPr>
                        <a:t> at the end, with a decimal point does count</a:t>
                      </a:r>
                      <a:endParaRPr lang="en-US" sz="2000" kern="1400" dirty="0">
                        <a:solidFill>
                          <a:srgbClr val="FF0000"/>
                        </a:solidFill>
                        <a:effectLst/>
                        <a:latin typeface="Times New Roman" panose="02020603050405020304" pitchFamily="18" charset="0"/>
                        <a:cs typeface="Times New Roman" panose="02020603050405020304" pitchFamily="18" charset="0"/>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640 grams  </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(mass of a liquid)</a:t>
                      </a:r>
                    </a:p>
                    <a:p>
                      <a:pPr marL="0" marR="0" indent="0" algn="l" defTabSz="914400" rtl="0" eaLnBrk="1" fontAlgn="auto" latinLnBrk="0" hangingPunct="1">
                        <a:lnSpc>
                          <a:spcPct val="119000"/>
                        </a:lnSpc>
                        <a:spcBef>
                          <a:spcPts val="0"/>
                        </a:spcBef>
                        <a:spcAft>
                          <a:spcPts val="600"/>
                        </a:spcAft>
                        <a:buClrTx/>
                        <a:buSzTx/>
                        <a:buFontTx/>
                        <a:buNone/>
                        <a:tabLst/>
                        <a:defRPr/>
                      </a:pPr>
                      <a:r>
                        <a:rPr lang="en-US" sz="2000" kern="1400" dirty="0">
                          <a:solidFill>
                            <a:srgbClr val="FF0000"/>
                          </a:solidFill>
                          <a:effectLst/>
                          <a:latin typeface="Times New Roman" panose="02020603050405020304" pitchFamily="18" charset="0"/>
                          <a:cs typeface="Times New Roman" panose="02020603050405020304" pitchFamily="18" charset="0"/>
                        </a:rPr>
                        <a:t>       2 SF</a:t>
                      </a:r>
                    </a:p>
                    <a:p>
                      <a:pPr marL="0" marR="0" indent="0" algn="l" defTabSz="914400" rtl="0" eaLnBrk="1" fontAlgn="auto" latinLnBrk="0" hangingPunct="1">
                        <a:lnSpc>
                          <a:spcPct val="119000"/>
                        </a:lnSpc>
                        <a:spcBef>
                          <a:spcPts val="0"/>
                        </a:spcBef>
                        <a:spcAft>
                          <a:spcPts val="600"/>
                        </a:spcAft>
                        <a:buClrTx/>
                        <a:buSzTx/>
                        <a:buFontTx/>
                        <a:buNone/>
                        <a:tabLst/>
                        <a:defRPr/>
                      </a:pPr>
                      <a:r>
                        <a:rPr lang="en-US" sz="2000" kern="1400" dirty="0">
                          <a:solidFill>
                            <a:srgbClr val="FF0000"/>
                          </a:solidFill>
                          <a:effectLst/>
                          <a:latin typeface="Times New Roman" panose="02020603050405020304" pitchFamily="18" charset="0"/>
                          <a:cs typeface="Times New Roman" panose="02020603050405020304" pitchFamily="18" charset="0"/>
                        </a:rPr>
                        <a:t>zero</a:t>
                      </a:r>
                      <a:r>
                        <a:rPr lang="en-US" sz="2000" kern="1400" baseline="0" dirty="0">
                          <a:solidFill>
                            <a:srgbClr val="FF0000"/>
                          </a:solidFill>
                          <a:effectLst/>
                          <a:latin typeface="Times New Roman" panose="02020603050405020304" pitchFamily="18" charset="0"/>
                          <a:cs typeface="Times New Roman" panose="02020603050405020304" pitchFamily="18" charset="0"/>
                        </a:rPr>
                        <a:t> at the end, no decimal point does not count</a:t>
                      </a:r>
                      <a:br>
                        <a:rPr lang="en-US" sz="2000" kern="1400" baseline="0" dirty="0">
                          <a:solidFill>
                            <a:srgbClr val="FF0000"/>
                          </a:solidFill>
                          <a:effectLst/>
                          <a:latin typeface="Times New Roman" panose="02020603050405020304" pitchFamily="18" charset="0"/>
                          <a:cs typeface="Times New Roman" panose="02020603050405020304" pitchFamily="18" charset="0"/>
                        </a:rPr>
                      </a:br>
                      <a:endParaRPr lang="en-US" sz="2000" kern="1400" dirty="0">
                        <a:solidFill>
                          <a:srgbClr val="FF0000"/>
                        </a:solidFill>
                        <a:effectLst/>
                        <a:latin typeface="Times New Roman" panose="02020603050405020304" pitchFamily="18" charset="0"/>
                        <a:cs typeface="Times New Roman" panose="02020603050405020304" pitchFamily="18" charset="0"/>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Control 1"/>
          <p:cNvSpPr>
            <a:spLocks noChangeArrowheads="1" noChangeShapeType="1"/>
          </p:cNvSpPr>
          <p:nvPr/>
        </p:nvSpPr>
        <p:spPr bwMode="auto">
          <a:xfrm>
            <a:off x="1582738" y="9255125"/>
            <a:ext cx="6862762" cy="16446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15759533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111"/>
            <a:ext cx="9144000" cy="6801862"/>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Measurement Class #4  </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Dimensional Analysis or </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Math Conversions</a:t>
            </a:r>
          </a:p>
          <a:p>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Converting from one unit to another is going to happen a lot in chemistry.  We already have done conversions between Kelvin and centigrade - and converted mass and volume into density.  But other conversions will need to be done as well.  Some are easy, one step conversions, but some are multiple step, and require this “technique” of dimensional analysis, which is just scary talk for unit conversion math.  Here goes.</a:t>
            </a:r>
          </a:p>
          <a:p>
            <a:r>
              <a:rPr lang="en-US" dirty="0"/>
              <a:t> </a:t>
            </a:r>
          </a:p>
          <a:p>
            <a:r>
              <a:rPr lang="en-US" sz="2000" b="1" dirty="0">
                <a:solidFill>
                  <a:srgbClr val="003300"/>
                </a:solidFill>
              </a:rPr>
              <a:t>1ST:  I sent you important school email.  Check it.</a:t>
            </a:r>
          </a:p>
          <a:p>
            <a:r>
              <a:rPr lang="en-US" sz="2000" b="1" dirty="0"/>
              <a:t>2ND:  Check school tool for your grades.</a:t>
            </a:r>
          </a:p>
          <a:p>
            <a:r>
              <a:rPr lang="en-US" sz="2000" b="1" dirty="0">
                <a:solidFill>
                  <a:srgbClr val="0000FF"/>
                </a:solidFill>
              </a:rPr>
              <a:t>3RD:  Graded lab reports.  Review them, put them into BLUE BOX.  Don’t take them.</a:t>
            </a:r>
          </a:p>
          <a:p>
            <a:r>
              <a:rPr lang="en-US" sz="2000" b="1" dirty="0"/>
              <a:t>4TH:  Make sure your parents are coming tonight to meet me.</a:t>
            </a:r>
          </a:p>
          <a:p>
            <a:r>
              <a:rPr lang="en-US" sz="2000" b="1" dirty="0">
                <a:solidFill>
                  <a:srgbClr val="FF0000"/>
                </a:solidFill>
              </a:rPr>
              <a:t>5TH:  Celebration is on Friday, start studying and READ THE BASICS.  </a:t>
            </a:r>
            <a:br>
              <a:rPr lang="en-US" sz="2000" b="1" dirty="0">
                <a:solidFill>
                  <a:srgbClr val="FF0000"/>
                </a:solidFill>
              </a:rPr>
            </a:br>
            <a:br>
              <a:rPr lang="en-US" sz="2000" b="1" dirty="0">
                <a:solidFill>
                  <a:srgbClr val="FF0000"/>
                </a:solidFill>
              </a:rPr>
            </a:br>
            <a:r>
              <a:rPr lang="en-US" sz="2800" b="1" dirty="0"/>
              <a:t>Get calculators and reference tables out for notes today… </a:t>
            </a:r>
          </a:p>
          <a:p>
            <a:endParaRPr lang="en-US" dirty="0"/>
          </a:p>
        </p:txBody>
      </p:sp>
    </p:spTree>
    <p:extLst>
      <p:ext uri="{BB962C8B-B14F-4D97-AF65-F5344CB8AC3E}">
        <p14:creationId xmlns:p14="http://schemas.microsoft.com/office/powerpoint/2010/main" val="160067260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458200" cy="649408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Nothing says LOVE more than a dozen roses.  How many roses are a dozen? _________ </a:t>
            </a:r>
          </a:p>
          <a:p>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There</a:t>
            </a:r>
            <a:r>
              <a:rPr lang="en-US" sz="3200" dirty="0">
                <a:latin typeface="Times New Roman" panose="02020603050405020304" pitchFamily="18" charset="0"/>
                <a:cs typeface="Times New Roman" panose="02020603050405020304" pitchFamily="18" charset="0"/>
              </a:rPr>
              <a:t>, you did dimensional analysis in your head.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How many roses are in 3 dozen roses? _________ Ha, again!  You converted dozens of roses into roses.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If 12 inches = 1 foot, how deep is a four-foot pool in inches?  ___________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You just did another unit conversion, from feet to inches.  </a:t>
            </a:r>
            <a:r>
              <a:rPr lang="en-US" sz="2000" i="1" dirty="0">
                <a:solidFill>
                  <a:srgbClr val="FF0000"/>
                </a:solidFill>
                <a:latin typeface="Times New Roman" panose="02020603050405020304" pitchFamily="18" charset="0"/>
                <a:cs typeface="Times New Roman" panose="02020603050405020304" pitchFamily="18" charset="0"/>
              </a:rPr>
              <a:t>(you’re smart)</a:t>
            </a:r>
            <a:endParaRPr lang="en-US" sz="3200"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227554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2769989"/>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68.  Let’s look at what your brain was doing.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First you decide your “starting point” and put</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that number “over 1” as a fraction.  </a:t>
            </a:r>
          </a:p>
          <a:p>
            <a:r>
              <a:rPr lang="en-US" sz="2800" dirty="0">
                <a:solidFill>
                  <a:srgbClr val="FF0000"/>
                </a:solidFill>
                <a:latin typeface="Times New Roman" panose="02020603050405020304" pitchFamily="18" charset="0"/>
                <a:cs typeface="Times New Roman" panose="02020603050405020304" pitchFamily="18" charset="0"/>
              </a:rPr>
              <a:t>        If 12 inches = 1 foot, how many inches are in 4.0 feet?  </a:t>
            </a:r>
          </a:p>
          <a:p>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8518820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763000" cy="2339102"/>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68.  Let’s look at what your brain was doing.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First you decide your “starting point” and put</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that number “over 1” as a fraction.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If 12 inches = 1 foot, how many inches are in 4.0 feet?</a:t>
            </a:r>
            <a:r>
              <a:rPr lang="en-US" sz="3200" dirty="0">
                <a:latin typeface="Times New Roman" panose="02020603050405020304" pitchFamily="18" charset="0"/>
                <a:cs typeface="Times New Roman" panose="02020603050405020304" pitchFamily="18" charset="0"/>
              </a:rPr>
              <a:t> </a:t>
            </a:r>
          </a:p>
          <a:p>
            <a:endParaRPr lang="en-US" dirty="0"/>
          </a:p>
        </p:txBody>
      </p:sp>
      <p:sp>
        <p:nvSpPr>
          <p:cNvPr id="3" name="TextBox 2"/>
          <p:cNvSpPr txBox="1"/>
          <p:nvPr/>
        </p:nvSpPr>
        <p:spPr>
          <a:xfrm>
            <a:off x="381000" y="3048000"/>
            <a:ext cx="1066800" cy="1077218"/>
          </a:xfrm>
          <a:prstGeom prst="rect">
            <a:avLst/>
          </a:prstGeom>
          <a:noFill/>
        </p:spPr>
        <p:txBody>
          <a:bodyPr wrap="square" rtlCol="0">
            <a:spAutoFit/>
          </a:bodyPr>
          <a:lstStyle/>
          <a:p>
            <a:pPr algn="ctr"/>
            <a:r>
              <a:rPr lang="en-US" sz="3200" u="sng" dirty="0">
                <a:solidFill>
                  <a:srgbClr val="0000FF"/>
                </a:solidFill>
                <a:latin typeface="Times New Roman" panose="02020603050405020304" pitchFamily="18" charset="0"/>
                <a:cs typeface="Times New Roman" panose="02020603050405020304" pitchFamily="18" charset="0"/>
              </a:rPr>
              <a:t>4.0 </a:t>
            </a:r>
            <a:r>
              <a:rPr lang="en-US" sz="3200" u="sng" dirty="0" err="1">
                <a:solidFill>
                  <a:srgbClr val="0000FF"/>
                </a:solidFill>
                <a:latin typeface="Times New Roman" panose="02020603050405020304" pitchFamily="18" charset="0"/>
                <a:cs typeface="Times New Roman" panose="02020603050405020304" pitchFamily="18" charset="0"/>
              </a:rPr>
              <a:t>ft</a:t>
            </a:r>
            <a:br>
              <a:rPr lang="en-US" sz="3200" u="sng" dirty="0">
                <a:solidFill>
                  <a:srgbClr val="0000FF"/>
                </a:solidFill>
                <a:latin typeface="Times New Roman" panose="02020603050405020304" pitchFamily="18" charset="0"/>
                <a:cs typeface="Times New Roman" panose="02020603050405020304" pitchFamily="18" charset="0"/>
              </a:rPr>
            </a:br>
            <a:r>
              <a:rPr lang="en-US" sz="3200" dirty="0">
                <a:solidFill>
                  <a:srgbClr val="0000FF"/>
                </a:solidFill>
                <a:latin typeface="Times New Roman" panose="02020603050405020304" pitchFamily="18" charset="0"/>
                <a:cs typeface="Times New Roman" panose="02020603050405020304" pitchFamily="18" charset="0"/>
              </a:rPr>
              <a:t>1</a:t>
            </a:r>
          </a:p>
        </p:txBody>
      </p:sp>
      <p:sp>
        <p:nvSpPr>
          <p:cNvPr id="4" name="TextBox 3"/>
          <p:cNvSpPr txBox="1"/>
          <p:nvPr/>
        </p:nvSpPr>
        <p:spPr>
          <a:xfrm>
            <a:off x="1524000" y="3294221"/>
            <a:ext cx="419100" cy="584775"/>
          </a:xfrm>
          <a:prstGeom prst="rect">
            <a:avLst/>
          </a:prstGeom>
          <a:noFill/>
        </p:spPr>
        <p:txBody>
          <a:bodyPr wrap="square" rtlCol="0">
            <a:spAutoFit/>
          </a:bodyPr>
          <a:lstStyle/>
          <a:p>
            <a:r>
              <a:rPr lang="en-US" sz="3200" dirty="0">
                <a:solidFill>
                  <a:srgbClr val="0000FF"/>
                </a:solidFill>
              </a:rPr>
              <a:t>X</a:t>
            </a:r>
          </a:p>
        </p:txBody>
      </p:sp>
      <p:sp>
        <p:nvSpPr>
          <p:cNvPr id="5" name="TextBox 4"/>
          <p:cNvSpPr txBox="1"/>
          <p:nvPr/>
        </p:nvSpPr>
        <p:spPr>
          <a:xfrm>
            <a:off x="2057400" y="3048000"/>
            <a:ext cx="1752600" cy="1077218"/>
          </a:xfrm>
          <a:prstGeom prst="rect">
            <a:avLst/>
          </a:prstGeom>
          <a:noFill/>
        </p:spPr>
        <p:txBody>
          <a:bodyPr wrap="square" rtlCol="0">
            <a:spAutoFit/>
          </a:bodyPr>
          <a:lstStyle/>
          <a:p>
            <a:pPr algn="ctr"/>
            <a:r>
              <a:rPr lang="en-US" sz="3200" u="sng" dirty="0">
                <a:solidFill>
                  <a:srgbClr val="0000FF"/>
                </a:solidFill>
                <a:latin typeface="Times New Roman" panose="02020603050405020304" pitchFamily="18" charset="0"/>
                <a:cs typeface="Times New Roman" panose="02020603050405020304" pitchFamily="18" charset="0"/>
              </a:rPr>
              <a:t>12 inches</a:t>
            </a:r>
            <a:br>
              <a:rPr lang="en-US" sz="3200" u="sng" dirty="0">
                <a:solidFill>
                  <a:srgbClr val="0000FF"/>
                </a:solidFill>
                <a:latin typeface="Times New Roman" panose="02020603050405020304" pitchFamily="18" charset="0"/>
                <a:cs typeface="Times New Roman" panose="02020603050405020304" pitchFamily="18" charset="0"/>
              </a:rPr>
            </a:br>
            <a:r>
              <a:rPr lang="en-US" sz="3200" dirty="0">
                <a:solidFill>
                  <a:srgbClr val="0000FF"/>
                </a:solidFill>
                <a:latin typeface="Times New Roman" panose="02020603050405020304" pitchFamily="18" charset="0"/>
                <a:cs typeface="Times New Roman" panose="02020603050405020304" pitchFamily="18" charset="0"/>
              </a:rPr>
              <a:t>1 </a:t>
            </a:r>
            <a:r>
              <a:rPr lang="en-US" sz="3200" dirty="0" err="1">
                <a:solidFill>
                  <a:srgbClr val="0000FF"/>
                </a:solidFill>
                <a:latin typeface="Times New Roman" panose="02020603050405020304" pitchFamily="18" charset="0"/>
                <a:cs typeface="Times New Roman" panose="02020603050405020304" pitchFamily="18" charset="0"/>
              </a:rPr>
              <a:t>ft</a:t>
            </a:r>
            <a:endParaRPr lang="en-US" sz="3200" dirty="0">
              <a:solidFill>
                <a:srgbClr val="0000FF"/>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858832" y="3224926"/>
            <a:ext cx="4980368" cy="3046988"/>
          </a:xfrm>
          <a:prstGeom prst="rect">
            <a:avLst/>
          </a:prstGeom>
          <a:noFill/>
        </p:spPr>
        <p:txBody>
          <a:bodyPr wrap="square" rtlCol="0">
            <a:spAutoFit/>
          </a:bodyPr>
          <a:lstStyle/>
          <a:p>
            <a:r>
              <a:rPr lang="en-US" sz="3200" dirty="0">
                <a:solidFill>
                  <a:srgbClr val="0000FF"/>
                </a:solidFill>
              </a:rPr>
              <a:t>=  48 inches</a:t>
            </a:r>
          </a:p>
          <a:p>
            <a:endParaRPr lang="en-US" sz="3200" dirty="0">
              <a:solidFill>
                <a:srgbClr val="0000FF"/>
              </a:solidFill>
            </a:endParaRPr>
          </a:p>
          <a:p>
            <a:r>
              <a:rPr lang="en-US" sz="3200" dirty="0">
                <a:solidFill>
                  <a:srgbClr val="FF0000"/>
                </a:solidFill>
              </a:rPr>
              <a:t>    The feet cancelled out</a:t>
            </a:r>
          </a:p>
          <a:p>
            <a:endParaRPr lang="en-US" sz="3200" dirty="0">
              <a:solidFill>
                <a:srgbClr val="FF0000"/>
              </a:solidFill>
            </a:endParaRPr>
          </a:p>
          <a:p>
            <a:r>
              <a:rPr lang="en-US" sz="3200" dirty="0">
                <a:solidFill>
                  <a:srgbClr val="FF0000"/>
                </a:solidFill>
              </a:rPr>
              <a:t>    We converted from feet </a:t>
            </a:r>
            <a:br>
              <a:rPr lang="en-US" sz="3200" dirty="0">
                <a:solidFill>
                  <a:srgbClr val="FF0000"/>
                </a:solidFill>
              </a:rPr>
            </a:br>
            <a:r>
              <a:rPr lang="en-US" sz="3200" dirty="0">
                <a:solidFill>
                  <a:srgbClr val="FF0000"/>
                </a:solidFill>
              </a:rPr>
              <a:t>     to inches, no problem</a:t>
            </a:r>
            <a:r>
              <a:rPr lang="en-US" sz="3200" dirty="0">
                <a:solidFill>
                  <a:srgbClr val="0000FF"/>
                </a:solidFill>
              </a:rPr>
              <a:t>.</a:t>
            </a:r>
          </a:p>
        </p:txBody>
      </p:sp>
      <p:cxnSp>
        <p:nvCxnSpPr>
          <p:cNvPr id="8" name="Straight Connector 7"/>
          <p:cNvCxnSpPr/>
          <p:nvPr/>
        </p:nvCxnSpPr>
        <p:spPr>
          <a:xfrm flipH="1">
            <a:off x="1066800" y="3048000"/>
            <a:ext cx="533400" cy="469313"/>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819400" y="3669713"/>
            <a:ext cx="533400" cy="469313"/>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8600" y="5257800"/>
            <a:ext cx="2971800" cy="707886"/>
          </a:xfrm>
          <a:prstGeom prst="rect">
            <a:avLst/>
          </a:prstGeom>
          <a:noFill/>
        </p:spPr>
        <p:txBody>
          <a:bodyPr wrap="square" rtlCol="0">
            <a:spAutoFit/>
          </a:bodyPr>
          <a:lstStyle/>
          <a:p>
            <a:r>
              <a:rPr lang="en-US" sz="2000" b="1" dirty="0"/>
              <a:t>4.0 </a:t>
            </a:r>
            <a:r>
              <a:rPr lang="en-US" sz="2000" b="1" dirty="0" err="1"/>
              <a:t>ft</a:t>
            </a:r>
            <a:r>
              <a:rPr lang="en-US" sz="2000" b="1" dirty="0"/>
              <a:t> </a:t>
            </a:r>
            <a:br>
              <a:rPr lang="en-US" sz="2000" b="1" dirty="0"/>
            </a:br>
            <a:r>
              <a:rPr lang="en-US" sz="2000" b="1" dirty="0"/>
              <a:t>has 2 SF</a:t>
            </a:r>
          </a:p>
        </p:txBody>
      </p:sp>
      <p:cxnSp>
        <p:nvCxnSpPr>
          <p:cNvPr id="12" name="Straight Arrow Connector 11"/>
          <p:cNvCxnSpPr/>
          <p:nvPr/>
        </p:nvCxnSpPr>
        <p:spPr>
          <a:xfrm flipV="1">
            <a:off x="609600" y="4180333"/>
            <a:ext cx="304800" cy="11325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33550" y="5105400"/>
            <a:ext cx="2125282" cy="1477328"/>
          </a:xfrm>
          <a:prstGeom prst="rect">
            <a:avLst/>
          </a:prstGeom>
          <a:noFill/>
        </p:spPr>
        <p:txBody>
          <a:bodyPr wrap="square" rtlCol="0">
            <a:spAutoFit/>
          </a:bodyPr>
          <a:lstStyle/>
          <a:p>
            <a:r>
              <a:rPr lang="en-US" b="1" dirty="0"/>
              <a:t>the equality has UNLIMITED SF, so </a:t>
            </a:r>
            <a:br>
              <a:rPr lang="en-US" b="1" dirty="0"/>
            </a:br>
            <a:r>
              <a:rPr lang="en-US" b="1" dirty="0"/>
              <a:t>the answer gets only 2 SF.  </a:t>
            </a:r>
          </a:p>
          <a:p>
            <a:endParaRPr lang="en-US" dirty="0"/>
          </a:p>
        </p:txBody>
      </p:sp>
      <p:cxnSp>
        <p:nvCxnSpPr>
          <p:cNvPr id="15" name="Straight Arrow Connector 14"/>
          <p:cNvCxnSpPr/>
          <p:nvPr/>
        </p:nvCxnSpPr>
        <p:spPr>
          <a:xfrm flipV="1">
            <a:off x="2362200" y="4180333"/>
            <a:ext cx="228600" cy="9250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0082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166199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69.  Convert 1.24 kilograms into grams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(1 kg = 1000 g).  (watch SF)</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dirty="0"/>
              <a:t> </a:t>
            </a:r>
          </a:p>
        </p:txBody>
      </p:sp>
    </p:spTree>
    <p:extLst>
      <p:ext uri="{BB962C8B-B14F-4D97-AF65-F5344CB8AC3E}">
        <p14:creationId xmlns:p14="http://schemas.microsoft.com/office/powerpoint/2010/main" val="27264705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166199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69</a:t>
            </a:r>
            <a:r>
              <a:rPr lang="en-US" sz="2800">
                <a:latin typeface="Times New Roman" panose="02020603050405020304" pitchFamily="18" charset="0"/>
                <a:cs typeface="Times New Roman" panose="02020603050405020304" pitchFamily="18" charset="0"/>
              </a:rPr>
              <a:t>.  Convert </a:t>
            </a:r>
            <a:r>
              <a:rPr lang="en-US" sz="2800" dirty="0">
                <a:latin typeface="Times New Roman" panose="02020603050405020304" pitchFamily="18" charset="0"/>
                <a:cs typeface="Times New Roman" panose="02020603050405020304" pitchFamily="18" charset="0"/>
              </a:rPr>
              <a:t>1.24 kilograms into </a:t>
            </a:r>
            <a:r>
              <a:rPr lang="en-US" sz="2800">
                <a:latin typeface="Times New Roman" panose="02020603050405020304" pitchFamily="18" charset="0"/>
                <a:cs typeface="Times New Roman" panose="02020603050405020304" pitchFamily="18" charset="0"/>
              </a:rPr>
              <a:t>grams   </a:t>
            </a: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1 kg = 1000 g).  (watch SF)</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dirty="0"/>
              <a:t> </a:t>
            </a:r>
          </a:p>
        </p:txBody>
      </p:sp>
      <p:sp>
        <p:nvSpPr>
          <p:cNvPr id="3" name="TextBox 2"/>
          <p:cNvSpPr txBox="1"/>
          <p:nvPr/>
        </p:nvSpPr>
        <p:spPr>
          <a:xfrm>
            <a:off x="228600" y="1988258"/>
            <a:ext cx="1657350" cy="1077218"/>
          </a:xfrm>
          <a:prstGeom prst="rect">
            <a:avLst/>
          </a:prstGeom>
          <a:noFill/>
        </p:spPr>
        <p:txBody>
          <a:bodyPr wrap="square" rtlCol="0">
            <a:spAutoFit/>
          </a:bodyPr>
          <a:lstStyle/>
          <a:p>
            <a:pPr algn="ctr"/>
            <a:r>
              <a:rPr lang="en-US" sz="3200" u="sng" dirty="0">
                <a:solidFill>
                  <a:srgbClr val="0000FF"/>
                </a:solidFill>
                <a:latin typeface="Times New Roman" panose="02020603050405020304" pitchFamily="18" charset="0"/>
                <a:cs typeface="Times New Roman" panose="02020603050405020304" pitchFamily="18" charset="0"/>
              </a:rPr>
              <a:t>1.24 kg</a:t>
            </a:r>
            <a:br>
              <a:rPr lang="en-US" sz="3200" u="sng" dirty="0">
                <a:solidFill>
                  <a:srgbClr val="0000FF"/>
                </a:solidFill>
                <a:latin typeface="Times New Roman" panose="02020603050405020304" pitchFamily="18" charset="0"/>
                <a:cs typeface="Times New Roman" panose="02020603050405020304" pitchFamily="18" charset="0"/>
              </a:rPr>
            </a:br>
            <a:r>
              <a:rPr lang="en-US" sz="3200" dirty="0">
                <a:solidFill>
                  <a:srgbClr val="0000FF"/>
                </a:solidFill>
                <a:latin typeface="Times New Roman" panose="02020603050405020304" pitchFamily="18" charset="0"/>
                <a:cs typeface="Times New Roman" panose="02020603050405020304" pitchFamily="18" charset="0"/>
              </a:rPr>
              <a:t>1</a:t>
            </a:r>
          </a:p>
        </p:txBody>
      </p:sp>
      <p:sp>
        <p:nvSpPr>
          <p:cNvPr id="4" name="TextBox 3"/>
          <p:cNvSpPr txBox="1"/>
          <p:nvPr/>
        </p:nvSpPr>
        <p:spPr>
          <a:xfrm>
            <a:off x="1882194" y="2204281"/>
            <a:ext cx="419100" cy="584775"/>
          </a:xfrm>
          <a:prstGeom prst="rect">
            <a:avLst/>
          </a:prstGeom>
          <a:noFill/>
        </p:spPr>
        <p:txBody>
          <a:bodyPr wrap="square" rtlCol="0">
            <a:spAutoFit/>
          </a:bodyPr>
          <a:lstStyle/>
          <a:p>
            <a:r>
              <a:rPr lang="en-US" sz="3200" dirty="0">
                <a:solidFill>
                  <a:srgbClr val="0000FF"/>
                </a:solidFill>
              </a:rPr>
              <a:t>X</a:t>
            </a:r>
          </a:p>
        </p:txBody>
      </p:sp>
      <p:sp>
        <p:nvSpPr>
          <p:cNvPr id="5" name="TextBox 4"/>
          <p:cNvSpPr txBox="1"/>
          <p:nvPr/>
        </p:nvSpPr>
        <p:spPr>
          <a:xfrm>
            <a:off x="2209800" y="1988258"/>
            <a:ext cx="2209800" cy="1077218"/>
          </a:xfrm>
          <a:prstGeom prst="rect">
            <a:avLst/>
          </a:prstGeom>
          <a:noFill/>
        </p:spPr>
        <p:txBody>
          <a:bodyPr wrap="square" rtlCol="0">
            <a:spAutoFit/>
          </a:bodyPr>
          <a:lstStyle/>
          <a:p>
            <a:pPr algn="ctr"/>
            <a:r>
              <a:rPr lang="en-US" sz="3200" u="sng" dirty="0">
                <a:solidFill>
                  <a:srgbClr val="0000FF"/>
                </a:solidFill>
                <a:latin typeface="Times New Roman" panose="02020603050405020304" pitchFamily="18" charset="0"/>
                <a:cs typeface="Times New Roman" panose="02020603050405020304" pitchFamily="18" charset="0"/>
              </a:rPr>
              <a:t>1000 grams</a:t>
            </a:r>
            <a:br>
              <a:rPr lang="en-US" sz="3200" u="sng" dirty="0">
                <a:solidFill>
                  <a:srgbClr val="0000FF"/>
                </a:solidFill>
                <a:latin typeface="Times New Roman" panose="02020603050405020304" pitchFamily="18" charset="0"/>
                <a:cs typeface="Times New Roman" panose="02020603050405020304" pitchFamily="18" charset="0"/>
              </a:rPr>
            </a:br>
            <a:r>
              <a:rPr lang="en-US" sz="3200" dirty="0">
                <a:solidFill>
                  <a:srgbClr val="0000FF"/>
                </a:solidFill>
                <a:latin typeface="Times New Roman" panose="02020603050405020304" pitchFamily="18" charset="0"/>
                <a:cs typeface="Times New Roman" panose="02020603050405020304" pitchFamily="18" charset="0"/>
              </a:rPr>
              <a:t>1 kg</a:t>
            </a:r>
          </a:p>
        </p:txBody>
      </p:sp>
      <p:cxnSp>
        <p:nvCxnSpPr>
          <p:cNvPr id="6" name="Straight Connector 5"/>
          <p:cNvCxnSpPr/>
          <p:nvPr/>
        </p:nvCxnSpPr>
        <p:spPr>
          <a:xfrm flipH="1">
            <a:off x="1219200" y="1988258"/>
            <a:ext cx="533400" cy="469313"/>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231524" y="2596163"/>
            <a:ext cx="533400" cy="469313"/>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343400" y="2133600"/>
            <a:ext cx="4724400" cy="3539430"/>
          </a:xfrm>
          <a:prstGeom prst="rect">
            <a:avLst/>
          </a:prstGeom>
          <a:noFill/>
        </p:spPr>
        <p:txBody>
          <a:bodyPr wrap="square" rtlCol="0">
            <a:spAutoFit/>
          </a:bodyPr>
          <a:lstStyle/>
          <a:p>
            <a:r>
              <a:rPr lang="en-US" sz="3200" dirty="0">
                <a:solidFill>
                  <a:srgbClr val="0000FF"/>
                </a:solidFill>
              </a:rPr>
              <a:t>=  1240 grams</a:t>
            </a:r>
          </a:p>
          <a:p>
            <a:endParaRPr lang="en-US" sz="3200" dirty="0">
              <a:solidFill>
                <a:srgbClr val="0000FF"/>
              </a:solidFill>
            </a:endParaRPr>
          </a:p>
          <a:p>
            <a:r>
              <a:rPr lang="en-US" sz="3200" dirty="0">
                <a:solidFill>
                  <a:srgbClr val="FF0000"/>
                </a:solidFill>
              </a:rPr>
              <a:t>    The kilograms cancel out</a:t>
            </a:r>
          </a:p>
          <a:p>
            <a:endParaRPr lang="en-US" sz="3200" dirty="0">
              <a:solidFill>
                <a:srgbClr val="FF0000"/>
              </a:solidFill>
            </a:endParaRPr>
          </a:p>
          <a:p>
            <a:r>
              <a:rPr lang="en-US" sz="3200" dirty="0">
                <a:solidFill>
                  <a:srgbClr val="FF0000"/>
                </a:solidFill>
              </a:rPr>
              <a:t>    We converted from   </a:t>
            </a:r>
            <a:br>
              <a:rPr lang="en-US" sz="3200" dirty="0">
                <a:solidFill>
                  <a:srgbClr val="FF0000"/>
                </a:solidFill>
              </a:rPr>
            </a:br>
            <a:r>
              <a:rPr lang="en-US" sz="3200" dirty="0">
                <a:solidFill>
                  <a:srgbClr val="FF0000"/>
                </a:solidFill>
              </a:rPr>
              <a:t>     kilograms to grams, </a:t>
            </a:r>
            <a:br>
              <a:rPr lang="en-US" sz="3200" dirty="0">
                <a:solidFill>
                  <a:srgbClr val="FF0000"/>
                </a:solidFill>
              </a:rPr>
            </a:br>
            <a:r>
              <a:rPr lang="en-US" sz="3200" dirty="0">
                <a:solidFill>
                  <a:srgbClr val="FF0000"/>
                </a:solidFill>
              </a:rPr>
              <a:t>     no problem</a:t>
            </a:r>
            <a:r>
              <a:rPr lang="en-US" sz="3200" dirty="0">
                <a:solidFill>
                  <a:srgbClr val="0000FF"/>
                </a:solidFill>
              </a:rPr>
              <a:t>.</a:t>
            </a:r>
          </a:p>
        </p:txBody>
      </p:sp>
      <p:sp>
        <p:nvSpPr>
          <p:cNvPr id="9" name="TextBox 8"/>
          <p:cNvSpPr txBox="1"/>
          <p:nvPr/>
        </p:nvSpPr>
        <p:spPr>
          <a:xfrm>
            <a:off x="259724" y="4376627"/>
            <a:ext cx="2971800" cy="707886"/>
          </a:xfrm>
          <a:prstGeom prst="rect">
            <a:avLst/>
          </a:prstGeom>
          <a:noFill/>
        </p:spPr>
        <p:txBody>
          <a:bodyPr wrap="square" rtlCol="0">
            <a:spAutoFit/>
          </a:bodyPr>
          <a:lstStyle/>
          <a:p>
            <a:r>
              <a:rPr lang="en-US" sz="2000" b="1" dirty="0"/>
              <a:t>1.24 kg</a:t>
            </a:r>
            <a:br>
              <a:rPr lang="en-US" sz="2000" b="1" dirty="0"/>
            </a:br>
            <a:r>
              <a:rPr lang="en-US" sz="2000" b="1" dirty="0"/>
              <a:t>has 3 SF</a:t>
            </a:r>
          </a:p>
        </p:txBody>
      </p:sp>
      <p:cxnSp>
        <p:nvCxnSpPr>
          <p:cNvPr id="10" name="Straight Arrow Connector 9"/>
          <p:cNvCxnSpPr/>
          <p:nvPr/>
        </p:nvCxnSpPr>
        <p:spPr>
          <a:xfrm flipV="1">
            <a:off x="648237" y="3065476"/>
            <a:ext cx="152400" cy="13111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057937" y="4230553"/>
            <a:ext cx="2125282" cy="1477328"/>
          </a:xfrm>
          <a:prstGeom prst="rect">
            <a:avLst/>
          </a:prstGeom>
          <a:noFill/>
        </p:spPr>
        <p:txBody>
          <a:bodyPr wrap="square" rtlCol="0">
            <a:spAutoFit/>
          </a:bodyPr>
          <a:lstStyle/>
          <a:p>
            <a:r>
              <a:rPr lang="en-US" b="1" dirty="0"/>
              <a:t>the equality has UNLIMITED SF, so </a:t>
            </a:r>
            <a:br>
              <a:rPr lang="en-US" b="1" dirty="0"/>
            </a:br>
            <a:r>
              <a:rPr lang="en-US" b="1" dirty="0"/>
              <a:t>the answer gets </a:t>
            </a:r>
            <a:br>
              <a:rPr lang="en-US" b="1" dirty="0"/>
            </a:br>
            <a:r>
              <a:rPr lang="en-US" b="1" dirty="0"/>
              <a:t>3 SF too.  </a:t>
            </a:r>
          </a:p>
          <a:p>
            <a:endParaRPr lang="en-US" dirty="0"/>
          </a:p>
        </p:txBody>
      </p:sp>
      <p:cxnSp>
        <p:nvCxnSpPr>
          <p:cNvPr id="12" name="Straight Arrow Connector 11"/>
          <p:cNvCxnSpPr/>
          <p:nvPr/>
        </p:nvCxnSpPr>
        <p:spPr>
          <a:xfrm flipV="1">
            <a:off x="2622997" y="3003063"/>
            <a:ext cx="114300" cy="12523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360950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799"/>
            <a:ext cx="8458200" cy="1354217"/>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70.  Convert 56,750 mL into liters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(l </a:t>
            </a:r>
            <a:r>
              <a:rPr lang="en-US" sz="3200" dirty="0" err="1">
                <a:latin typeface="Times New Roman" panose="02020603050405020304" pitchFamily="18" charset="0"/>
                <a:cs typeface="Times New Roman" panose="02020603050405020304" pitchFamily="18" charset="0"/>
              </a:rPr>
              <a:t>L</a:t>
            </a:r>
            <a:r>
              <a:rPr lang="en-US" sz="3200" dirty="0">
                <a:latin typeface="Times New Roman" panose="02020603050405020304" pitchFamily="18" charset="0"/>
                <a:cs typeface="Times New Roman" panose="02020603050405020304" pitchFamily="18" charset="0"/>
              </a:rPr>
              <a:t> = 1000 mL).  (watch SF)</a:t>
            </a:r>
          </a:p>
          <a:p>
            <a:endParaRPr lang="en-US" dirty="0"/>
          </a:p>
        </p:txBody>
      </p:sp>
    </p:spTree>
    <p:extLst>
      <p:ext uri="{BB962C8B-B14F-4D97-AF65-F5344CB8AC3E}">
        <p14:creationId xmlns:p14="http://schemas.microsoft.com/office/powerpoint/2010/main" val="2556116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1272</TotalTime>
  <Words>10102</Words>
  <Application>Microsoft Office PowerPoint</Application>
  <PresentationFormat>On-screen Show (4:3)</PresentationFormat>
  <Paragraphs>1020</Paragraphs>
  <Slides>154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154</vt:i4>
      </vt:variant>
    </vt:vector>
  </HeadingPairs>
  <TitlesOfParts>
    <vt:vector size="161" baseType="lpstr">
      <vt:lpstr>Arial</vt:lpstr>
      <vt:lpstr>Calibri</vt:lpstr>
      <vt:lpstr>Comic Sans MS</vt:lpstr>
      <vt:lpstr>Curlz MT</vt:lpstr>
      <vt:lpstr>Tahoma</vt:lpstr>
      <vt:lpstr>Times New Roman</vt:lpstr>
      <vt:lpstr>Office Theme</vt:lpstr>
      <vt:lpstr>Welcome to class. My name is Charlie Arbuiso and  I will be your chemistry teacher.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Measurement Class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ARBUISO, CHARLES B</cp:lastModifiedBy>
  <cp:revision>263</cp:revision>
  <cp:lastPrinted>2015-06-18T14:29:24Z</cp:lastPrinted>
  <dcterms:created xsi:type="dcterms:W3CDTF">2012-05-14T02:57:22Z</dcterms:created>
  <dcterms:modified xsi:type="dcterms:W3CDTF">2023-09-22T01:37:13Z</dcterms:modified>
</cp:coreProperties>
</file>