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7" r:id="rId30"/>
    <p:sldId id="286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22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3596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5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13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913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28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7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48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5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4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4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5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693B08FD-5ECC-4728-AA84-CD6AC875B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2549107E-EC98-4933-8F8F-A1713C393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216557"/>
          </a:xfrm>
          <a:custGeom>
            <a:avLst/>
            <a:gdLst>
              <a:gd name="connsiteX0" fmla="*/ 0 w 12188952"/>
              <a:gd name="connsiteY0" fmla="*/ 0 h 6216557"/>
              <a:gd name="connsiteX1" fmla="*/ 12188952 w 12188952"/>
              <a:gd name="connsiteY1" fmla="*/ 0 h 6216557"/>
              <a:gd name="connsiteX2" fmla="*/ 12188952 w 12188952"/>
              <a:gd name="connsiteY2" fmla="*/ 5609705 h 6216557"/>
              <a:gd name="connsiteX3" fmla="*/ 12049115 w 12188952"/>
              <a:gd name="connsiteY3" fmla="*/ 5640762 h 6216557"/>
              <a:gd name="connsiteX4" fmla="*/ 6096001 w 12188952"/>
              <a:gd name="connsiteY4" fmla="*/ 6216557 h 6216557"/>
              <a:gd name="connsiteX5" fmla="*/ 142887 w 12188952"/>
              <a:gd name="connsiteY5" fmla="*/ 5640762 h 6216557"/>
              <a:gd name="connsiteX6" fmla="*/ 0 w 12188952"/>
              <a:gd name="connsiteY6" fmla="*/ 5609028 h 6216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6216557">
                <a:moveTo>
                  <a:pt x="0" y="0"/>
                </a:moveTo>
                <a:lnTo>
                  <a:pt x="12188952" y="0"/>
                </a:lnTo>
                <a:lnTo>
                  <a:pt x="12188952" y="5609705"/>
                </a:lnTo>
                <a:lnTo>
                  <a:pt x="12049115" y="5640762"/>
                </a:lnTo>
                <a:cubicBezTo>
                  <a:pt x="10313281" y="6006147"/>
                  <a:pt x="8275571" y="6216557"/>
                  <a:pt x="6096001" y="6216557"/>
                </a:cubicBezTo>
                <a:cubicBezTo>
                  <a:pt x="3916432" y="6216557"/>
                  <a:pt x="1878721" y="6006147"/>
                  <a:pt x="142887" y="5640762"/>
                </a:cubicBezTo>
                <a:lnTo>
                  <a:pt x="0" y="5609028"/>
                </a:lnTo>
                <a:close/>
              </a:path>
            </a:pathLst>
          </a:custGeom>
          <a:ln w="9525">
            <a:noFill/>
          </a:ln>
          <a:effectLst>
            <a:outerShdw blurRad="50800" dist="38100" dir="5400000" algn="t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1" descr="An abstract burst of blue and pink">
            <a:extLst>
              <a:ext uri="{FF2B5EF4-FFF2-40B4-BE49-F238E27FC236}">
                <a16:creationId xmlns:a16="http://schemas.microsoft.com/office/drawing/2014/main" id="{600FE942-CC2C-C1FD-0232-F7FD709C9F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353"/>
          <a:stretch/>
        </p:blipFill>
        <p:spPr>
          <a:xfrm>
            <a:off x="20" y="1"/>
            <a:ext cx="12191980" cy="6216557"/>
          </a:xfrm>
          <a:custGeom>
            <a:avLst/>
            <a:gdLst/>
            <a:ahLst/>
            <a:cxnLst/>
            <a:rect l="l" t="t" r="r" b="b"/>
            <a:pathLst>
              <a:path w="12188952" h="6216557">
                <a:moveTo>
                  <a:pt x="0" y="0"/>
                </a:moveTo>
                <a:lnTo>
                  <a:pt x="12188952" y="0"/>
                </a:lnTo>
                <a:lnTo>
                  <a:pt x="12188952" y="5609705"/>
                </a:lnTo>
                <a:lnTo>
                  <a:pt x="12049115" y="5640762"/>
                </a:lnTo>
                <a:cubicBezTo>
                  <a:pt x="10313281" y="6006147"/>
                  <a:pt x="8275571" y="6216557"/>
                  <a:pt x="6096001" y="6216557"/>
                </a:cubicBezTo>
                <a:cubicBezTo>
                  <a:pt x="3916432" y="6216557"/>
                  <a:pt x="1878721" y="6006147"/>
                  <a:pt x="142887" y="5640762"/>
                </a:cubicBezTo>
                <a:lnTo>
                  <a:pt x="0" y="5609028"/>
                </a:ln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92BABD-AEC1-3943-EAD6-A5AE49A8783F}"/>
              </a:ext>
            </a:extLst>
          </p:cNvPr>
          <p:cNvSpPr txBox="1"/>
          <p:nvPr/>
        </p:nvSpPr>
        <p:spPr>
          <a:xfrm>
            <a:off x="0" y="133610"/>
            <a:ext cx="121919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REDOX Practice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28C55B-AA9C-2E4E-4575-B6FEE8DE53BB}"/>
              </a:ext>
            </a:extLst>
          </p:cNvPr>
          <p:cNvSpPr txBox="1"/>
          <p:nvPr/>
        </p:nvSpPr>
        <p:spPr>
          <a:xfrm>
            <a:off x="20" y="5165228"/>
            <a:ext cx="1219198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out 3 sheets </a:t>
            </a: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of paper.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need your reference table too.</a:t>
            </a:r>
          </a:p>
        </p:txBody>
      </p:sp>
    </p:spTree>
    <p:extLst>
      <p:ext uri="{BB962C8B-B14F-4D97-AF65-F5344CB8AC3E}">
        <p14:creationId xmlns:p14="http://schemas.microsoft.com/office/powerpoint/2010/main" val="3238197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3039DF3-7A51-3451-9DCB-746E8B2A52E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65351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Aluminum and chlorine form aluminum chloride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(synthesis reaction, also redox)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4000" dirty="0">
                    <a:solidFill>
                      <a:srgbClr val="3622A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2Al°</a:t>
                </a:r>
                <a:r>
                  <a:rPr lang="en-US" sz="4000" baseline="-25000" dirty="0">
                    <a:solidFill>
                      <a:srgbClr val="3622A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(S)</a:t>
                </a:r>
                <a:r>
                  <a:rPr lang="en-US" sz="4000" dirty="0">
                    <a:solidFill>
                      <a:srgbClr val="3622A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  3Cl</a:t>
                </a:r>
                <a:r>
                  <a:rPr lang="en-US" sz="4000" baseline="-25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°</a:t>
                </a:r>
                <a:r>
                  <a:rPr lang="en-US" sz="4000" baseline="-25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(G)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→   </a:t>
                </a:r>
                <a:r>
                  <a:rPr lang="en-US" sz="4000" dirty="0">
                    <a:solidFill>
                      <a:srgbClr val="3622A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2Al</a:t>
                </a:r>
                <a:r>
                  <a:rPr lang="en-US" sz="4000" baseline="30000" dirty="0">
                    <a:solidFill>
                      <a:srgbClr val="3622A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+3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</a:t>
                </a:r>
                <a:r>
                  <a:rPr lang="en-US" sz="4000" baseline="-25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4000" baseline="30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–1</a:t>
                </a:r>
                <a:r>
                  <a:rPr lang="en-US" sz="4000" baseline="-25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(S)  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4000" baseline="-25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endParaRPr lang="en-US" sz="40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40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solidFill>
                    <a:srgbClr val="3622A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4400" i="1" smtClean="0">
                        <a:solidFill>
                          <a:srgbClr val="3622A7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½</m:t>
                    </m:r>
                  </m:oMath>
                </a14:m>
                <a:r>
                  <a:rPr lang="en-US" sz="4400" dirty="0">
                    <a:solidFill>
                      <a:srgbClr val="3622A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OX     2Al°</a:t>
                </a:r>
                <a:r>
                  <a:rPr lang="en-US" sz="4400" baseline="-25000" dirty="0">
                    <a:solidFill>
                      <a:srgbClr val="3622A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4400" dirty="0">
                    <a:solidFill>
                      <a:srgbClr val="3622A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</a:t>
                </a:r>
                <a:r>
                  <a:rPr lang="en-US" sz="4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4400" dirty="0">
                    <a:solidFill>
                      <a:srgbClr val="3622A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2Al</a:t>
                </a:r>
                <a:r>
                  <a:rPr lang="en-US" sz="4400" baseline="30000" dirty="0">
                    <a:solidFill>
                      <a:srgbClr val="3622A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+3  </a:t>
                </a:r>
                <a:r>
                  <a:rPr lang="en-US" sz="4400" dirty="0">
                    <a:solidFill>
                      <a:srgbClr val="3622A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+ 6e</a:t>
                </a:r>
                <a:r>
                  <a:rPr lang="en-US" sz="4400" baseline="30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endParaRPr lang="en-US" sz="4400" dirty="0">
                  <a:solidFill>
                    <a:srgbClr val="3622A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solidFill>
                    <a:srgbClr val="3622A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solidFill>
                    <a:srgbClr val="3622A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440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½</m:t>
                    </m:r>
                  </m:oMath>
                </a14:m>
                <a:r>
                  <a:rPr lang="en-US" sz="4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RED   3Cl</a:t>
                </a:r>
                <a:r>
                  <a:rPr lang="en-US" sz="4400" baseline="-25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4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° + 6e</a:t>
                </a:r>
                <a:r>
                  <a:rPr lang="en-US" sz="4400" baseline="30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 </a:t>
                </a:r>
                <a:r>
                  <a:rPr lang="en-US" sz="4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  6Cl</a:t>
                </a:r>
                <a:r>
                  <a:rPr lang="en-US" sz="4400" baseline="30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–1</a:t>
                </a:r>
              </a:p>
              <a:p>
                <a:endParaRPr lang="en-US" sz="4400" baseline="30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4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NET    2Al°</a:t>
                </a:r>
                <a:r>
                  <a:rPr lang="en-US" sz="4400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4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4400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3Cl</a:t>
                </a:r>
                <a:r>
                  <a:rPr lang="en-US" sz="4400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4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° →  2Al</a:t>
                </a:r>
                <a:r>
                  <a:rPr lang="en-US" sz="4400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+3  </a:t>
                </a:r>
                <a:r>
                  <a:rPr lang="en-US" sz="4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+ 6Cl</a:t>
                </a:r>
                <a:r>
                  <a:rPr lang="en-US" sz="4400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endParaRPr lang="en-US" sz="4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3039DF3-7A51-3451-9DCB-746E8B2A52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6535122"/>
              </a:xfrm>
              <a:prstGeom prst="rect">
                <a:avLst/>
              </a:prstGeom>
              <a:blipFill>
                <a:blip r:embed="rId2"/>
                <a:stretch>
                  <a:fillRect l="-2000" t="-1306" r="-500" b="-3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1577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47A3D9-8027-2483-51B9-6530F6488B79}"/>
              </a:ext>
            </a:extLst>
          </p:cNvPr>
          <p:cNvSpPr txBox="1"/>
          <p:nvPr/>
        </p:nvSpPr>
        <p:spPr>
          <a:xfrm>
            <a:off x="0" y="0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Again.  </a:t>
            </a: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 zinc metal into a copper I chloride solution.  </a:t>
            </a:r>
          </a:p>
        </p:txBody>
      </p:sp>
    </p:spTree>
    <p:extLst>
      <p:ext uri="{BB962C8B-B14F-4D97-AF65-F5344CB8AC3E}">
        <p14:creationId xmlns:p14="http://schemas.microsoft.com/office/powerpoint/2010/main" val="3381573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47A3D9-8027-2483-51B9-6530F6488B79}"/>
              </a:ext>
            </a:extLst>
          </p:cNvPr>
          <p:cNvSpPr txBox="1"/>
          <p:nvPr/>
        </p:nvSpPr>
        <p:spPr>
          <a:xfrm>
            <a:off x="0" y="0"/>
            <a:ext cx="12192000" cy="3703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zinc metal into a copper I chloride solution. </a:t>
            </a: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Zn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CuCl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ZnCl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2(AQ)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Cu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 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balance this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709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47A3D9-8027-2483-51B9-6530F6488B79}"/>
              </a:ext>
            </a:extLst>
          </p:cNvPr>
          <p:cNvSpPr txBox="1"/>
          <p:nvPr/>
        </p:nvSpPr>
        <p:spPr>
          <a:xfrm>
            <a:off x="0" y="0"/>
            <a:ext cx="12192000" cy="3703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zinc metal into a copper I chloride solution. </a:t>
            </a: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Zn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2CuCl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ZnCl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2(AQ)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+ 2Cu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 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put in the oxidation numbers.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20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47A3D9-8027-2483-51B9-6530F6488B79}"/>
              </a:ext>
            </a:extLst>
          </p:cNvPr>
          <p:cNvSpPr txBox="1"/>
          <p:nvPr/>
        </p:nvSpPr>
        <p:spPr>
          <a:xfrm>
            <a:off x="0" y="0"/>
            <a:ext cx="12192000" cy="4134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zinc metal into a copper I chloride solution. </a:t>
            </a: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Zn°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2Cu</a:t>
            </a:r>
            <a:r>
              <a:rPr lang="en-US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Zn</a:t>
            </a:r>
            <a:r>
              <a:rPr lang="en-US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+ 2Cu°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 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determine, which is getting more positive, </a:t>
            </a:r>
            <a:b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which is getting more negative?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950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47A3D9-8027-2483-51B9-6530F6488B79}"/>
              </a:ext>
            </a:extLst>
          </p:cNvPr>
          <p:cNvSpPr txBox="1"/>
          <p:nvPr/>
        </p:nvSpPr>
        <p:spPr>
          <a:xfrm>
            <a:off x="0" y="0"/>
            <a:ext cx="12192000" cy="6391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zinc metal into a copper I chloride solution. </a:t>
            </a: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Zn°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2Cu</a:t>
            </a:r>
            <a:r>
              <a:rPr lang="en-US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Zn</a:t>
            </a:r>
            <a:r>
              <a:rPr lang="en-US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+ 2Cu°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 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endParaRPr lang="en-US" sz="4400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zinc goes from a 0 → +2 oxidation number, Zn is oxidized.</a:t>
            </a:r>
          </a:p>
          <a:p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2Cu</a:t>
            </a:r>
            <a:r>
              <a:rPr lang="en-US" sz="32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goes from +1 → 0, it gets less positive, 2Cu</a:t>
            </a:r>
            <a:r>
              <a:rPr lang="en-US" sz="32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reduced.</a:t>
            </a:r>
          </a:p>
          <a:p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The chloride Cl</a:t>
            </a:r>
            <a:r>
              <a:rPr lang="en-US" sz="32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anions are the spectator ions. </a:t>
            </a:r>
          </a:p>
        </p:txBody>
      </p:sp>
      <p:sp>
        <p:nvSpPr>
          <p:cNvPr id="3" name="Arrow: Curved Up 2">
            <a:extLst>
              <a:ext uri="{FF2B5EF4-FFF2-40B4-BE49-F238E27FC236}">
                <a16:creationId xmlns:a16="http://schemas.microsoft.com/office/drawing/2014/main" id="{5FA8DE50-2CF8-C317-F34F-9F5F48BDB2CB}"/>
              </a:ext>
            </a:extLst>
          </p:cNvPr>
          <p:cNvSpPr/>
          <p:nvPr/>
        </p:nvSpPr>
        <p:spPr>
          <a:xfrm>
            <a:off x="834500" y="2030899"/>
            <a:ext cx="6702641" cy="1269507"/>
          </a:xfrm>
          <a:prstGeom prst="curvedUpArrow">
            <a:avLst/>
          </a:prstGeom>
          <a:solidFill>
            <a:srgbClr val="3622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Arrow: Curved Up 3">
            <a:extLst>
              <a:ext uri="{FF2B5EF4-FFF2-40B4-BE49-F238E27FC236}">
                <a16:creationId xmlns:a16="http://schemas.microsoft.com/office/drawing/2014/main" id="{30BC5C8E-AE35-AA87-4BF5-C8563CC1F316}"/>
              </a:ext>
            </a:extLst>
          </p:cNvPr>
          <p:cNvSpPr/>
          <p:nvPr/>
        </p:nvSpPr>
        <p:spPr>
          <a:xfrm>
            <a:off x="3046521" y="2030898"/>
            <a:ext cx="8157098" cy="1269507"/>
          </a:xfrm>
          <a:prstGeom prst="curvedUp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98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47A3D9-8027-2483-51B9-6530F6488B79}"/>
              </a:ext>
            </a:extLst>
          </p:cNvPr>
          <p:cNvSpPr txBox="1"/>
          <p:nvPr/>
        </p:nvSpPr>
        <p:spPr>
          <a:xfrm>
            <a:off x="0" y="0"/>
            <a:ext cx="12192000" cy="4421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zinc metal into a copper I chloride solution. </a:t>
            </a: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Zn°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2Cu</a:t>
            </a:r>
            <a:r>
              <a:rPr lang="en-US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Zn</a:t>
            </a:r>
            <a:r>
              <a:rPr lang="en-US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+ 2Cu°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 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endParaRPr lang="en-US" sz="4400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the half reactions and the net ionic equation now</a:t>
            </a:r>
          </a:p>
        </p:txBody>
      </p:sp>
      <p:sp>
        <p:nvSpPr>
          <p:cNvPr id="3" name="Arrow: Curved Up 2">
            <a:extLst>
              <a:ext uri="{FF2B5EF4-FFF2-40B4-BE49-F238E27FC236}">
                <a16:creationId xmlns:a16="http://schemas.microsoft.com/office/drawing/2014/main" id="{5FA8DE50-2CF8-C317-F34F-9F5F48BDB2CB}"/>
              </a:ext>
            </a:extLst>
          </p:cNvPr>
          <p:cNvSpPr/>
          <p:nvPr/>
        </p:nvSpPr>
        <p:spPr>
          <a:xfrm>
            <a:off x="834500" y="2030899"/>
            <a:ext cx="6702641" cy="1269507"/>
          </a:xfrm>
          <a:prstGeom prst="curvedUpArrow">
            <a:avLst/>
          </a:prstGeom>
          <a:solidFill>
            <a:srgbClr val="3622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Arrow: Curved Up 3">
            <a:extLst>
              <a:ext uri="{FF2B5EF4-FFF2-40B4-BE49-F238E27FC236}">
                <a16:creationId xmlns:a16="http://schemas.microsoft.com/office/drawing/2014/main" id="{30BC5C8E-AE35-AA87-4BF5-C8563CC1F316}"/>
              </a:ext>
            </a:extLst>
          </p:cNvPr>
          <p:cNvSpPr/>
          <p:nvPr/>
        </p:nvSpPr>
        <p:spPr>
          <a:xfrm>
            <a:off x="3046521" y="2030898"/>
            <a:ext cx="8157098" cy="1269507"/>
          </a:xfrm>
          <a:prstGeom prst="curvedUp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34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47A3D9-8027-2483-51B9-6530F6488B79}"/>
              </a:ext>
            </a:extLst>
          </p:cNvPr>
          <p:cNvSpPr txBox="1"/>
          <p:nvPr/>
        </p:nvSpPr>
        <p:spPr>
          <a:xfrm>
            <a:off x="0" y="0"/>
            <a:ext cx="12192000" cy="647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zinc metal into a copper I chloride solution. </a:t>
            </a: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Zn°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2Cu</a:t>
            </a:r>
            <a:r>
              <a:rPr lang="en-US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Zn</a:t>
            </a:r>
            <a:r>
              <a:rPr lang="en-US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+ 2Cu°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 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6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½OX    Zn° →   Zn</a:t>
            </a:r>
            <a:r>
              <a:rPr lang="en-US" sz="3600" baseline="300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  </a:t>
            </a:r>
            <a:r>
              <a:rPr lang="en-US" sz="36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+ 2e</a:t>
            </a:r>
            <a:r>
              <a:rPr lang="en-US" sz="3600" baseline="300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US" sz="3600" dirty="0">
              <a:solidFill>
                <a:srgbClr val="3622A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½RED   2Cu</a:t>
            </a:r>
            <a:r>
              <a:rPr lang="en-US" sz="36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 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+ 2e</a:t>
            </a:r>
            <a:r>
              <a:rPr lang="en-US" sz="36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 2Cu°</a:t>
            </a:r>
          </a:p>
          <a:p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     Zn° +   2Cu</a:t>
            </a:r>
            <a:r>
              <a:rPr lang="en-US" sz="36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  Zn</a:t>
            </a:r>
            <a:r>
              <a:rPr lang="en-US" sz="36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 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+ 2Cu°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rrow: Curved Up 2">
            <a:extLst>
              <a:ext uri="{FF2B5EF4-FFF2-40B4-BE49-F238E27FC236}">
                <a16:creationId xmlns:a16="http://schemas.microsoft.com/office/drawing/2014/main" id="{5FA8DE50-2CF8-C317-F34F-9F5F48BDB2CB}"/>
              </a:ext>
            </a:extLst>
          </p:cNvPr>
          <p:cNvSpPr/>
          <p:nvPr/>
        </p:nvSpPr>
        <p:spPr>
          <a:xfrm>
            <a:off x="834500" y="2030899"/>
            <a:ext cx="6702641" cy="1269507"/>
          </a:xfrm>
          <a:prstGeom prst="curvedUpArrow">
            <a:avLst/>
          </a:prstGeom>
          <a:solidFill>
            <a:srgbClr val="3622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Arrow: Curved Up 3">
            <a:extLst>
              <a:ext uri="{FF2B5EF4-FFF2-40B4-BE49-F238E27FC236}">
                <a16:creationId xmlns:a16="http://schemas.microsoft.com/office/drawing/2014/main" id="{30BC5C8E-AE35-AA87-4BF5-C8563CC1F316}"/>
              </a:ext>
            </a:extLst>
          </p:cNvPr>
          <p:cNvSpPr/>
          <p:nvPr/>
        </p:nvSpPr>
        <p:spPr>
          <a:xfrm>
            <a:off x="3046521" y="2030898"/>
            <a:ext cx="8157098" cy="1269507"/>
          </a:xfrm>
          <a:prstGeom prst="curvedUp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1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481811-690A-1EAB-9B0D-791D94EEDB52}"/>
              </a:ext>
            </a:extLst>
          </p:cNvPr>
          <p:cNvSpPr txBox="1"/>
          <p:nvPr/>
        </p:nvSpPr>
        <p:spPr>
          <a:xfrm>
            <a:off x="0" y="0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Again.  </a:t>
            </a:r>
          </a:p>
          <a:p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aluminum metal into lead (IV) nitrate solution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45488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481811-690A-1EAB-9B0D-791D94EEDB52}"/>
              </a:ext>
            </a:extLst>
          </p:cNvPr>
          <p:cNvSpPr txBox="1"/>
          <p:nvPr/>
        </p:nvSpPr>
        <p:spPr>
          <a:xfrm>
            <a:off x="0" y="0"/>
            <a:ext cx="1219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aluminum metal into lead (IV) nitrate solution</a:t>
            </a:r>
          </a:p>
          <a:p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Al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Pb(NO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Al(NO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3(AQ)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Pb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</a:p>
          <a:p>
            <a:endParaRPr lang="en-US" sz="4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b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Note the +4 ion up front, and a +3 in the products!  Think, don’t fudge it!</a:t>
            </a:r>
          </a:p>
          <a:p>
            <a:endParaRPr lang="en-US" sz="4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Carefully balance this reaction.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6609C641-11C1-9854-3E7B-1E15A860FDAD}"/>
              </a:ext>
            </a:extLst>
          </p:cNvPr>
          <p:cNvCxnSpPr>
            <a:cxnSpLocks/>
          </p:cNvCxnSpPr>
          <p:nvPr/>
        </p:nvCxnSpPr>
        <p:spPr>
          <a:xfrm flipV="1">
            <a:off x="2388093" y="2166151"/>
            <a:ext cx="1979721" cy="18376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04FC9BD-72E3-408E-B5AD-76203E78284E}"/>
              </a:ext>
            </a:extLst>
          </p:cNvPr>
          <p:cNvCxnSpPr>
            <a:cxnSpLocks/>
          </p:cNvCxnSpPr>
          <p:nvPr/>
        </p:nvCxnSpPr>
        <p:spPr>
          <a:xfrm flipV="1">
            <a:off x="5708342" y="2166151"/>
            <a:ext cx="2689934" cy="18376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468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039DF3-7A51-3451-9DCB-746E8B2A52E3}"/>
              </a:ext>
            </a:extLst>
          </p:cNvPr>
          <p:cNvSpPr txBox="1"/>
          <p:nvPr/>
        </p:nvSpPr>
        <p:spPr>
          <a:xfrm>
            <a:off x="0" y="0"/>
            <a:ext cx="12192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Copy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Aluminum and chlorine form aluminum chloride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(synthesis reaction, also redox)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867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481811-690A-1EAB-9B0D-791D94EEDB52}"/>
              </a:ext>
            </a:extLst>
          </p:cNvPr>
          <p:cNvSpPr txBox="1"/>
          <p:nvPr/>
        </p:nvSpPr>
        <p:spPr>
          <a:xfrm>
            <a:off x="0" y="0"/>
            <a:ext cx="12192000" cy="4606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aluminum metal into lead (IV) nitrate solution</a:t>
            </a:r>
          </a:p>
          <a:p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4Al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3Pb(NO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4Al(NO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3(AQ)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3Pb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</a:p>
          <a:p>
            <a:endParaRPr lang="en-US" sz="4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now squeeze in the oxidation numbers. </a:t>
            </a:r>
          </a:p>
          <a:p>
            <a:r>
              <a:rPr lang="en-US" sz="4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b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227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481811-690A-1EAB-9B0D-791D94EEDB52}"/>
              </a:ext>
            </a:extLst>
          </p:cNvPr>
          <p:cNvSpPr txBox="1"/>
          <p:nvPr/>
        </p:nvSpPr>
        <p:spPr>
          <a:xfrm>
            <a:off x="0" y="0"/>
            <a:ext cx="12192000" cy="3703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aluminum metal into lead (IV) nitrate solution</a:t>
            </a:r>
          </a:p>
          <a:p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4Al°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3Pb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4Al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3Pb°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endParaRPr lang="en-US" sz="4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Decide what is oxidizing and what is reducing, and what’s spectating. 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C13B714-9D79-2E23-7C5B-6882AD52EA76}"/>
              </a:ext>
            </a:extLst>
          </p:cNvPr>
          <p:cNvCxnSpPr>
            <a:cxnSpLocks/>
          </p:cNvCxnSpPr>
          <p:nvPr/>
        </p:nvCxnSpPr>
        <p:spPr>
          <a:xfrm flipH="1">
            <a:off x="3400148" y="683581"/>
            <a:ext cx="2695852" cy="816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746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481811-690A-1EAB-9B0D-791D94EEDB52}"/>
              </a:ext>
            </a:extLst>
          </p:cNvPr>
          <p:cNvSpPr txBox="1"/>
          <p:nvPr/>
        </p:nvSpPr>
        <p:spPr>
          <a:xfrm>
            <a:off x="0" y="0"/>
            <a:ext cx="12192000" cy="6904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aluminum metal into lead (IV) nitrate solution</a:t>
            </a:r>
          </a:p>
          <a:p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4Al°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3Pb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4Al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3Pb°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endParaRPr lang="en-US" sz="4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4Al° is becoming more positive, it’s oxidizing.</a:t>
            </a:r>
          </a:p>
          <a:p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3Pb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+4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becomes less positive, it’s being reduced.</a:t>
            </a:r>
          </a:p>
          <a:p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nitrates are the spectator ions.</a:t>
            </a:r>
          </a:p>
          <a:p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i="1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the half reactions and the net ionic equation.</a:t>
            </a:r>
          </a:p>
        </p:txBody>
      </p:sp>
    </p:spTree>
    <p:extLst>
      <p:ext uri="{BB962C8B-B14F-4D97-AF65-F5344CB8AC3E}">
        <p14:creationId xmlns:p14="http://schemas.microsoft.com/office/powerpoint/2010/main" val="30209055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481811-690A-1EAB-9B0D-791D94EEDB52}"/>
              </a:ext>
            </a:extLst>
          </p:cNvPr>
          <p:cNvSpPr txBox="1"/>
          <p:nvPr/>
        </p:nvSpPr>
        <p:spPr>
          <a:xfrm>
            <a:off x="0" y="0"/>
            <a:ext cx="12192000" cy="5796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aluminum metal into lead (IV) nitrate solution</a:t>
            </a:r>
          </a:p>
          <a:p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4Al°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3Pb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4Al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3Pb°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endParaRPr lang="en-US" sz="4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½OX   4Al°</a:t>
            </a:r>
            <a:r>
              <a:rPr lang="en-US" sz="4000" baseline="-250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  </a:t>
            </a:r>
            <a:r>
              <a:rPr lang="en-US" sz="40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 4Al</a:t>
            </a:r>
            <a:r>
              <a:rPr lang="en-US" sz="4000" baseline="300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  </a:t>
            </a:r>
            <a:r>
              <a:rPr lang="en-US" sz="40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12e</a:t>
            </a:r>
            <a:r>
              <a:rPr lang="en-US" sz="4000" baseline="300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endParaRPr lang="en-US" sz="3600" i="1" baseline="30000" dirty="0">
              <a:solidFill>
                <a:srgbClr val="3622A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½RED   3Pb</a:t>
            </a:r>
            <a:r>
              <a:rPr lang="en-US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+ 12e</a:t>
            </a:r>
            <a:r>
              <a:rPr lang="en-US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3Pb°</a:t>
            </a:r>
          </a:p>
          <a:p>
            <a:endParaRPr lang="en-US" sz="3600" i="1" dirty="0">
              <a:solidFill>
                <a:srgbClr val="3622A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 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4Al°</a:t>
            </a:r>
            <a:r>
              <a:rPr lang="en-US" sz="40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+ 3Pb</a:t>
            </a:r>
            <a:r>
              <a:rPr lang="en-US" sz="40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  <a:r>
              <a:rPr lang="en-US" sz="40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 4Al</a:t>
            </a:r>
            <a:r>
              <a:rPr lang="en-US" sz="40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 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+ 3Pb°</a:t>
            </a:r>
            <a:endParaRPr lang="en-US" sz="4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9533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FA2524F-039C-5448-17DA-823CE6EB6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6844" y="982339"/>
            <a:ext cx="3249227" cy="414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7E59A2-6F51-BF93-DE0A-0363F4C9887E}"/>
              </a:ext>
            </a:extLst>
          </p:cNvPr>
          <p:cNvSpPr txBox="1"/>
          <p:nvPr/>
        </p:nvSpPr>
        <p:spPr>
          <a:xfrm>
            <a:off x="2068497" y="1118586"/>
            <a:ext cx="94103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B9166E-2BE9-2729-9112-BCBFF25BAEED}"/>
              </a:ext>
            </a:extLst>
          </p:cNvPr>
          <p:cNvSpPr txBox="1"/>
          <p:nvPr/>
        </p:nvSpPr>
        <p:spPr>
          <a:xfrm>
            <a:off x="4660777" y="0"/>
            <a:ext cx="75312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Label this electrolytic cell. 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plate platinum metal onto the aluminum ring.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solution is platinum (IV) chlorate. 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Note, I turned this around, so you must also turn around the battery, make sure the electrons end up on the ring, or else!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write the half reactions and the net ionic equation.</a:t>
            </a:r>
          </a:p>
        </p:txBody>
      </p:sp>
    </p:spTree>
    <p:extLst>
      <p:ext uri="{BB962C8B-B14F-4D97-AF65-F5344CB8AC3E}">
        <p14:creationId xmlns:p14="http://schemas.microsoft.com/office/powerpoint/2010/main" val="1831159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5D011218-2863-2D83-A876-0D21B5E37A9C}"/>
              </a:ext>
            </a:extLst>
          </p:cNvPr>
          <p:cNvSpPr txBox="1"/>
          <p:nvPr/>
        </p:nvSpPr>
        <p:spPr>
          <a:xfrm>
            <a:off x="6738151" y="603682"/>
            <a:ext cx="506915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½ OX  Pt° →  Pt</a:t>
            </a:r>
            <a:r>
              <a:rPr lang="en-US" sz="3200" baseline="30000" dirty="0">
                <a:solidFill>
                  <a:srgbClr val="FF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+4  </a:t>
            </a:r>
            <a:r>
              <a:rPr lang="en-US" sz="3200" dirty="0">
                <a:solidFill>
                  <a:srgbClr val="FF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+ 4e</a:t>
            </a:r>
            <a:r>
              <a:rPr lang="en-US" sz="3200" baseline="30000" dirty="0">
                <a:solidFill>
                  <a:srgbClr val="FF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–</a:t>
            </a:r>
          </a:p>
          <a:p>
            <a:endParaRPr lang="en-US" sz="3200" dirty="0">
              <a:solidFill>
                <a:srgbClr val="FF000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r>
              <a:rPr lang="en-US" sz="32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½ RED  Pt</a:t>
            </a:r>
            <a:r>
              <a:rPr lang="en-US" sz="3200" baseline="30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+4  </a:t>
            </a:r>
            <a:r>
              <a:rPr lang="en-US" sz="32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+ 4e</a:t>
            </a:r>
            <a:r>
              <a:rPr lang="en-US" sz="3200" baseline="30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–  </a:t>
            </a:r>
            <a:r>
              <a:rPr lang="en-US" sz="32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→  Pt°</a:t>
            </a:r>
            <a:endParaRPr lang="en-US" sz="3200" baseline="300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endParaRPr lang="en-US" sz="32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r>
              <a:rPr lang="en-US" sz="3200" dirty="0">
                <a:solidFill>
                  <a:srgbClr val="3622A7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NET  Pt° + Pt</a:t>
            </a:r>
            <a:r>
              <a:rPr lang="en-US" sz="3200" baseline="30000" dirty="0">
                <a:solidFill>
                  <a:srgbClr val="3622A7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+4  </a:t>
            </a:r>
            <a:r>
              <a:rPr lang="en-US" sz="3200" dirty="0">
                <a:solidFill>
                  <a:srgbClr val="3622A7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→  Pt° + Pt</a:t>
            </a:r>
            <a:r>
              <a:rPr lang="en-US" sz="3200" baseline="30000" dirty="0">
                <a:solidFill>
                  <a:srgbClr val="3622A7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+4 </a:t>
            </a:r>
          </a:p>
          <a:p>
            <a:endParaRPr lang="en-US" sz="32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endParaRPr lang="en-US" sz="32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r>
              <a:rPr lang="en-US" sz="32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Al does not participate.</a:t>
            </a:r>
          </a:p>
          <a:p>
            <a:endParaRPr lang="en-US" sz="32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r>
              <a:rPr lang="en-US" sz="32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Platinum plates onto the aluminum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0558339-32E5-27BC-BEF4-D8FAFC09D564}"/>
              </a:ext>
            </a:extLst>
          </p:cNvPr>
          <p:cNvGrpSpPr/>
          <p:nvPr/>
        </p:nvGrpSpPr>
        <p:grpSpPr>
          <a:xfrm>
            <a:off x="119792" y="313128"/>
            <a:ext cx="5526517" cy="5466572"/>
            <a:chOff x="119792" y="313128"/>
            <a:chExt cx="5526517" cy="5466572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4FA2524F-039C-5448-17DA-823CE6EB63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76053" y="1018560"/>
              <a:ext cx="3249227" cy="41489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827E59A2-6F51-BF93-DE0A-0363F4C9887E}"/>
                </a:ext>
              </a:extLst>
            </p:cNvPr>
            <p:cNvSpPr txBox="1"/>
            <p:nvPr/>
          </p:nvSpPr>
          <p:spPr>
            <a:xfrm>
              <a:off x="2068497" y="1118586"/>
              <a:ext cx="941033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10A81D1-85E9-C5EF-F847-63E0BD5EF045}"/>
                </a:ext>
              </a:extLst>
            </p:cNvPr>
            <p:cNvSpPr txBox="1"/>
            <p:nvPr/>
          </p:nvSpPr>
          <p:spPr>
            <a:xfrm>
              <a:off x="1216241" y="4279037"/>
              <a:ext cx="5237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Al°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DD5D574-EFD0-59E6-2ACD-3951FE300286}"/>
                </a:ext>
              </a:extLst>
            </p:cNvPr>
            <p:cNvSpPr txBox="1"/>
            <p:nvPr/>
          </p:nvSpPr>
          <p:spPr>
            <a:xfrm>
              <a:off x="3215196" y="3898777"/>
              <a:ext cx="5578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Pt°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02562E9-4692-507E-2132-80EC09AF4881}"/>
                </a:ext>
              </a:extLst>
            </p:cNvPr>
            <p:cNvSpPr txBox="1"/>
            <p:nvPr/>
          </p:nvSpPr>
          <p:spPr>
            <a:xfrm>
              <a:off x="2260105" y="3529445"/>
              <a:ext cx="6695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Pt</a:t>
              </a:r>
              <a:r>
                <a:rPr lang="en-US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+4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90FC844-AABD-371C-92E4-FD48404723FE}"/>
                </a:ext>
              </a:extLst>
            </p:cNvPr>
            <p:cNvSpPr txBox="1"/>
            <p:nvPr/>
          </p:nvSpPr>
          <p:spPr>
            <a:xfrm>
              <a:off x="2068497" y="4648369"/>
              <a:ext cx="7457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ClO</a:t>
              </a:r>
              <a:r>
                <a:rPr lang="en-US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C752508-CCBD-0774-0E65-BA66F1CB32F4}"/>
                </a:ext>
              </a:extLst>
            </p:cNvPr>
            <p:cNvSpPr txBox="1"/>
            <p:nvPr/>
          </p:nvSpPr>
          <p:spPr>
            <a:xfrm>
              <a:off x="1904259" y="1118586"/>
              <a:ext cx="12695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OX    RED</a:t>
              </a:r>
            </a:p>
          </p:txBody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714118E4-5A18-31F4-F344-DA387D92C333}"/>
                </a:ext>
              </a:extLst>
            </p:cNvPr>
            <p:cNvSpPr/>
            <p:nvPr/>
          </p:nvSpPr>
          <p:spPr>
            <a:xfrm rot="12636323">
              <a:off x="1388751" y="1397189"/>
              <a:ext cx="230820" cy="23435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D314D7BD-00DF-1955-B136-F749B23EA574}"/>
                </a:ext>
              </a:extLst>
            </p:cNvPr>
            <p:cNvSpPr/>
            <p:nvPr/>
          </p:nvSpPr>
          <p:spPr>
            <a:xfrm rot="11777309">
              <a:off x="1205971" y="2223830"/>
              <a:ext cx="230820" cy="234350"/>
            </a:xfrm>
            <a:prstGeom prst="triangle">
              <a:avLst>
                <a:gd name="adj" fmla="val 5466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930F6221-1F14-D194-468D-34AA8DC4D55D}"/>
                </a:ext>
              </a:extLst>
            </p:cNvPr>
            <p:cNvSpPr/>
            <p:nvPr/>
          </p:nvSpPr>
          <p:spPr>
            <a:xfrm rot="10476804">
              <a:off x="1143825" y="2975585"/>
              <a:ext cx="230820" cy="234350"/>
            </a:xfrm>
            <a:prstGeom prst="triangle">
              <a:avLst>
                <a:gd name="adj" fmla="val 5466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E8A6190B-1517-D242-830A-FFA4FDA83865}"/>
                </a:ext>
              </a:extLst>
            </p:cNvPr>
            <p:cNvSpPr/>
            <p:nvPr/>
          </p:nvSpPr>
          <p:spPr>
            <a:xfrm rot="19821278">
              <a:off x="3264239" y="1535145"/>
              <a:ext cx="230820" cy="234350"/>
            </a:xfrm>
            <a:prstGeom prst="triangle">
              <a:avLst>
                <a:gd name="adj" fmla="val 5466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A1A895A0-361B-29AC-B7E8-E887AD4A7720}"/>
                </a:ext>
              </a:extLst>
            </p:cNvPr>
            <p:cNvSpPr/>
            <p:nvPr/>
          </p:nvSpPr>
          <p:spPr>
            <a:xfrm rot="21070274">
              <a:off x="3440257" y="2205125"/>
              <a:ext cx="230820" cy="234350"/>
            </a:xfrm>
            <a:prstGeom prst="triangle">
              <a:avLst>
                <a:gd name="adj" fmla="val 5466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6DD139A4-5554-4078-24CD-483259ABD7E3}"/>
                </a:ext>
              </a:extLst>
            </p:cNvPr>
            <p:cNvCxnSpPr>
              <a:stCxn id="5" idx="1"/>
            </p:cNvCxnSpPr>
            <p:nvPr/>
          </p:nvCxnSpPr>
          <p:spPr>
            <a:xfrm flipH="1" flipV="1">
              <a:off x="2734322" y="3808520"/>
              <a:ext cx="480874" cy="27492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7CF80E05-13B2-E9B2-21F1-E14B371086C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974539" y="3725259"/>
              <a:ext cx="334395" cy="9025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6B4015F-BAC0-2662-30C6-26E0D648B8A7}"/>
                </a:ext>
              </a:extLst>
            </p:cNvPr>
            <p:cNvSpPr txBox="1"/>
            <p:nvPr/>
          </p:nvSpPr>
          <p:spPr>
            <a:xfrm>
              <a:off x="1468143" y="3409597"/>
              <a:ext cx="6695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Pt</a:t>
              </a:r>
              <a:r>
                <a:rPr lang="en-US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°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849A267-0D84-8652-325E-7D0654FC6BA9}"/>
                </a:ext>
              </a:extLst>
            </p:cNvPr>
            <p:cNvSpPr txBox="1"/>
            <p:nvPr/>
          </p:nvSpPr>
          <p:spPr>
            <a:xfrm>
              <a:off x="1535488" y="313128"/>
              <a:ext cx="195861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Battery</a:t>
              </a:r>
              <a:br>
                <a:rPr lang="en-US" sz="2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Voltaic Cell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4B22343-B24C-3116-10B1-3A3D0CC05B03}"/>
                </a:ext>
              </a:extLst>
            </p:cNvPr>
            <p:cNvCxnSpPr/>
            <p:nvPr/>
          </p:nvCxnSpPr>
          <p:spPr>
            <a:xfrm flipV="1">
              <a:off x="3494103" y="2455801"/>
              <a:ext cx="1663823" cy="601015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EF63BC7-E7C0-CF8A-3A78-437B58836A50}"/>
                </a:ext>
              </a:extLst>
            </p:cNvPr>
            <p:cNvSpPr txBox="1"/>
            <p:nvPr/>
          </p:nvSpPr>
          <p:spPr>
            <a:xfrm>
              <a:off x="4714042" y="2086469"/>
              <a:ext cx="932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anode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AD3967F-8480-A30D-7E91-1338F2F553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5926" y="4306860"/>
              <a:ext cx="547408" cy="1103508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D22731F-9EE6-45B2-03F3-6F657A7E6CA1}"/>
                </a:ext>
              </a:extLst>
            </p:cNvPr>
            <p:cNvSpPr txBox="1"/>
            <p:nvPr/>
          </p:nvSpPr>
          <p:spPr>
            <a:xfrm>
              <a:off x="119792" y="5410368"/>
              <a:ext cx="10964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cathode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A04BF2F-3AE0-89DF-F051-13D57C1C3690}"/>
                </a:ext>
              </a:extLst>
            </p:cNvPr>
            <p:cNvSpPr/>
            <p:nvPr/>
          </p:nvSpPr>
          <p:spPr>
            <a:xfrm>
              <a:off x="1415876" y="3429000"/>
              <a:ext cx="523782" cy="367113"/>
            </a:xfrm>
            <a:prstGeom prst="ellipse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735280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1D028C-7522-1B17-6393-493102264E59}"/>
              </a:ext>
            </a:extLst>
          </p:cNvPr>
          <p:cNvSpPr txBox="1"/>
          <p:nvPr/>
        </p:nvSpPr>
        <p:spPr>
          <a:xfrm>
            <a:off x="7945515" y="319596"/>
            <a:ext cx="424648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Label this completely, show arrows in solutions, electron flow arrows, ion flow arrows, solution charges and solution charges becoming net zero, label anode and cathode, then write 2 half reactions, a net ionic equation, and name 3 reasons this voltaic cell stops producing electricity.  FAST.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C6EC4B-CA03-38C8-2229-19BE352B8E5F}"/>
              </a:ext>
            </a:extLst>
          </p:cNvPr>
          <p:cNvSpPr txBox="1"/>
          <p:nvPr/>
        </p:nvSpPr>
        <p:spPr>
          <a:xfrm>
            <a:off x="692460" y="5213243"/>
            <a:ext cx="9685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left, lithium metal in a lithium nitrate solution.  </a:t>
            </a:r>
          </a:p>
          <a:p>
            <a:r>
              <a:rPr lang="en-US" sz="2400" b="1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right, nickel metal into a nickel (III) chlorate solution.  </a:t>
            </a:r>
          </a:p>
          <a:p>
            <a:r>
              <a:rPr lang="en-US" sz="2400" b="1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salt bridge is sodium chloride. 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8D33EF0-EAE3-1748-D97A-2B7667584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07" y="590551"/>
            <a:ext cx="7150517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26473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31FB3F1A-26CD-3185-64DA-0DD1A9F7C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07" y="590551"/>
            <a:ext cx="8318376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8C6EC4B-CA03-38C8-2229-19BE352B8E5F}"/>
              </a:ext>
            </a:extLst>
          </p:cNvPr>
          <p:cNvSpPr txBox="1"/>
          <p:nvPr/>
        </p:nvSpPr>
        <p:spPr>
          <a:xfrm>
            <a:off x="435008" y="4758562"/>
            <a:ext cx="96855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 is on the left (lithium higher than nickel on table J)</a:t>
            </a:r>
          </a:p>
          <a:p>
            <a:endParaRPr lang="en-US" sz="2400" b="1" dirty="0">
              <a:solidFill>
                <a:srgbClr val="3622A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 flow of electrons from Li electrode to nickel electrode.</a:t>
            </a:r>
          </a:p>
          <a:p>
            <a:endParaRPr lang="en-US" sz="2400" b="1" dirty="0">
              <a:solidFill>
                <a:srgbClr val="3622A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Solutions get charged instantly (this is bad).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DBBFE1-FB2D-9E13-B155-2A74D2D315E9}"/>
              </a:ext>
            </a:extLst>
          </p:cNvPr>
          <p:cNvSpPr txBox="1"/>
          <p:nvPr/>
        </p:nvSpPr>
        <p:spPr>
          <a:xfrm>
            <a:off x="559295" y="2566365"/>
            <a:ext cx="541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0879E8-C97C-5E2F-DE11-38B99A0E4E46}"/>
              </a:ext>
            </a:extLst>
          </p:cNvPr>
          <p:cNvSpPr txBox="1"/>
          <p:nvPr/>
        </p:nvSpPr>
        <p:spPr>
          <a:xfrm>
            <a:off x="1333132" y="3028890"/>
            <a:ext cx="628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n-US" sz="20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79F6E60-9B4A-C5ED-C21D-B33763F1B5A8}"/>
              </a:ext>
            </a:extLst>
          </p:cNvPr>
          <p:cNvCxnSpPr/>
          <p:nvPr/>
        </p:nvCxnSpPr>
        <p:spPr>
          <a:xfrm>
            <a:off x="825630" y="2948719"/>
            <a:ext cx="541536" cy="22060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AF9CB64-2816-0D05-77C2-EB0E3E34918C}"/>
              </a:ext>
            </a:extLst>
          </p:cNvPr>
          <p:cNvSpPr txBox="1"/>
          <p:nvPr/>
        </p:nvSpPr>
        <p:spPr>
          <a:xfrm>
            <a:off x="7983029" y="2609358"/>
            <a:ext cx="541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013BB1-2CA2-4058-3F10-12199085FA91}"/>
              </a:ext>
            </a:extLst>
          </p:cNvPr>
          <p:cNvSpPr txBox="1"/>
          <p:nvPr/>
        </p:nvSpPr>
        <p:spPr>
          <a:xfrm>
            <a:off x="7073810" y="2948445"/>
            <a:ext cx="628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2000" baseline="300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B60A749-7D58-F28A-A532-857D4022EAF7}"/>
              </a:ext>
            </a:extLst>
          </p:cNvPr>
          <p:cNvCxnSpPr>
            <a:cxnSpLocks/>
          </p:cNvCxnSpPr>
          <p:nvPr/>
        </p:nvCxnSpPr>
        <p:spPr>
          <a:xfrm flipV="1">
            <a:off x="7513117" y="3027965"/>
            <a:ext cx="674946" cy="200980"/>
          </a:xfrm>
          <a:prstGeom prst="straightConnector1">
            <a:avLst/>
          </a:prstGeom>
          <a:ln w="38100">
            <a:solidFill>
              <a:srgbClr val="3622A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92F5217-1F07-0F5A-0929-4C2A2EE28AE2}"/>
              </a:ext>
            </a:extLst>
          </p:cNvPr>
          <p:cNvSpPr txBox="1"/>
          <p:nvPr/>
        </p:nvSpPr>
        <p:spPr>
          <a:xfrm>
            <a:off x="355107" y="4067161"/>
            <a:ext cx="541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2603CC-E9B5-F02A-3244-149E3C8962AE}"/>
              </a:ext>
            </a:extLst>
          </p:cNvPr>
          <p:cNvSpPr txBox="1"/>
          <p:nvPr/>
        </p:nvSpPr>
        <p:spPr>
          <a:xfrm>
            <a:off x="3879542" y="1162972"/>
            <a:ext cx="1198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en-US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40EC22B-CD18-3830-8CB4-E7065AF0136F}"/>
              </a:ext>
            </a:extLst>
          </p:cNvPr>
          <p:cNvSpPr txBox="1"/>
          <p:nvPr/>
        </p:nvSpPr>
        <p:spPr>
          <a:xfrm>
            <a:off x="621444" y="1706616"/>
            <a:ext cx="408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2C9447A-2EC4-0BF0-6B49-5A45394A32C4}"/>
              </a:ext>
            </a:extLst>
          </p:cNvPr>
          <p:cNvCxnSpPr>
            <a:cxnSpLocks/>
          </p:cNvCxnSpPr>
          <p:nvPr/>
        </p:nvCxnSpPr>
        <p:spPr>
          <a:xfrm flipH="1" flipV="1">
            <a:off x="798994" y="1013331"/>
            <a:ext cx="1" cy="63241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481FB5DD-4B17-609A-DA16-0935A80D3ADA}"/>
              </a:ext>
            </a:extLst>
          </p:cNvPr>
          <p:cNvSpPr/>
          <p:nvPr/>
        </p:nvSpPr>
        <p:spPr>
          <a:xfrm rot="5400000">
            <a:off x="1176642" y="751147"/>
            <a:ext cx="220606" cy="1604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0E109E26-CFD9-6C98-290E-37FFD2940FE1}"/>
              </a:ext>
            </a:extLst>
          </p:cNvPr>
          <p:cNvSpPr/>
          <p:nvPr/>
        </p:nvSpPr>
        <p:spPr>
          <a:xfrm rot="5400000">
            <a:off x="2536407" y="751147"/>
            <a:ext cx="220606" cy="1604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59F993A4-6291-77AE-3A5F-A914205B9C83}"/>
              </a:ext>
            </a:extLst>
          </p:cNvPr>
          <p:cNvSpPr/>
          <p:nvPr/>
        </p:nvSpPr>
        <p:spPr>
          <a:xfrm rot="5400000">
            <a:off x="3689018" y="743546"/>
            <a:ext cx="220606" cy="1604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B6BBAD3E-D907-C07B-3BA0-5C156B5B5EBD}"/>
              </a:ext>
            </a:extLst>
          </p:cNvPr>
          <p:cNvSpPr/>
          <p:nvPr/>
        </p:nvSpPr>
        <p:spPr>
          <a:xfrm rot="5400000">
            <a:off x="5741242" y="742909"/>
            <a:ext cx="220606" cy="1604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0C25E331-0CE1-DAEE-CD6C-1D7E4DDF32DC}"/>
              </a:ext>
            </a:extLst>
          </p:cNvPr>
          <p:cNvSpPr/>
          <p:nvPr/>
        </p:nvSpPr>
        <p:spPr>
          <a:xfrm rot="5400000">
            <a:off x="7793466" y="742910"/>
            <a:ext cx="220606" cy="1604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8483B0C6-72B2-F183-2DA4-CAC2D0FD9246}"/>
              </a:ext>
            </a:extLst>
          </p:cNvPr>
          <p:cNvSpPr/>
          <p:nvPr/>
        </p:nvSpPr>
        <p:spPr>
          <a:xfrm rot="10800000">
            <a:off x="8112565" y="1382094"/>
            <a:ext cx="220606" cy="1604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CDB4F06-EFF4-889C-697B-69933EE4BB4C}"/>
              </a:ext>
            </a:extLst>
          </p:cNvPr>
          <p:cNvCxnSpPr/>
          <p:nvPr/>
        </p:nvCxnSpPr>
        <p:spPr>
          <a:xfrm>
            <a:off x="8130321" y="1961965"/>
            <a:ext cx="2206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01B6816-AF43-320F-4D95-C88D09305E41}"/>
              </a:ext>
            </a:extLst>
          </p:cNvPr>
          <p:cNvCxnSpPr/>
          <p:nvPr/>
        </p:nvCxnSpPr>
        <p:spPr>
          <a:xfrm>
            <a:off x="8155473" y="2194264"/>
            <a:ext cx="2206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DA6E3A4-7710-4556-90D9-D4C5EC7C9730}"/>
              </a:ext>
            </a:extLst>
          </p:cNvPr>
          <p:cNvCxnSpPr/>
          <p:nvPr/>
        </p:nvCxnSpPr>
        <p:spPr>
          <a:xfrm>
            <a:off x="8169600" y="2419165"/>
            <a:ext cx="2206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A8C07F8-BEFE-CE38-6BD9-97F5B557592E}"/>
              </a:ext>
            </a:extLst>
          </p:cNvPr>
          <p:cNvCxnSpPr/>
          <p:nvPr/>
        </p:nvCxnSpPr>
        <p:spPr>
          <a:xfrm>
            <a:off x="8190172" y="2566365"/>
            <a:ext cx="2206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0E7CCAD-7BE7-0528-37AA-B2C55516F720}"/>
              </a:ext>
            </a:extLst>
          </p:cNvPr>
          <p:cNvCxnSpPr/>
          <p:nvPr/>
        </p:nvCxnSpPr>
        <p:spPr>
          <a:xfrm>
            <a:off x="8143494" y="1799207"/>
            <a:ext cx="2206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34A3FBF-4710-9F06-4E7A-E20F35192D96}"/>
              </a:ext>
            </a:extLst>
          </p:cNvPr>
          <p:cNvCxnSpPr/>
          <p:nvPr/>
        </p:nvCxnSpPr>
        <p:spPr>
          <a:xfrm flipH="1" flipV="1">
            <a:off x="4128117" y="230819"/>
            <a:ext cx="124287" cy="3597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BC744BA-7D74-0DBA-8F78-9E252A4DFEC0}"/>
              </a:ext>
            </a:extLst>
          </p:cNvPr>
          <p:cNvCxnSpPr>
            <a:cxnSpLocks/>
          </p:cNvCxnSpPr>
          <p:nvPr/>
        </p:nvCxnSpPr>
        <p:spPr>
          <a:xfrm flipV="1">
            <a:off x="4451413" y="230819"/>
            <a:ext cx="0" cy="3216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3DFBFCD-9CB8-C861-20F9-384BA68A20BF}"/>
              </a:ext>
            </a:extLst>
          </p:cNvPr>
          <p:cNvCxnSpPr>
            <a:cxnSpLocks/>
          </p:cNvCxnSpPr>
          <p:nvPr/>
        </p:nvCxnSpPr>
        <p:spPr>
          <a:xfrm flipV="1">
            <a:off x="4630446" y="230819"/>
            <a:ext cx="83597" cy="32164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BDF2A5B-F724-E22A-2F5D-42C2693D9DC7}"/>
              </a:ext>
            </a:extLst>
          </p:cNvPr>
          <p:cNvCxnSpPr>
            <a:cxnSpLocks/>
          </p:cNvCxnSpPr>
          <p:nvPr/>
        </p:nvCxnSpPr>
        <p:spPr>
          <a:xfrm flipV="1">
            <a:off x="4810958" y="254074"/>
            <a:ext cx="178292" cy="3639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5218764F-482C-80C6-02E1-665861B088FA}"/>
              </a:ext>
            </a:extLst>
          </p:cNvPr>
          <p:cNvSpPr/>
          <p:nvPr/>
        </p:nvSpPr>
        <p:spPr>
          <a:xfrm>
            <a:off x="1828800" y="2566365"/>
            <a:ext cx="516391" cy="5319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2385509-6BFA-3521-5851-D3FB61FBD4A3}"/>
              </a:ext>
            </a:extLst>
          </p:cNvPr>
          <p:cNvCxnSpPr>
            <a:cxnSpLocks/>
          </p:cNvCxnSpPr>
          <p:nvPr/>
        </p:nvCxnSpPr>
        <p:spPr>
          <a:xfrm flipV="1">
            <a:off x="4782846" y="383219"/>
            <a:ext cx="83597" cy="32164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BF4C9537-BE67-5C43-E959-96B329455442}"/>
              </a:ext>
            </a:extLst>
          </p:cNvPr>
          <p:cNvSpPr/>
          <p:nvPr/>
        </p:nvSpPr>
        <p:spPr>
          <a:xfrm>
            <a:off x="6663214" y="2398007"/>
            <a:ext cx="516391" cy="5319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1854DDF-6318-7682-EC12-F2BD98467EBD}"/>
              </a:ext>
            </a:extLst>
          </p:cNvPr>
          <p:cNvSpPr txBox="1"/>
          <p:nvPr/>
        </p:nvSpPr>
        <p:spPr>
          <a:xfrm>
            <a:off x="1898733" y="2537511"/>
            <a:ext cx="376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063FFE9-E127-C9D8-ECB6-474FF7A73B46}"/>
              </a:ext>
            </a:extLst>
          </p:cNvPr>
          <p:cNvSpPr txBox="1"/>
          <p:nvPr/>
        </p:nvSpPr>
        <p:spPr>
          <a:xfrm>
            <a:off x="6746172" y="2316970"/>
            <a:ext cx="376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3417C23-FC00-4085-449C-3FA1AA500E33}"/>
              </a:ext>
            </a:extLst>
          </p:cNvPr>
          <p:cNvSpPr txBox="1"/>
          <p:nvPr/>
        </p:nvSpPr>
        <p:spPr>
          <a:xfrm>
            <a:off x="8029191" y="4022879"/>
            <a:ext cx="669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</a:p>
        </p:txBody>
      </p:sp>
    </p:spTree>
    <p:extLst>
      <p:ext uri="{BB962C8B-B14F-4D97-AF65-F5344CB8AC3E}">
        <p14:creationId xmlns:p14="http://schemas.microsoft.com/office/powerpoint/2010/main" val="17552900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31FB3F1A-26CD-3185-64DA-0DD1A9F7C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07" y="590551"/>
            <a:ext cx="8318376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8C6EC4B-CA03-38C8-2229-19BE352B8E5F}"/>
              </a:ext>
            </a:extLst>
          </p:cNvPr>
          <p:cNvSpPr txBox="1"/>
          <p:nvPr/>
        </p:nvSpPr>
        <p:spPr>
          <a:xfrm>
            <a:off x="0" y="4583029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Sodium ions migrate to the left beaker, making the negative solution neutral again.</a:t>
            </a:r>
          </a:p>
          <a:p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Chloride anions migrate to the right beaker, making the positive solution neutral again.</a:t>
            </a:r>
          </a:p>
          <a:p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metal bars are the anode and cathode.  Leo is a RED CAT!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DBBFE1-FB2D-9E13-B155-2A74D2D315E9}"/>
              </a:ext>
            </a:extLst>
          </p:cNvPr>
          <p:cNvSpPr txBox="1"/>
          <p:nvPr/>
        </p:nvSpPr>
        <p:spPr>
          <a:xfrm>
            <a:off x="559295" y="2566365"/>
            <a:ext cx="541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0879E8-C97C-5E2F-DE11-38B99A0E4E46}"/>
              </a:ext>
            </a:extLst>
          </p:cNvPr>
          <p:cNvSpPr txBox="1"/>
          <p:nvPr/>
        </p:nvSpPr>
        <p:spPr>
          <a:xfrm>
            <a:off x="1333132" y="3028890"/>
            <a:ext cx="628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n-US" sz="20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79F6E60-9B4A-C5ED-C21D-B33763F1B5A8}"/>
              </a:ext>
            </a:extLst>
          </p:cNvPr>
          <p:cNvCxnSpPr/>
          <p:nvPr/>
        </p:nvCxnSpPr>
        <p:spPr>
          <a:xfrm>
            <a:off x="825630" y="2948719"/>
            <a:ext cx="541536" cy="22060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AF9CB64-2816-0D05-77C2-EB0E3E34918C}"/>
              </a:ext>
            </a:extLst>
          </p:cNvPr>
          <p:cNvSpPr txBox="1"/>
          <p:nvPr/>
        </p:nvSpPr>
        <p:spPr>
          <a:xfrm>
            <a:off x="7983029" y="2609358"/>
            <a:ext cx="541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013BB1-2CA2-4058-3F10-12199085FA91}"/>
              </a:ext>
            </a:extLst>
          </p:cNvPr>
          <p:cNvSpPr txBox="1"/>
          <p:nvPr/>
        </p:nvSpPr>
        <p:spPr>
          <a:xfrm>
            <a:off x="7073810" y="2948445"/>
            <a:ext cx="628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2000" baseline="300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2F5217-1F07-0F5A-0929-4C2A2EE28AE2}"/>
              </a:ext>
            </a:extLst>
          </p:cNvPr>
          <p:cNvSpPr txBox="1"/>
          <p:nvPr/>
        </p:nvSpPr>
        <p:spPr>
          <a:xfrm>
            <a:off x="355107" y="4067161"/>
            <a:ext cx="541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869B16-87B2-4F38-ACB5-549D3A1DD8C7}"/>
              </a:ext>
            </a:extLst>
          </p:cNvPr>
          <p:cNvSpPr txBox="1"/>
          <p:nvPr/>
        </p:nvSpPr>
        <p:spPr>
          <a:xfrm>
            <a:off x="8029191" y="4022879"/>
            <a:ext cx="669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40EC22B-CD18-3830-8CB4-E7065AF0136F}"/>
              </a:ext>
            </a:extLst>
          </p:cNvPr>
          <p:cNvSpPr txBox="1"/>
          <p:nvPr/>
        </p:nvSpPr>
        <p:spPr>
          <a:xfrm>
            <a:off x="621444" y="1706616"/>
            <a:ext cx="408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2C9447A-2EC4-0BF0-6B49-5A45394A32C4}"/>
              </a:ext>
            </a:extLst>
          </p:cNvPr>
          <p:cNvCxnSpPr>
            <a:cxnSpLocks/>
          </p:cNvCxnSpPr>
          <p:nvPr/>
        </p:nvCxnSpPr>
        <p:spPr>
          <a:xfrm flipH="1" flipV="1">
            <a:off x="798994" y="1013331"/>
            <a:ext cx="1" cy="63241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481FB5DD-4B17-609A-DA16-0935A80D3ADA}"/>
              </a:ext>
            </a:extLst>
          </p:cNvPr>
          <p:cNvSpPr/>
          <p:nvPr/>
        </p:nvSpPr>
        <p:spPr>
          <a:xfrm rot="5400000">
            <a:off x="1176642" y="751147"/>
            <a:ext cx="220606" cy="1604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0E109E26-CFD9-6C98-290E-37FFD2940FE1}"/>
              </a:ext>
            </a:extLst>
          </p:cNvPr>
          <p:cNvSpPr/>
          <p:nvPr/>
        </p:nvSpPr>
        <p:spPr>
          <a:xfrm rot="5400000">
            <a:off x="2536407" y="751147"/>
            <a:ext cx="220606" cy="1604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59F993A4-6291-77AE-3A5F-A914205B9C83}"/>
              </a:ext>
            </a:extLst>
          </p:cNvPr>
          <p:cNvSpPr/>
          <p:nvPr/>
        </p:nvSpPr>
        <p:spPr>
          <a:xfrm rot="5400000">
            <a:off x="3689018" y="743546"/>
            <a:ext cx="220606" cy="1604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B6BBAD3E-D907-C07B-3BA0-5C156B5B5EBD}"/>
              </a:ext>
            </a:extLst>
          </p:cNvPr>
          <p:cNvSpPr/>
          <p:nvPr/>
        </p:nvSpPr>
        <p:spPr>
          <a:xfrm rot="5400000">
            <a:off x="5741242" y="742909"/>
            <a:ext cx="220606" cy="1604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0C25E331-0CE1-DAEE-CD6C-1D7E4DDF32DC}"/>
              </a:ext>
            </a:extLst>
          </p:cNvPr>
          <p:cNvSpPr/>
          <p:nvPr/>
        </p:nvSpPr>
        <p:spPr>
          <a:xfrm rot="5400000">
            <a:off x="7793466" y="742910"/>
            <a:ext cx="220606" cy="1604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8483B0C6-72B2-F183-2DA4-CAC2D0FD9246}"/>
              </a:ext>
            </a:extLst>
          </p:cNvPr>
          <p:cNvSpPr/>
          <p:nvPr/>
        </p:nvSpPr>
        <p:spPr>
          <a:xfrm rot="10800000">
            <a:off x="8112565" y="1382094"/>
            <a:ext cx="220606" cy="1604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CDB4F06-EFF4-889C-697B-69933EE4BB4C}"/>
              </a:ext>
            </a:extLst>
          </p:cNvPr>
          <p:cNvCxnSpPr/>
          <p:nvPr/>
        </p:nvCxnSpPr>
        <p:spPr>
          <a:xfrm>
            <a:off x="8130321" y="1961965"/>
            <a:ext cx="2206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01B6816-AF43-320F-4D95-C88D09305E41}"/>
              </a:ext>
            </a:extLst>
          </p:cNvPr>
          <p:cNvCxnSpPr/>
          <p:nvPr/>
        </p:nvCxnSpPr>
        <p:spPr>
          <a:xfrm>
            <a:off x="8155473" y="2194264"/>
            <a:ext cx="2206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DA6E3A4-7710-4556-90D9-D4C5EC7C9730}"/>
              </a:ext>
            </a:extLst>
          </p:cNvPr>
          <p:cNvCxnSpPr/>
          <p:nvPr/>
        </p:nvCxnSpPr>
        <p:spPr>
          <a:xfrm>
            <a:off x="8169600" y="2419165"/>
            <a:ext cx="2206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A8C07F8-BEFE-CE38-6BD9-97F5B557592E}"/>
              </a:ext>
            </a:extLst>
          </p:cNvPr>
          <p:cNvCxnSpPr/>
          <p:nvPr/>
        </p:nvCxnSpPr>
        <p:spPr>
          <a:xfrm>
            <a:off x="8190172" y="2566365"/>
            <a:ext cx="2206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0E7CCAD-7BE7-0528-37AA-B2C55516F720}"/>
              </a:ext>
            </a:extLst>
          </p:cNvPr>
          <p:cNvCxnSpPr/>
          <p:nvPr/>
        </p:nvCxnSpPr>
        <p:spPr>
          <a:xfrm>
            <a:off x="8143494" y="1799207"/>
            <a:ext cx="2206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34A3FBF-4710-9F06-4E7A-E20F35192D96}"/>
              </a:ext>
            </a:extLst>
          </p:cNvPr>
          <p:cNvCxnSpPr/>
          <p:nvPr/>
        </p:nvCxnSpPr>
        <p:spPr>
          <a:xfrm flipH="1" flipV="1">
            <a:off x="4128117" y="230819"/>
            <a:ext cx="124287" cy="3597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BC744BA-7D74-0DBA-8F78-9E252A4DFEC0}"/>
              </a:ext>
            </a:extLst>
          </p:cNvPr>
          <p:cNvCxnSpPr>
            <a:cxnSpLocks/>
          </p:cNvCxnSpPr>
          <p:nvPr/>
        </p:nvCxnSpPr>
        <p:spPr>
          <a:xfrm flipV="1">
            <a:off x="4451413" y="230819"/>
            <a:ext cx="0" cy="3216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3DFBFCD-9CB8-C861-20F9-384BA68A20BF}"/>
              </a:ext>
            </a:extLst>
          </p:cNvPr>
          <p:cNvCxnSpPr>
            <a:cxnSpLocks/>
          </p:cNvCxnSpPr>
          <p:nvPr/>
        </p:nvCxnSpPr>
        <p:spPr>
          <a:xfrm flipV="1">
            <a:off x="4630446" y="230819"/>
            <a:ext cx="83597" cy="32164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BDF2A5B-F724-E22A-2F5D-42C2693D9DC7}"/>
              </a:ext>
            </a:extLst>
          </p:cNvPr>
          <p:cNvCxnSpPr>
            <a:cxnSpLocks/>
          </p:cNvCxnSpPr>
          <p:nvPr/>
        </p:nvCxnSpPr>
        <p:spPr>
          <a:xfrm flipV="1">
            <a:off x="4810958" y="254074"/>
            <a:ext cx="178292" cy="3639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5218764F-482C-80C6-02E1-665861B088FA}"/>
              </a:ext>
            </a:extLst>
          </p:cNvPr>
          <p:cNvSpPr/>
          <p:nvPr/>
        </p:nvSpPr>
        <p:spPr>
          <a:xfrm>
            <a:off x="1828800" y="2566365"/>
            <a:ext cx="516391" cy="5319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2385509-6BFA-3521-5851-D3FB61FBD4A3}"/>
              </a:ext>
            </a:extLst>
          </p:cNvPr>
          <p:cNvCxnSpPr>
            <a:cxnSpLocks/>
          </p:cNvCxnSpPr>
          <p:nvPr/>
        </p:nvCxnSpPr>
        <p:spPr>
          <a:xfrm flipV="1">
            <a:off x="4782846" y="383219"/>
            <a:ext cx="83597" cy="32164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BF4C9537-BE67-5C43-E959-96B329455442}"/>
              </a:ext>
            </a:extLst>
          </p:cNvPr>
          <p:cNvSpPr/>
          <p:nvPr/>
        </p:nvSpPr>
        <p:spPr>
          <a:xfrm>
            <a:off x="6663214" y="2398007"/>
            <a:ext cx="516391" cy="5319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D21E70-A455-F74E-3556-F2E2AAB076A2}"/>
              </a:ext>
            </a:extLst>
          </p:cNvPr>
          <p:cNvSpPr txBox="1"/>
          <p:nvPr/>
        </p:nvSpPr>
        <p:spPr>
          <a:xfrm>
            <a:off x="6493864" y="1215362"/>
            <a:ext cx="62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EDD648-D54C-D7BC-CCC9-0BC30EC2F297}"/>
              </a:ext>
            </a:extLst>
          </p:cNvPr>
          <p:cNvSpPr txBox="1"/>
          <p:nvPr/>
        </p:nvSpPr>
        <p:spPr>
          <a:xfrm>
            <a:off x="1752614" y="1225354"/>
            <a:ext cx="62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F3F32C5-ED8F-3204-F524-B6F8F29A5A60}"/>
              </a:ext>
            </a:extLst>
          </p:cNvPr>
          <p:cNvCxnSpPr/>
          <p:nvPr/>
        </p:nvCxnSpPr>
        <p:spPr>
          <a:xfrm>
            <a:off x="1961967" y="1617250"/>
            <a:ext cx="125028" cy="9921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737FF70-89EF-7589-AA7E-3D022BAFD6F9}"/>
              </a:ext>
            </a:extLst>
          </p:cNvPr>
          <p:cNvCxnSpPr/>
          <p:nvPr/>
        </p:nvCxnSpPr>
        <p:spPr>
          <a:xfrm>
            <a:off x="1621510" y="2553925"/>
            <a:ext cx="855888" cy="4873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D72D74D-A87E-BBEA-83CC-4744DDBB5FE0}"/>
              </a:ext>
            </a:extLst>
          </p:cNvPr>
          <p:cNvCxnSpPr>
            <a:cxnSpLocks/>
          </p:cNvCxnSpPr>
          <p:nvPr/>
        </p:nvCxnSpPr>
        <p:spPr>
          <a:xfrm>
            <a:off x="6867476" y="1579894"/>
            <a:ext cx="110154" cy="8822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E795B98-8DE5-C9AA-11DF-8824A09B4D60}"/>
              </a:ext>
            </a:extLst>
          </p:cNvPr>
          <p:cNvCxnSpPr/>
          <p:nvPr/>
        </p:nvCxnSpPr>
        <p:spPr>
          <a:xfrm>
            <a:off x="6439532" y="2365707"/>
            <a:ext cx="855888" cy="4873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5B1F276-FA22-E15E-23DD-557EC2B9FC95}"/>
              </a:ext>
            </a:extLst>
          </p:cNvPr>
          <p:cNvCxnSpPr>
            <a:cxnSpLocks/>
          </p:cNvCxnSpPr>
          <p:nvPr/>
        </p:nvCxnSpPr>
        <p:spPr>
          <a:xfrm flipV="1">
            <a:off x="7589241" y="3009468"/>
            <a:ext cx="664556" cy="251618"/>
          </a:xfrm>
          <a:prstGeom prst="straightConnector1">
            <a:avLst/>
          </a:prstGeom>
          <a:ln w="38100">
            <a:solidFill>
              <a:srgbClr val="3622A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70F0AA9-CDD5-95C2-AB74-9F3742678179}"/>
              </a:ext>
            </a:extLst>
          </p:cNvPr>
          <p:cNvSpPr txBox="1"/>
          <p:nvPr/>
        </p:nvSpPr>
        <p:spPr>
          <a:xfrm>
            <a:off x="1898733" y="2537511"/>
            <a:ext cx="376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72A733-DF49-B405-C4BB-80BCBA55C757}"/>
              </a:ext>
            </a:extLst>
          </p:cNvPr>
          <p:cNvSpPr txBox="1"/>
          <p:nvPr/>
        </p:nvSpPr>
        <p:spPr>
          <a:xfrm>
            <a:off x="6746172" y="2316970"/>
            <a:ext cx="376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</p:spTree>
    <p:extLst>
      <p:ext uri="{BB962C8B-B14F-4D97-AF65-F5344CB8AC3E}">
        <p14:creationId xmlns:p14="http://schemas.microsoft.com/office/powerpoint/2010/main" val="10275094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31FB3F1A-26CD-3185-64DA-0DD1A9F7C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07" y="590551"/>
            <a:ext cx="8318376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8C6EC4B-CA03-38C8-2229-19BE352B8E5F}"/>
              </a:ext>
            </a:extLst>
          </p:cNvPr>
          <p:cNvSpPr txBox="1"/>
          <p:nvPr/>
        </p:nvSpPr>
        <p:spPr>
          <a:xfrm>
            <a:off x="0" y="4583029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Sodium ions migrate to the left beaker, making the negative solution neutral again.</a:t>
            </a:r>
          </a:p>
          <a:p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Chloride anions migrate to the right beaker, making the positive solution neutral again.</a:t>
            </a:r>
          </a:p>
          <a:p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metal bars are the anode and cathode.  Leo is a RED CAT!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DBBFE1-FB2D-9E13-B155-2A74D2D315E9}"/>
              </a:ext>
            </a:extLst>
          </p:cNvPr>
          <p:cNvSpPr txBox="1"/>
          <p:nvPr/>
        </p:nvSpPr>
        <p:spPr>
          <a:xfrm>
            <a:off x="559295" y="2566365"/>
            <a:ext cx="541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0879E8-C97C-5E2F-DE11-38B99A0E4E46}"/>
              </a:ext>
            </a:extLst>
          </p:cNvPr>
          <p:cNvSpPr txBox="1"/>
          <p:nvPr/>
        </p:nvSpPr>
        <p:spPr>
          <a:xfrm>
            <a:off x="1333132" y="3028890"/>
            <a:ext cx="628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n-US" sz="20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79F6E60-9B4A-C5ED-C21D-B33763F1B5A8}"/>
              </a:ext>
            </a:extLst>
          </p:cNvPr>
          <p:cNvCxnSpPr/>
          <p:nvPr/>
        </p:nvCxnSpPr>
        <p:spPr>
          <a:xfrm>
            <a:off x="825630" y="2948719"/>
            <a:ext cx="541536" cy="22060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AF9CB64-2816-0D05-77C2-EB0E3E34918C}"/>
              </a:ext>
            </a:extLst>
          </p:cNvPr>
          <p:cNvSpPr txBox="1"/>
          <p:nvPr/>
        </p:nvSpPr>
        <p:spPr>
          <a:xfrm>
            <a:off x="7983029" y="2609358"/>
            <a:ext cx="541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013BB1-2CA2-4058-3F10-12199085FA91}"/>
              </a:ext>
            </a:extLst>
          </p:cNvPr>
          <p:cNvSpPr txBox="1"/>
          <p:nvPr/>
        </p:nvSpPr>
        <p:spPr>
          <a:xfrm>
            <a:off x="7073810" y="2948445"/>
            <a:ext cx="628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2000" baseline="300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2F5217-1F07-0F5A-0929-4C2A2EE28AE2}"/>
              </a:ext>
            </a:extLst>
          </p:cNvPr>
          <p:cNvSpPr txBox="1"/>
          <p:nvPr/>
        </p:nvSpPr>
        <p:spPr>
          <a:xfrm>
            <a:off x="355107" y="4067161"/>
            <a:ext cx="541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869B16-87B2-4F38-ACB5-549D3A1DD8C7}"/>
              </a:ext>
            </a:extLst>
          </p:cNvPr>
          <p:cNvSpPr txBox="1"/>
          <p:nvPr/>
        </p:nvSpPr>
        <p:spPr>
          <a:xfrm>
            <a:off x="8029191" y="4022879"/>
            <a:ext cx="669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40EC22B-CD18-3830-8CB4-E7065AF0136F}"/>
              </a:ext>
            </a:extLst>
          </p:cNvPr>
          <p:cNvSpPr txBox="1"/>
          <p:nvPr/>
        </p:nvSpPr>
        <p:spPr>
          <a:xfrm>
            <a:off x="621444" y="1706616"/>
            <a:ext cx="408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2C9447A-2EC4-0BF0-6B49-5A45394A32C4}"/>
              </a:ext>
            </a:extLst>
          </p:cNvPr>
          <p:cNvCxnSpPr>
            <a:cxnSpLocks/>
          </p:cNvCxnSpPr>
          <p:nvPr/>
        </p:nvCxnSpPr>
        <p:spPr>
          <a:xfrm flipH="1" flipV="1">
            <a:off x="798994" y="1013331"/>
            <a:ext cx="1" cy="63241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481FB5DD-4B17-609A-DA16-0935A80D3ADA}"/>
              </a:ext>
            </a:extLst>
          </p:cNvPr>
          <p:cNvSpPr/>
          <p:nvPr/>
        </p:nvSpPr>
        <p:spPr>
          <a:xfrm rot="5400000">
            <a:off x="1176642" y="751147"/>
            <a:ext cx="220606" cy="1604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0E109E26-CFD9-6C98-290E-37FFD2940FE1}"/>
              </a:ext>
            </a:extLst>
          </p:cNvPr>
          <p:cNvSpPr/>
          <p:nvPr/>
        </p:nvSpPr>
        <p:spPr>
          <a:xfrm rot="5400000">
            <a:off x="2536407" y="751147"/>
            <a:ext cx="220606" cy="1604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59F993A4-6291-77AE-3A5F-A914205B9C83}"/>
              </a:ext>
            </a:extLst>
          </p:cNvPr>
          <p:cNvSpPr/>
          <p:nvPr/>
        </p:nvSpPr>
        <p:spPr>
          <a:xfrm rot="5400000">
            <a:off x="3689018" y="743546"/>
            <a:ext cx="220606" cy="1604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B6BBAD3E-D907-C07B-3BA0-5C156B5B5EBD}"/>
              </a:ext>
            </a:extLst>
          </p:cNvPr>
          <p:cNvSpPr/>
          <p:nvPr/>
        </p:nvSpPr>
        <p:spPr>
          <a:xfrm rot="5400000">
            <a:off x="5741242" y="742909"/>
            <a:ext cx="220606" cy="1604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0C25E331-0CE1-DAEE-CD6C-1D7E4DDF32DC}"/>
              </a:ext>
            </a:extLst>
          </p:cNvPr>
          <p:cNvSpPr/>
          <p:nvPr/>
        </p:nvSpPr>
        <p:spPr>
          <a:xfrm rot="5400000">
            <a:off x="7793466" y="742910"/>
            <a:ext cx="220606" cy="1604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8483B0C6-72B2-F183-2DA4-CAC2D0FD9246}"/>
              </a:ext>
            </a:extLst>
          </p:cNvPr>
          <p:cNvSpPr/>
          <p:nvPr/>
        </p:nvSpPr>
        <p:spPr>
          <a:xfrm rot="10800000">
            <a:off x="8112565" y="1382094"/>
            <a:ext cx="220606" cy="1604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CDB4F06-EFF4-889C-697B-69933EE4BB4C}"/>
              </a:ext>
            </a:extLst>
          </p:cNvPr>
          <p:cNvCxnSpPr/>
          <p:nvPr/>
        </p:nvCxnSpPr>
        <p:spPr>
          <a:xfrm>
            <a:off x="8130321" y="1961965"/>
            <a:ext cx="2206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01B6816-AF43-320F-4D95-C88D09305E41}"/>
              </a:ext>
            </a:extLst>
          </p:cNvPr>
          <p:cNvCxnSpPr/>
          <p:nvPr/>
        </p:nvCxnSpPr>
        <p:spPr>
          <a:xfrm>
            <a:off x="8155473" y="2194264"/>
            <a:ext cx="2206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DA6E3A4-7710-4556-90D9-D4C5EC7C9730}"/>
              </a:ext>
            </a:extLst>
          </p:cNvPr>
          <p:cNvCxnSpPr/>
          <p:nvPr/>
        </p:nvCxnSpPr>
        <p:spPr>
          <a:xfrm>
            <a:off x="8169600" y="2419165"/>
            <a:ext cx="2206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A8C07F8-BEFE-CE38-6BD9-97F5B557592E}"/>
              </a:ext>
            </a:extLst>
          </p:cNvPr>
          <p:cNvCxnSpPr/>
          <p:nvPr/>
        </p:nvCxnSpPr>
        <p:spPr>
          <a:xfrm>
            <a:off x="8190172" y="2566365"/>
            <a:ext cx="2206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0E7CCAD-7BE7-0528-37AA-B2C55516F720}"/>
              </a:ext>
            </a:extLst>
          </p:cNvPr>
          <p:cNvCxnSpPr/>
          <p:nvPr/>
        </p:nvCxnSpPr>
        <p:spPr>
          <a:xfrm>
            <a:off x="8143494" y="1799207"/>
            <a:ext cx="2206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34A3FBF-4710-9F06-4E7A-E20F35192D96}"/>
              </a:ext>
            </a:extLst>
          </p:cNvPr>
          <p:cNvCxnSpPr/>
          <p:nvPr/>
        </p:nvCxnSpPr>
        <p:spPr>
          <a:xfrm flipH="1" flipV="1">
            <a:off x="4128117" y="230819"/>
            <a:ext cx="124287" cy="3597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BC744BA-7D74-0DBA-8F78-9E252A4DFEC0}"/>
              </a:ext>
            </a:extLst>
          </p:cNvPr>
          <p:cNvCxnSpPr>
            <a:cxnSpLocks/>
          </p:cNvCxnSpPr>
          <p:nvPr/>
        </p:nvCxnSpPr>
        <p:spPr>
          <a:xfrm flipV="1">
            <a:off x="4451413" y="230819"/>
            <a:ext cx="0" cy="3216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3DFBFCD-9CB8-C861-20F9-384BA68A20BF}"/>
              </a:ext>
            </a:extLst>
          </p:cNvPr>
          <p:cNvCxnSpPr>
            <a:cxnSpLocks/>
          </p:cNvCxnSpPr>
          <p:nvPr/>
        </p:nvCxnSpPr>
        <p:spPr>
          <a:xfrm flipV="1">
            <a:off x="4630446" y="230819"/>
            <a:ext cx="83597" cy="32164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BDF2A5B-F724-E22A-2F5D-42C2693D9DC7}"/>
              </a:ext>
            </a:extLst>
          </p:cNvPr>
          <p:cNvCxnSpPr>
            <a:cxnSpLocks/>
          </p:cNvCxnSpPr>
          <p:nvPr/>
        </p:nvCxnSpPr>
        <p:spPr>
          <a:xfrm flipV="1">
            <a:off x="4810958" y="254074"/>
            <a:ext cx="178292" cy="3639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5218764F-482C-80C6-02E1-665861B088FA}"/>
              </a:ext>
            </a:extLst>
          </p:cNvPr>
          <p:cNvSpPr/>
          <p:nvPr/>
        </p:nvSpPr>
        <p:spPr>
          <a:xfrm>
            <a:off x="1828800" y="2566365"/>
            <a:ext cx="516391" cy="5319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2385509-6BFA-3521-5851-D3FB61FBD4A3}"/>
              </a:ext>
            </a:extLst>
          </p:cNvPr>
          <p:cNvCxnSpPr>
            <a:cxnSpLocks/>
          </p:cNvCxnSpPr>
          <p:nvPr/>
        </p:nvCxnSpPr>
        <p:spPr>
          <a:xfrm flipV="1">
            <a:off x="4782846" y="383219"/>
            <a:ext cx="83597" cy="32164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BF4C9537-BE67-5C43-E959-96B329455442}"/>
              </a:ext>
            </a:extLst>
          </p:cNvPr>
          <p:cNvSpPr/>
          <p:nvPr/>
        </p:nvSpPr>
        <p:spPr>
          <a:xfrm>
            <a:off x="6663214" y="2398007"/>
            <a:ext cx="516391" cy="5319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D21E70-A455-F74E-3556-F2E2AAB076A2}"/>
              </a:ext>
            </a:extLst>
          </p:cNvPr>
          <p:cNvSpPr txBox="1"/>
          <p:nvPr/>
        </p:nvSpPr>
        <p:spPr>
          <a:xfrm>
            <a:off x="6452366" y="1216482"/>
            <a:ext cx="62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EDD648-D54C-D7BC-CCC9-0BC30EC2F297}"/>
              </a:ext>
            </a:extLst>
          </p:cNvPr>
          <p:cNvSpPr txBox="1"/>
          <p:nvPr/>
        </p:nvSpPr>
        <p:spPr>
          <a:xfrm>
            <a:off x="1752614" y="1225354"/>
            <a:ext cx="62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F3F32C5-ED8F-3204-F524-B6F8F29A5A60}"/>
              </a:ext>
            </a:extLst>
          </p:cNvPr>
          <p:cNvCxnSpPr/>
          <p:nvPr/>
        </p:nvCxnSpPr>
        <p:spPr>
          <a:xfrm>
            <a:off x="1961967" y="1617250"/>
            <a:ext cx="125028" cy="9921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737FF70-89EF-7589-AA7E-3D022BAFD6F9}"/>
              </a:ext>
            </a:extLst>
          </p:cNvPr>
          <p:cNvCxnSpPr/>
          <p:nvPr/>
        </p:nvCxnSpPr>
        <p:spPr>
          <a:xfrm>
            <a:off x="1621510" y="2553925"/>
            <a:ext cx="855888" cy="4873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D72D74D-A87E-BBEA-83CC-4744DDBB5FE0}"/>
              </a:ext>
            </a:extLst>
          </p:cNvPr>
          <p:cNvCxnSpPr>
            <a:cxnSpLocks/>
          </p:cNvCxnSpPr>
          <p:nvPr/>
        </p:nvCxnSpPr>
        <p:spPr>
          <a:xfrm>
            <a:off x="6867476" y="1579894"/>
            <a:ext cx="110154" cy="8822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E795B98-8DE5-C9AA-11DF-8824A09B4D60}"/>
              </a:ext>
            </a:extLst>
          </p:cNvPr>
          <p:cNvCxnSpPr/>
          <p:nvPr/>
        </p:nvCxnSpPr>
        <p:spPr>
          <a:xfrm>
            <a:off x="6439532" y="2365707"/>
            <a:ext cx="855888" cy="4873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5B1F276-FA22-E15E-23DD-557EC2B9FC95}"/>
              </a:ext>
            </a:extLst>
          </p:cNvPr>
          <p:cNvCxnSpPr>
            <a:cxnSpLocks/>
          </p:cNvCxnSpPr>
          <p:nvPr/>
        </p:nvCxnSpPr>
        <p:spPr>
          <a:xfrm flipV="1">
            <a:off x="7589241" y="3009468"/>
            <a:ext cx="664556" cy="251618"/>
          </a:xfrm>
          <a:prstGeom prst="straightConnector1">
            <a:avLst/>
          </a:prstGeom>
          <a:ln w="38100">
            <a:solidFill>
              <a:srgbClr val="3622A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70F0AA9-CDD5-95C2-AB74-9F3742678179}"/>
              </a:ext>
            </a:extLst>
          </p:cNvPr>
          <p:cNvSpPr txBox="1"/>
          <p:nvPr/>
        </p:nvSpPr>
        <p:spPr>
          <a:xfrm>
            <a:off x="1898733" y="2537511"/>
            <a:ext cx="376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72A733-DF49-B405-C4BB-80BCBA55C757}"/>
              </a:ext>
            </a:extLst>
          </p:cNvPr>
          <p:cNvSpPr txBox="1"/>
          <p:nvPr/>
        </p:nvSpPr>
        <p:spPr>
          <a:xfrm>
            <a:off x="6746172" y="2316970"/>
            <a:ext cx="376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7C0242-4434-19CC-2783-B5FDEF0C7FD0}"/>
              </a:ext>
            </a:extLst>
          </p:cNvPr>
          <p:cNvSpPr txBox="1"/>
          <p:nvPr/>
        </p:nvSpPr>
        <p:spPr>
          <a:xfrm>
            <a:off x="-65339" y="69268"/>
            <a:ext cx="1161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Anode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6B8B57B-CDEE-706C-20D8-1443918B7791}"/>
              </a:ext>
            </a:extLst>
          </p:cNvPr>
          <p:cNvCxnSpPr>
            <a:cxnSpLocks/>
          </p:cNvCxnSpPr>
          <p:nvPr/>
        </p:nvCxnSpPr>
        <p:spPr>
          <a:xfrm flipH="1" flipV="1">
            <a:off x="399204" y="559882"/>
            <a:ext cx="316305" cy="1201039"/>
          </a:xfrm>
          <a:prstGeom prst="line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72E6088-91CF-12AB-8D1D-E20C25C67D36}"/>
              </a:ext>
            </a:extLst>
          </p:cNvPr>
          <p:cNvCxnSpPr/>
          <p:nvPr/>
        </p:nvCxnSpPr>
        <p:spPr>
          <a:xfrm flipV="1">
            <a:off x="8333171" y="1252325"/>
            <a:ext cx="1201446" cy="364925"/>
          </a:xfrm>
          <a:prstGeom prst="line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94C211BE-B793-7F0E-6711-19A6F7450627}"/>
              </a:ext>
            </a:extLst>
          </p:cNvPr>
          <p:cNvSpPr txBox="1"/>
          <p:nvPr/>
        </p:nvSpPr>
        <p:spPr>
          <a:xfrm>
            <a:off x="9534617" y="941672"/>
            <a:ext cx="2379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CAThode</a:t>
            </a:r>
            <a:endParaRPr lang="en-US" sz="2800" dirty="0">
              <a:solidFill>
                <a:srgbClr val="3622A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853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039DF3-7A51-3451-9DCB-746E8B2A52E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Aluminum and chlorine form aluminum chloride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(synthesis reaction, also redox)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  Cl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→    AlCl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3(S)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this now</a:t>
            </a:r>
            <a:endParaRPr lang="en-US" sz="4000" i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8887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31FB3F1A-26CD-3185-64DA-0DD1A9F7C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07" y="590551"/>
            <a:ext cx="8318376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8C6EC4B-CA03-38C8-2229-19BE352B8E5F}"/>
              </a:ext>
            </a:extLst>
          </p:cNvPr>
          <p:cNvSpPr txBox="1"/>
          <p:nvPr/>
        </p:nvSpPr>
        <p:spPr>
          <a:xfrm>
            <a:off x="0" y="4411430"/>
            <a:ext cx="12192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½ OX   3Li° →  3Li</a:t>
            </a:r>
            <a:r>
              <a:rPr lang="en-US" sz="28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 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+ 3e</a:t>
            </a:r>
            <a:r>
              <a:rPr lang="en-US" sz="28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½ RED  Ni</a:t>
            </a:r>
            <a:r>
              <a:rPr lang="en-US" sz="2800" baseline="300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en-US" sz="28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+ 3e</a:t>
            </a:r>
            <a:r>
              <a:rPr lang="en-US" sz="2800" baseline="300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28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 Ni°</a:t>
            </a:r>
          </a:p>
          <a:p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    3Li° +  Ni</a:t>
            </a:r>
            <a:r>
              <a:rPr lang="en-US" sz="40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3Li</a:t>
            </a:r>
            <a:r>
              <a:rPr lang="en-US" sz="40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 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Ni°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DBBFE1-FB2D-9E13-B155-2A74D2D315E9}"/>
              </a:ext>
            </a:extLst>
          </p:cNvPr>
          <p:cNvSpPr txBox="1"/>
          <p:nvPr/>
        </p:nvSpPr>
        <p:spPr>
          <a:xfrm>
            <a:off x="559295" y="2566365"/>
            <a:ext cx="541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0879E8-C97C-5E2F-DE11-38B99A0E4E46}"/>
              </a:ext>
            </a:extLst>
          </p:cNvPr>
          <p:cNvSpPr txBox="1"/>
          <p:nvPr/>
        </p:nvSpPr>
        <p:spPr>
          <a:xfrm>
            <a:off x="1333132" y="3028890"/>
            <a:ext cx="628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n-US" sz="20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79F6E60-9B4A-C5ED-C21D-B33763F1B5A8}"/>
              </a:ext>
            </a:extLst>
          </p:cNvPr>
          <p:cNvCxnSpPr/>
          <p:nvPr/>
        </p:nvCxnSpPr>
        <p:spPr>
          <a:xfrm>
            <a:off x="825630" y="2948719"/>
            <a:ext cx="541536" cy="22060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AF9CB64-2816-0D05-77C2-EB0E3E34918C}"/>
              </a:ext>
            </a:extLst>
          </p:cNvPr>
          <p:cNvSpPr txBox="1"/>
          <p:nvPr/>
        </p:nvSpPr>
        <p:spPr>
          <a:xfrm>
            <a:off x="7983029" y="2609358"/>
            <a:ext cx="541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013BB1-2CA2-4058-3F10-12199085FA91}"/>
              </a:ext>
            </a:extLst>
          </p:cNvPr>
          <p:cNvSpPr txBox="1"/>
          <p:nvPr/>
        </p:nvSpPr>
        <p:spPr>
          <a:xfrm>
            <a:off x="7073810" y="2948445"/>
            <a:ext cx="628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2000" baseline="300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B60A749-7D58-F28A-A532-857D4022EAF7}"/>
              </a:ext>
            </a:extLst>
          </p:cNvPr>
          <p:cNvCxnSpPr>
            <a:cxnSpLocks/>
            <a:endCxn id="8" idx="2"/>
          </p:cNvCxnSpPr>
          <p:nvPr/>
        </p:nvCxnSpPr>
        <p:spPr>
          <a:xfrm flipV="1">
            <a:off x="7589241" y="3009468"/>
            <a:ext cx="664556" cy="251618"/>
          </a:xfrm>
          <a:prstGeom prst="straightConnector1">
            <a:avLst/>
          </a:prstGeom>
          <a:ln w="38100">
            <a:solidFill>
              <a:srgbClr val="3622A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92F5217-1F07-0F5A-0929-4C2A2EE28AE2}"/>
              </a:ext>
            </a:extLst>
          </p:cNvPr>
          <p:cNvSpPr txBox="1"/>
          <p:nvPr/>
        </p:nvSpPr>
        <p:spPr>
          <a:xfrm>
            <a:off x="355107" y="4067161"/>
            <a:ext cx="541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869B16-87B2-4F38-ACB5-549D3A1DD8C7}"/>
              </a:ext>
            </a:extLst>
          </p:cNvPr>
          <p:cNvSpPr txBox="1"/>
          <p:nvPr/>
        </p:nvSpPr>
        <p:spPr>
          <a:xfrm>
            <a:off x="8029191" y="4022879"/>
            <a:ext cx="669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40EC22B-CD18-3830-8CB4-E7065AF0136F}"/>
              </a:ext>
            </a:extLst>
          </p:cNvPr>
          <p:cNvSpPr txBox="1"/>
          <p:nvPr/>
        </p:nvSpPr>
        <p:spPr>
          <a:xfrm>
            <a:off x="621444" y="1706616"/>
            <a:ext cx="408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2C9447A-2EC4-0BF0-6B49-5A45394A32C4}"/>
              </a:ext>
            </a:extLst>
          </p:cNvPr>
          <p:cNvCxnSpPr>
            <a:cxnSpLocks/>
          </p:cNvCxnSpPr>
          <p:nvPr/>
        </p:nvCxnSpPr>
        <p:spPr>
          <a:xfrm flipH="1" flipV="1">
            <a:off x="798994" y="1013331"/>
            <a:ext cx="1" cy="63241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481FB5DD-4B17-609A-DA16-0935A80D3ADA}"/>
              </a:ext>
            </a:extLst>
          </p:cNvPr>
          <p:cNvSpPr/>
          <p:nvPr/>
        </p:nvSpPr>
        <p:spPr>
          <a:xfrm rot="5400000">
            <a:off x="1176642" y="751147"/>
            <a:ext cx="220606" cy="1604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0E109E26-CFD9-6C98-290E-37FFD2940FE1}"/>
              </a:ext>
            </a:extLst>
          </p:cNvPr>
          <p:cNvSpPr/>
          <p:nvPr/>
        </p:nvSpPr>
        <p:spPr>
          <a:xfrm rot="5400000">
            <a:off x="2536407" y="751147"/>
            <a:ext cx="220606" cy="1604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59F993A4-6291-77AE-3A5F-A914205B9C83}"/>
              </a:ext>
            </a:extLst>
          </p:cNvPr>
          <p:cNvSpPr/>
          <p:nvPr/>
        </p:nvSpPr>
        <p:spPr>
          <a:xfrm rot="5400000">
            <a:off x="3689018" y="743546"/>
            <a:ext cx="220606" cy="1604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B6BBAD3E-D907-C07B-3BA0-5C156B5B5EBD}"/>
              </a:ext>
            </a:extLst>
          </p:cNvPr>
          <p:cNvSpPr/>
          <p:nvPr/>
        </p:nvSpPr>
        <p:spPr>
          <a:xfrm rot="5400000">
            <a:off x="5741242" y="742909"/>
            <a:ext cx="220606" cy="1604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0C25E331-0CE1-DAEE-CD6C-1D7E4DDF32DC}"/>
              </a:ext>
            </a:extLst>
          </p:cNvPr>
          <p:cNvSpPr/>
          <p:nvPr/>
        </p:nvSpPr>
        <p:spPr>
          <a:xfrm rot="5400000">
            <a:off x="7793466" y="742910"/>
            <a:ext cx="220606" cy="1604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8483B0C6-72B2-F183-2DA4-CAC2D0FD9246}"/>
              </a:ext>
            </a:extLst>
          </p:cNvPr>
          <p:cNvSpPr/>
          <p:nvPr/>
        </p:nvSpPr>
        <p:spPr>
          <a:xfrm rot="10800000">
            <a:off x="8112565" y="1382094"/>
            <a:ext cx="220606" cy="1604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CDB4F06-EFF4-889C-697B-69933EE4BB4C}"/>
              </a:ext>
            </a:extLst>
          </p:cNvPr>
          <p:cNvCxnSpPr/>
          <p:nvPr/>
        </p:nvCxnSpPr>
        <p:spPr>
          <a:xfrm>
            <a:off x="8130321" y="1961965"/>
            <a:ext cx="2206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01B6816-AF43-320F-4D95-C88D09305E41}"/>
              </a:ext>
            </a:extLst>
          </p:cNvPr>
          <p:cNvCxnSpPr/>
          <p:nvPr/>
        </p:nvCxnSpPr>
        <p:spPr>
          <a:xfrm>
            <a:off x="8155473" y="2194264"/>
            <a:ext cx="2206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DA6E3A4-7710-4556-90D9-D4C5EC7C9730}"/>
              </a:ext>
            </a:extLst>
          </p:cNvPr>
          <p:cNvCxnSpPr/>
          <p:nvPr/>
        </p:nvCxnSpPr>
        <p:spPr>
          <a:xfrm>
            <a:off x="8169600" y="2419165"/>
            <a:ext cx="2206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A8C07F8-BEFE-CE38-6BD9-97F5B557592E}"/>
              </a:ext>
            </a:extLst>
          </p:cNvPr>
          <p:cNvCxnSpPr/>
          <p:nvPr/>
        </p:nvCxnSpPr>
        <p:spPr>
          <a:xfrm>
            <a:off x="8190172" y="2566365"/>
            <a:ext cx="2206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0E7CCAD-7BE7-0528-37AA-B2C55516F720}"/>
              </a:ext>
            </a:extLst>
          </p:cNvPr>
          <p:cNvCxnSpPr/>
          <p:nvPr/>
        </p:nvCxnSpPr>
        <p:spPr>
          <a:xfrm>
            <a:off x="8143494" y="1799207"/>
            <a:ext cx="2206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34A3FBF-4710-9F06-4E7A-E20F35192D96}"/>
              </a:ext>
            </a:extLst>
          </p:cNvPr>
          <p:cNvCxnSpPr/>
          <p:nvPr/>
        </p:nvCxnSpPr>
        <p:spPr>
          <a:xfrm flipH="1" flipV="1">
            <a:off x="4128117" y="230819"/>
            <a:ext cx="124287" cy="3597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BC744BA-7D74-0DBA-8F78-9E252A4DFEC0}"/>
              </a:ext>
            </a:extLst>
          </p:cNvPr>
          <p:cNvCxnSpPr>
            <a:cxnSpLocks/>
          </p:cNvCxnSpPr>
          <p:nvPr/>
        </p:nvCxnSpPr>
        <p:spPr>
          <a:xfrm flipV="1">
            <a:off x="4451413" y="230819"/>
            <a:ext cx="0" cy="3216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3DFBFCD-9CB8-C861-20F9-384BA68A20BF}"/>
              </a:ext>
            </a:extLst>
          </p:cNvPr>
          <p:cNvCxnSpPr>
            <a:cxnSpLocks/>
          </p:cNvCxnSpPr>
          <p:nvPr/>
        </p:nvCxnSpPr>
        <p:spPr>
          <a:xfrm flipV="1">
            <a:off x="4630446" y="230819"/>
            <a:ext cx="83597" cy="32164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BDF2A5B-F724-E22A-2F5D-42C2693D9DC7}"/>
              </a:ext>
            </a:extLst>
          </p:cNvPr>
          <p:cNvCxnSpPr>
            <a:cxnSpLocks/>
          </p:cNvCxnSpPr>
          <p:nvPr/>
        </p:nvCxnSpPr>
        <p:spPr>
          <a:xfrm flipV="1">
            <a:off x="4810958" y="254074"/>
            <a:ext cx="178292" cy="3639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5218764F-482C-80C6-02E1-665861B088FA}"/>
              </a:ext>
            </a:extLst>
          </p:cNvPr>
          <p:cNvSpPr/>
          <p:nvPr/>
        </p:nvSpPr>
        <p:spPr>
          <a:xfrm>
            <a:off x="1828800" y="2566365"/>
            <a:ext cx="516391" cy="5319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2385509-6BFA-3521-5851-D3FB61FBD4A3}"/>
              </a:ext>
            </a:extLst>
          </p:cNvPr>
          <p:cNvCxnSpPr>
            <a:cxnSpLocks/>
          </p:cNvCxnSpPr>
          <p:nvPr/>
        </p:nvCxnSpPr>
        <p:spPr>
          <a:xfrm flipV="1">
            <a:off x="4782846" y="383219"/>
            <a:ext cx="83597" cy="32164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BF4C9537-BE67-5C43-E959-96B329455442}"/>
              </a:ext>
            </a:extLst>
          </p:cNvPr>
          <p:cNvSpPr/>
          <p:nvPr/>
        </p:nvSpPr>
        <p:spPr>
          <a:xfrm>
            <a:off x="6663214" y="2398007"/>
            <a:ext cx="516391" cy="5319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1854DDF-6318-7682-EC12-F2BD98467EBD}"/>
              </a:ext>
            </a:extLst>
          </p:cNvPr>
          <p:cNvSpPr txBox="1"/>
          <p:nvPr/>
        </p:nvSpPr>
        <p:spPr>
          <a:xfrm>
            <a:off x="6697286" y="2354421"/>
            <a:ext cx="376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063FFE9-E127-C9D8-ECB6-474FF7A73B46}"/>
              </a:ext>
            </a:extLst>
          </p:cNvPr>
          <p:cNvSpPr txBox="1"/>
          <p:nvPr/>
        </p:nvSpPr>
        <p:spPr>
          <a:xfrm>
            <a:off x="1904787" y="2487121"/>
            <a:ext cx="376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D21E70-A455-F74E-3556-F2E2AAB076A2}"/>
              </a:ext>
            </a:extLst>
          </p:cNvPr>
          <p:cNvSpPr txBox="1"/>
          <p:nvPr/>
        </p:nvSpPr>
        <p:spPr>
          <a:xfrm>
            <a:off x="6444978" y="1204051"/>
            <a:ext cx="62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EDD648-D54C-D7BC-CCC9-0BC30EC2F297}"/>
              </a:ext>
            </a:extLst>
          </p:cNvPr>
          <p:cNvSpPr txBox="1"/>
          <p:nvPr/>
        </p:nvSpPr>
        <p:spPr>
          <a:xfrm>
            <a:off x="1792355" y="1238851"/>
            <a:ext cx="62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F3F32C5-ED8F-3204-F524-B6F8F29A5A60}"/>
              </a:ext>
            </a:extLst>
          </p:cNvPr>
          <p:cNvCxnSpPr/>
          <p:nvPr/>
        </p:nvCxnSpPr>
        <p:spPr>
          <a:xfrm>
            <a:off x="1961967" y="1617250"/>
            <a:ext cx="125028" cy="9921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737FF70-89EF-7589-AA7E-3D022BAFD6F9}"/>
              </a:ext>
            </a:extLst>
          </p:cNvPr>
          <p:cNvCxnSpPr/>
          <p:nvPr/>
        </p:nvCxnSpPr>
        <p:spPr>
          <a:xfrm>
            <a:off x="1621510" y="2553925"/>
            <a:ext cx="855888" cy="4873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D72D74D-A87E-BBEA-83CC-4744DDBB5FE0}"/>
              </a:ext>
            </a:extLst>
          </p:cNvPr>
          <p:cNvCxnSpPr>
            <a:cxnSpLocks/>
          </p:cNvCxnSpPr>
          <p:nvPr/>
        </p:nvCxnSpPr>
        <p:spPr>
          <a:xfrm>
            <a:off x="6867476" y="1579894"/>
            <a:ext cx="110154" cy="8822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E795B98-8DE5-C9AA-11DF-8824A09B4D60}"/>
              </a:ext>
            </a:extLst>
          </p:cNvPr>
          <p:cNvCxnSpPr/>
          <p:nvPr/>
        </p:nvCxnSpPr>
        <p:spPr>
          <a:xfrm>
            <a:off x="6439532" y="2365707"/>
            <a:ext cx="855888" cy="4873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D08C344-B582-37C4-293E-A343F8B389A4}"/>
              </a:ext>
            </a:extLst>
          </p:cNvPr>
          <p:cNvCxnSpPr/>
          <p:nvPr/>
        </p:nvCxnSpPr>
        <p:spPr>
          <a:xfrm flipV="1">
            <a:off x="8333171" y="1252325"/>
            <a:ext cx="1201446" cy="364925"/>
          </a:xfrm>
          <a:prstGeom prst="line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2703E313-FC2E-C3A4-3057-9E1F5B1EC03B}"/>
              </a:ext>
            </a:extLst>
          </p:cNvPr>
          <p:cNvSpPr txBox="1"/>
          <p:nvPr/>
        </p:nvSpPr>
        <p:spPr>
          <a:xfrm>
            <a:off x="9534617" y="941672"/>
            <a:ext cx="2379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Cathode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5577C7A-F2E4-7815-974C-C96319874C2D}"/>
              </a:ext>
            </a:extLst>
          </p:cNvPr>
          <p:cNvCxnSpPr>
            <a:cxnSpLocks/>
          </p:cNvCxnSpPr>
          <p:nvPr/>
        </p:nvCxnSpPr>
        <p:spPr>
          <a:xfrm flipH="1" flipV="1">
            <a:off x="399204" y="559882"/>
            <a:ext cx="316305" cy="1201039"/>
          </a:xfrm>
          <a:prstGeom prst="line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65650931-40AC-302B-940C-9090B6817ED8}"/>
              </a:ext>
            </a:extLst>
          </p:cNvPr>
          <p:cNvSpPr txBox="1"/>
          <p:nvPr/>
        </p:nvSpPr>
        <p:spPr>
          <a:xfrm>
            <a:off x="-65339" y="69268"/>
            <a:ext cx="1161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Anode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47D7ADC-D944-0CDB-2A27-5DB01535DA06}"/>
              </a:ext>
            </a:extLst>
          </p:cNvPr>
          <p:cNvSpPr txBox="1"/>
          <p:nvPr/>
        </p:nvSpPr>
        <p:spPr>
          <a:xfrm>
            <a:off x="9069094" y="4428803"/>
            <a:ext cx="3122906" cy="243143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Battery dies when 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runs out of</a:t>
            </a: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Anode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Cathode side cations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Salt ions</a:t>
            </a:r>
          </a:p>
        </p:txBody>
      </p:sp>
    </p:spTree>
    <p:extLst>
      <p:ext uri="{BB962C8B-B14F-4D97-AF65-F5344CB8AC3E}">
        <p14:creationId xmlns:p14="http://schemas.microsoft.com/office/powerpoint/2010/main" val="3396359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039DF3-7A51-3451-9DCB-746E8B2A52E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Aluminum and chlorine form aluminum chloride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(synthesis reaction, also redox)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2Al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 3Cl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→   2AlCl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3(S)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oxidation numbers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i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493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039DF3-7A51-3451-9DCB-746E8B2A52E3}"/>
              </a:ext>
            </a:extLst>
          </p:cNvPr>
          <p:cNvSpPr txBox="1"/>
          <p:nvPr/>
        </p:nvSpPr>
        <p:spPr>
          <a:xfrm>
            <a:off x="0" y="0"/>
            <a:ext cx="12192000" cy="4606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Aluminum and chlorine form aluminum chloride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(synthesis reaction, also redox)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2Al°</a:t>
            </a:r>
            <a:r>
              <a:rPr lang="en-US" sz="4000" baseline="-25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 3Cl</a:t>
            </a:r>
            <a:r>
              <a:rPr lang="en-US" sz="4000" baseline="-25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en-US" sz="4000" baseline="-25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2Al</a:t>
            </a:r>
            <a:r>
              <a:rPr lang="en-US" sz="40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40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40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 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0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4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aseline="-25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atoms have a zero-oxidation number, their protons = electrons, no charge</a:t>
            </a:r>
          </a:p>
          <a:p>
            <a:endParaRPr lang="en-US" sz="4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 compounds have ionic charges.  Each Al is +3, so you </a:t>
            </a:r>
            <a:r>
              <a:rPr lang="en-US" sz="4000" b="1" i="1" u="sng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en-US" sz="40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Cl which are –1.</a:t>
            </a:r>
          </a:p>
          <a:p>
            <a:r>
              <a:rPr lang="en-US" sz="40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whole ionic compound is neutral, but its parts are charged.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i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733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039DF3-7A51-3451-9DCB-746E8B2A52E3}"/>
              </a:ext>
            </a:extLst>
          </p:cNvPr>
          <p:cNvSpPr txBox="1"/>
          <p:nvPr/>
        </p:nvSpPr>
        <p:spPr>
          <a:xfrm>
            <a:off x="0" y="0"/>
            <a:ext cx="12192000" cy="3990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Aluminum and chlorine form aluminum chloride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(synthesis reaction, also redox)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2Al°</a:t>
            </a:r>
            <a:r>
              <a:rPr lang="en-US" sz="4000" baseline="-25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 3Cl</a:t>
            </a:r>
            <a:r>
              <a:rPr lang="en-US" sz="4000" baseline="-25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en-US" sz="4000" baseline="-25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2Al</a:t>
            </a:r>
            <a:r>
              <a:rPr lang="en-US" sz="40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40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40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 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0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4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Decide what changes, what becomes MORE positive (loses electrons) – oxidizes?</a:t>
            </a:r>
          </a:p>
          <a:p>
            <a:endParaRPr lang="en-US" sz="4000" baseline="-25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becomes more negative (gains electrons) – reduces?</a:t>
            </a:r>
          </a:p>
        </p:txBody>
      </p:sp>
    </p:spTree>
    <p:extLst>
      <p:ext uri="{BB962C8B-B14F-4D97-AF65-F5344CB8AC3E}">
        <p14:creationId xmlns:p14="http://schemas.microsoft.com/office/powerpoint/2010/main" val="1786154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039DF3-7A51-3451-9DCB-746E8B2A52E3}"/>
              </a:ext>
            </a:extLst>
          </p:cNvPr>
          <p:cNvSpPr txBox="1"/>
          <p:nvPr/>
        </p:nvSpPr>
        <p:spPr>
          <a:xfrm>
            <a:off x="0" y="0"/>
            <a:ext cx="12192000" cy="5283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Aluminum and chlorine form aluminum chloride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(synthesis reaction, also redox)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40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2Al°</a:t>
            </a:r>
            <a:r>
              <a:rPr lang="en-US" sz="4000" baseline="-250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40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 3Cl</a:t>
            </a:r>
            <a:r>
              <a:rPr 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 </a:t>
            </a:r>
            <a:r>
              <a:rPr lang="en-US" sz="40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2Al</a:t>
            </a:r>
            <a:r>
              <a:rPr lang="en-US" sz="4000" baseline="300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 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0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4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aluminum atoms become more positive; they are oxidized into Al</a:t>
            </a:r>
            <a:r>
              <a:rPr lang="en-US" sz="2800" baseline="300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 </a:t>
            </a:r>
            <a:r>
              <a:rPr lang="en-US" sz="2800" dirty="0">
                <a:solidFill>
                  <a:srgbClr val="362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cations.</a:t>
            </a:r>
          </a:p>
          <a:p>
            <a:endParaRPr lang="en-US" sz="2800" dirty="0">
              <a:solidFill>
                <a:srgbClr val="3622A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chlorine atoms become more negative; they are reduced into Cl</a:t>
            </a:r>
            <a:r>
              <a:rPr lang="en-US" sz="28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anions.</a:t>
            </a:r>
          </a:p>
        </p:txBody>
      </p:sp>
      <p:sp>
        <p:nvSpPr>
          <p:cNvPr id="3" name="Arrow: Curved Up 2">
            <a:extLst>
              <a:ext uri="{FF2B5EF4-FFF2-40B4-BE49-F238E27FC236}">
                <a16:creationId xmlns:a16="http://schemas.microsoft.com/office/drawing/2014/main" id="{B66DBA25-D866-F92A-906A-C49040B94F0E}"/>
              </a:ext>
            </a:extLst>
          </p:cNvPr>
          <p:cNvSpPr/>
          <p:nvPr/>
        </p:nvSpPr>
        <p:spPr>
          <a:xfrm>
            <a:off x="834501" y="2030899"/>
            <a:ext cx="5388746" cy="1269507"/>
          </a:xfrm>
          <a:prstGeom prst="curvedUpArrow">
            <a:avLst/>
          </a:prstGeom>
          <a:solidFill>
            <a:srgbClr val="3622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Arrow: Curved Up 3">
            <a:extLst>
              <a:ext uri="{FF2B5EF4-FFF2-40B4-BE49-F238E27FC236}">
                <a16:creationId xmlns:a16="http://schemas.microsoft.com/office/drawing/2014/main" id="{959255D8-3DD7-0A42-2110-71023DA112E6}"/>
              </a:ext>
            </a:extLst>
          </p:cNvPr>
          <p:cNvSpPr/>
          <p:nvPr/>
        </p:nvSpPr>
        <p:spPr>
          <a:xfrm>
            <a:off x="3046521" y="2030898"/>
            <a:ext cx="4428477" cy="1269507"/>
          </a:xfrm>
          <a:prstGeom prst="curvedUp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06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3039DF3-7A51-3451-9DCB-746E8B2A52E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62683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Aluminum and chlorine form aluminum chloride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(synthesis reaction, also redox)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4000" dirty="0">
                    <a:solidFill>
                      <a:srgbClr val="3622A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2Al°</a:t>
                </a:r>
                <a:r>
                  <a:rPr lang="en-US" sz="4000" baseline="-25000" dirty="0">
                    <a:solidFill>
                      <a:srgbClr val="3622A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(S)</a:t>
                </a:r>
                <a:r>
                  <a:rPr lang="en-US" sz="4000" dirty="0">
                    <a:solidFill>
                      <a:srgbClr val="3622A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  3Cl</a:t>
                </a:r>
                <a:r>
                  <a:rPr lang="en-US" sz="4000" baseline="-25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°</a:t>
                </a:r>
                <a:r>
                  <a:rPr lang="en-US" sz="4000" baseline="-25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(G)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→   </a:t>
                </a:r>
                <a:r>
                  <a:rPr lang="en-US" sz="4000" dirty="0">
                    <a:solidFill>
                      <a:srgbClr val="3622A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2Al</a:t>
                </a:r>
                <a:r>
                  <a:rPr lang="en-US" sz="4000" baseline="30000" dirty="0">
                    <a:solidFill>
                      <a:srgbClr val="3622A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+3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</a:t>
                </a:r>
                <a:r>
                  <a:rPr lang="en-US" sz="4000" baseline="-25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4000" baseline="30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–1</a:t>
                </a:r>
                <a:r>
                  <a:rPr lang="en-US" sz="4000" baseline="-25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(S)  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4000" baseline="-25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endParaRPr lang="en-US" sz="40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40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Write out the two half reactions</a:t>
                </a:r>
              </a:p>
              <a:p>
                <a:endParaRPr lang="en-US" sz="2800" dirty="0">
                  <a:solidFill>
                    <a:srgbClr val="3622A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4400" i="1" smtClean="0">
                        <a:solidFill>
                          <a:srgbClr val="3622A7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½</m:t>
                    </m:r>
                  </m:oMath>
                </a14:m>
                <a:r>
                  <a:rPr lang="en-US" sz="4400" dirty="0">
                    <a:solidFill>
                      <a:srgbClr val="3622A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OX</a:t>
                </a:r>
              </a:p>
              <a:p>
                <a:endParaRPr lang="en-US" sz="4400" dirty="0">
                  <a:solidFill>
                    <a:srgbClr val="3622A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440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½</m:t>
                    </m:r>
                  </m:oMath>
                </a14:m>
                <a:r>
                  <a:rPr lang="en-US" sz="4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RED</a:t>
                </a:r>
              </a:p>
              <a:p>
                <a:endParaRPr 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3039DF3-7A51-3451-9DCB-746E8B2A52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6268383"/>
              </a:xfrm>
              <a:prstGeom prst="rect">
                <a:avLst/>
              </a:prstGeom>
              <a:blipFill>
                <a:blip r:embed="rId2"/>
                <a:stretch>
                  <a:fillRect l="-1250" t="-1362" r="-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0729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3039DF3-7A51-3451-9DCB-746E8B2A52E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65351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Aluminum and chlorine form aluminum chloride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(synthesis reaction, also redox)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4000" dirty="0">
                    <a:solidFill>
                      <a:srgbClr val="3622A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2Al°</a:t>
                </a:r>
                <a:r>
                  <a:rPr lang="en-US" sz="4000" baseline="-25000" dirty="0">
                    <a:solidFill>
                      <a:srgbClr val="3622A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(S)</a:t>
                </a:r>
                <a:r>
                  <a:rPr lang="en-US" sz="4000" dirty="0">
                    <a:solidFill>
                      <a:srgbClr val="3622A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  3Cl</a:t>
                </a:r>
                <a:r>
                  <a:rPr lang="en-US" sz="4000" baseline="-25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°</a:t>
                </a:r>
                <a:r>
                  <a:rPr lang="en-US" sz="4000" baseline="-25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(G)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→   </a:t>
                </a:r>
                <a:r>
                  <a:rPr lang="en-US" sz="4000" dirty="0">
                    <a:solidFill>
                      <a:srgbClr val="3622A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2Al</a:t>
                </a:r>
                <a:r>
                  <a:rPr lang="en-US" sz="4000" baseline="30000" dirty="0">
                    <a:solidFill>
                      <a:srgbClr val="3622A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+3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</a:t>
                </a:r>
                <a:r>
                  <a:rPr lang="en-US" sz="4000" baseline="-25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4000" baseline="30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–1</a:t>
                </a:r>
                <a:r>
                  <a:rPr lang="en-US" sz="4000" baseline="-25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(S)  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4000" baseline="-25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endParaRPr lang="en-US" sz="40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40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solidFill>
                    <a:srgbClr val="3622A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4400" i="1" smtClean="0">
                        <a:solidFill>
                          <a:srgbClr val="3622A7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½</m:t>
                    </m:r>
                  </m:oMath>
                </a14:m>
                <a:r>
                  <a:rPr lang="en-US" sz="4400" dirty="0">
                    <a:solidFill>
                      <a:srgbClr val="3622A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OX     2Al°</a:t>
                </a:r>
                <a:r>
                  <a:rPr lang="en-US" sz="4400" baseline="-25000" dirty="0">
                    <a:solidFill>
                      <a:srgbClr val="3622A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4400" dirty="0">
                    <a:solidFill>
                      <a:srgbClr val="3622A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</a:t>
                </a:r>
                <a:r>
                  <a:rPr lang="en-US" sz="4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4400" dirty="0">
                    <a:solidFill>
                      <a:srgbClr val="3622A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2Al</a:t>
                </a:r>
                <a:r>
                  <a:rPr lang="en-US" sz="4400" baseline="30000" dirty="0">
                    <a:solidFill>
                      <a:srgbClr val="3622A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+3  </a:t>
                </a:r>
                <a:r>
                  <a:rPr lang="en-US" sz="4400" dirty="0">
                    <a:solidFill>
                      <a:srgbClr val="3622A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+ 6e</a:t>
                </a:r>
                <a:r>
                  <a:rPr lang="en-US" sz="4400" baseline="30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endParaRPr lang="en-US" sz="4400" dirty="0">
                  <a:solidFill>
                    <a:srgbClr val="3622A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solidFill>
                    <a:srgbClr val="3622A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solidFill>
                    <a:srgbClr val="3622A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440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½</m:t>
                    </m:r>
                  </m:oMath>
                </a14:m>
                <a:r>
                  <a:rPr lang="en-US" sz="4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RED   3Cl</a:t>
                </a:r>
                <a:r>
                  <a:rPr lang="en-US" sz="4400" baseline="-25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4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° + 6e</a:t>
                </a:r>
                <a:r>
                  <a:rPr lang="en-US" sz="4400" baseline="30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 </a:t>
                </a:r>
                <a:r>
                  <a:rPr lang="en-US" sz="4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  6Cl</a:t>
                </a:r>
                <a:r>
                  <a:rPr lang="en-US" sz="4400" baseline="30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–1</a:t>
                </a:r>
              </a:p>
              <a:p>
                <a:endParaRPr lang="en-US" sz="4400" baseline="30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Write out the NET ionic equation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3039DF3-7A51-3451-9DCB-746E8B2A52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6535122"/>
              </a:xfrm>
              <a:prstGeom prst="rect">
                <a:avLst/>
              </a:prstGeom>
              <a:blipFill>
                <a:blip r:embed="rId2"/>
                <a:stretch>
                  <a:fillRect l="-1250" t="-1306" r="-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2332625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LeftStep">
      <a:dk1>
        <a:srgbClr val="000000"/>
      </a:dk1>
      <a:lt1>
        <a:srgbClr val="FFFFFF"/>
      </a:lt1>
      <a:dk2>
        <a:srgbClr val="1B2830"/>
      </a:dk2>
      <a:lt2>
        <a:srgbClr val="F0F3F1"/>
      </a:lt2>
      <a:accent1>
        <a:srgbClr val="E32D9B"/>
      </a:accent1>
      <a:accent2>
        <a:srgbClr val="CD1BD1"/>
      </a:accent2>
      <a:accent3>
        <a:srgbClr val="932DE3"/>
      </a:accent3>
      <a:accent4>
        <a:srgbClr val="4E36D6"/>
      </a:accent4>
      <a:accent5>
        <a:srgbClr val="2D5EE3"/>
      </a:accent5>
      <a:accent6>
        <a:srgbClr val="1B98D1"/>
      </a:accent6>
      <a:hlink>
        <a:srgbClr val="349C5D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1588</Words>
  <Application>Microsoft Office PowerPoint</Application>
  <PresentationFormat>Widescreen</PresentationFormat>
  <Paragraphs>286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Avenir Next LT Pro</vt:lpstr>
      <vt:lpstr>Calibri</vt:lpstr>
      <vt:lpstr>Cambria Math</vt:lpstr>
      <vt:lpstr>Dreaming Outloud Pro</vt:lpstr>
      <vt:lpstr>Times New Roman</vt:lpstr>
      <vt:lpstr>AccentBoxVTI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ARBUISO, CHARLES B</dc:creator>
  <cp:lastModifiedBy>ARBUISO, CHARLES B</cp:lastModifiedBy>
  <cp:revision>10</cp:revision>
  <dcterms:created xsi:type="dcterms:W3CDTF">2023-05-22T23:31:02Z</dcterms:created>
  <dcterms:modified xsi:type="dcterms:W3CDTF">2023-05-24T00:22:10Z</dcterms:modified>
</cp:coreProperties>
</file>